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0" r:id="rId1"/>
  </p:sldMasterIdLst>
  <p:notesMasterIdLst>
    <p:notesMasterId r:id="rId27"/>
  </p:notesMasterIdLst>
  <p:handoutMasterIdLst>
    <p:handoutMasterId r:id="rId28"/>
  </p:handoutMasterIdLst>
  <p:sldIdLst>
    <p:sldId id="300" r:id="rId2"/>
    <p:sldId id="316" r:id="rId3"/>
    <p:sldId id="363" r:id="rId4"/>
    <p:sldId id="410" r:id="rId5"/>
    <p:sldId id="411" r:id="rId6"/>
    <p:sldId id="378" r:id="rId7"/>
    <p:sldId id="356" r:id="rId8"/>
    <p:sldId id="374" r:id="rId9"/>
    <p:sldId id="373" r:id="rId10"/>
    <p:sldId id="412" r:id="rId11"/>
    <p:sldId id="417" r:id="rId12"/>
    <p:sldId id="418" r:id="rId13"/>
    <p:sldId id="408" r:id="rId14"/>
    <p:sldId id="364" r:id="rId15"/>
    <p:sldId id="366" r:id="rId16"/>
    <p:sldId id="365" r:id="rId17"/>
    <p:sldId id="371" r:id="rId18"/>
    <p:sldId id="416" r:id="rId19"/>
    <p:sldId id="414" r:id="rId20"/>
    <p:sldId id="390" r:id="rId21"/>
    <p:sldId id="397" r:id="rId22"/>
    <p:sldId id="398" r:id="rId23"/>
    <p:sldId id="415" r:id="rId24"/>
    <p:sldId id="368" r:id="rId25"/>
    <p:sldId id="369" r:id="rId26"/>
  </p:sldIdLst>
  <p:sldSz cx="9144000" cy="5143500" type="screen16x9"/>
  <p:notesSz cx="7315200" cy="9601200"/>
  <p:embeddedFontLst>
    <p:embeddedFont>
      <p:font typeface="Girl Scout Display Light" panose="02020003000000000000" pitchFamily="18" charset="0"/>
      <p:regular r:id="rId29"/>
      <p:italic r:id="rId30"/>
    </p:embeddedFont>
    <p:embeddedFont>
      <p:font typeface="Calibri" panose="020F0502020204030204" pitchFamily="34" charset="0"/>
      <p:regular r:id="rId31"/>
      <p:bold r:id="rId32"/>
      <p:italic r:id="rId33"/>
      <p:boldItalic r:id="rId34"/>
    </p:embeddedFont>
    <p:embeddedFont>
      <p:font typeface="Girl Scout Text Book" panose="02020003000000000000" pitchFamily="18"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Citrus Gothic" panose="00000500000000000000" pitchFamily="2" charset="0"/>
      <p:regular r:id="rId43"/>
      <p:italic r:id="rId44"/>
    </p:embeddedFont>
    <p:embeddedFont>
      <p:font typeface="Girl Scout Text Medium" panose="02020003000000000000" pitchFamily="18" charset="0"/>
      <p:regular r:id="rId45"/>
      <p:italic r:id="rId46"/>
    </p:embeddedFont>
    <p:embeddedFont>
      <p:font typeface="Cordia New" panose="020B0604020202020204" charset="0"/>
      <p:regular r:id="rId47"/>
      <p:bold r:id="rId48"/>
      <p:italic r:id="rId49"/>
      <p:boldItalic r:id="rId50"/>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Michele" initials="SM" lastIdx="1" clrIdx="0">
    <p:extLst>
      <p:ext uri="{19B8F6BF-5375-455C-9EA6-DF929625EA0E}">
        <p15:presenceInfo xmlns:p15="http://schemas.microsoft.com/office/powerpoint/2012/main" userId="S-1-5-21-3957142406-418113393-3087707634-1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CA9F"/>
    <a:srgbClr val="EB9186"/>
    <a:srgbClr val="EB9187"/>
    <a:srgbClr val="FFCCCC"/>
    <a:srgbClr val="F8BC9F"/>
    <a:srgbClr val="00687F"/>
    <a:srgbClr val="FF7818"/>
    <a:srgbClr val="FD329E"/>
    <a:srgbClr val="AA54A5"/>
    <a:srgbClr val="015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6380" autoAdjust="0"/>
  </p:normalViewPr>
  <p:slideViewPr>
    <p:cSldViewPr snapToGrid="0">
      <p:cViewPr varScale="1">
        <p:scale>
          <a:sx n="70" d="100"/>
          <a:sy n="70" d="100"/>
        </p:scale>
        <p:origin x="1164"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79672849-8136-4C8A-9D30-C564843F7C81}" type="datetimeFigureOut">
              <a:rPr lang="en-US" smtClean="0"/>
              <a:t>8/6/2025</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A19098FD-1656-4FC1-BC5D-0B3E28B380FE}" type="slidenum">
              <a:rPr lang="en-US" smtClean="0"/>
              <a:t>‹#›</a:t>
            </a:fld>
            <a:endParaRPr lang="en-US"/>
          </a:p>
        </p:txBody>
      </p:sp>
    </p:spTree>
    <p:extLst>
      <p:ext uri="{BB962C8B-B14F-4D97-AF65-F5344CB8AC3E}">
        <p14:creationId xmlns:p14="http://schemas.microsoft.com/office/powerpoint/2010/main" val="307537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E936A35-3999-4BE2-A91E-0AEF1FB5D887}" type="datetimeFigureOut">
              <a:rPr lang="en-US" smtClean="0"/>
              <a:t>8/6/2025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E42448E-930D-408D-93DD-63C842747A47}" type="slidenum">
              <a:rPr lang="en-US" smtClean="0"/>
              <a:t>‹#›</a:t>
            </a:fld>
            <a:endParaRPr lang="en-US"/>
          </a:p>
        </p:txBody>
      </p:sp>
    </p:spTree>
    <p:extLst>
      <p:ext uri="{BB962C8B-B14F-4D97-AF65-F5344CB8AC3E}">
        <p14:creationId xmlns:p14="http://schemas.microsoft.com/office/powerpoint/2010/main" val="361885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”Welcome to Fall</a:t>
            </a:r>
            <a:r>
              <a:rPr lang="en-US" baseline="0" dirty="0" smtClean="0"/>
              <a:t> </a:t>
            </a:r>
            <a:r>
              <a:rPr lang="en-US" dirty="0" smtClean="0"/>
              <a:t>Product Program training for Troops. </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a:t>
            </a:fld>
            <a:endParaRPr lang="en-US"/>
          </a:p>
        </p:txBody>
      </p:sp>
    </p:spTree>
    <p:extLst>
      <p:ext uri="{BB962C8B-B14F-4D97-AF65-F5344CB8AC3E}">
        <p14:creationId xmlns:p14="http://schemas.microsoft.com/office/powerpoint/2010/main" val="4236407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latin typeface="Girl Scout Display Light" panose="02020003000000000000" pitchFamily="18" charset="0"/>
              </a:rPr>
              <a:t>You’ll receive a</a:t>
            </a:r>
            <a:r>
              <a:rPr lang="en-US" sz="900" baseline="0" dirty="0" smtClean="0">
                <a:latin typeface="Girl Scout Display Light" panose="02020003000000000000" pitchFamily="18" charset="0"/>
              </a:rPr>
              <a:t> launch email within the first few days of the program’s start date letting you know it’s time to get started.</a:t>
            </a:r>
          </a:p>
          <a:p>
            <a:r>
              <a:rPr lang="en-US" sz="900" baseline="0" dirty="0" smtClean="0">
                <a:latin typeface="Girl Scout Display Light" panose="02020003000000000000" pitchFamily="18" charset="0"/>
              </a:rPr>
              <a:t>You can also go directly to the M2 site on the first day of the program and login to your Girl Scout’s account. </a:t>
            </a:r>
            <a:br>
              <a:rPr lang="en-US" sz="900" baseline="0" dirty="0" smtClean="0">
                <a:latin typeface="Girl Scout Display Light" panose="02020003000000000000" pitchFamily="18" charset="0"/>
              </a:rPr>
            </a:br>
            <a:endParaRPr lang="en-US" sz="900" baseline="0" dirty="0" smtClean="0">
              <a:latin typeface="Girl Scout Display Light" panose="02020003000000000000" pitchFamily="18" charset="0"/>
            </a:endParaRPr>
          </a:p>
          <a:p>
            <a:r>
              <a:rPr lang="en-US" sz="900" baseline="0" dirty="0" smtClean="0">
                <a:latin typeface="Girl Scout Display Light" panose="02020003000000000000" pitchFamily="18" charset="0"/>
              </a:rPr>
              <a:t>Of course, be sure that you have completed the product program participation portion of your information form and connected with your troop leader to let them know your Girl Scout would like to participate.</a:t>
            </a:r>
          </a:p>
          <a:p>
            <a:endParaRPr lang="en-US" sz="900" baseline="0" dirty="0" smtClean="0">
              <a:latin typeface="Girl Scout Display Light" panose="02020003000000000000" pitchFamily="18" charset="0"/>
            </a:endParaRPr>
          </a:p>
          <a:p>
            <a:r>
              <a:rPr lang="en-US" sz="900" baseline="0" dirty="0" smtClean="0">
                <a:latin typeface="Girl Scout Display Light" panose="02020003000000000000" pitchFamily="18" charset="0"/>
              </a:rPr>
              <a:t>When you log in, be sure to have your Girl Scout’s </a:t>
            </a:r>
            <a:r>
              <a:rPr lang="en-US" sz="900" dirty="0" smtClean="0">
                <a:latin typeface="Girl Scout Display Light" panose="02020003000000000000" pitchFamily="18" charset="0"/>
              </a:rPr>
              <a:t>troop number available.  If you see their troop number or name, complete the setup process and council will verify after complete.</a:t>
            </a:r>
          </a:p>
          <a:p>
            <a:endParaRPr lang="en-US" sz="900" dirty="0" smtClean="0">
              <a:latin typeface="Girl Scout Display Light" panose="02020003000000000000" pitchFamily="18" charset="0"/>
            </a:endParaRPr>
          </a:p>
          <a:p>
            <a:r>
              <a:rPr lang="en-US" sz="900" dirty="0" smtClean="0">
                <a:latin typeface="Girl Scout Display Light" panose="02020003000000000000" pitchFamily="18" charset="0"/>
              </a:rPr>
              <a:t>Returning participants can use the same email address and password but need to confirm and complete the setup process.  </a:t>
            </a:r>
          </a:p>
          <a:p>
            <a:endParaRPr lang="en-US" sz="900" dirty="0" smtClean="0">
              <a:latin typeface="Girl Scout Display Light" panose="02020003000000000000" pitchFamily="18" charset="0"/>
            </a:endParaRPr>
          </a:p>
          <a:p>
            <a:r>
              <a:rPr lang="en-US" sz="900" dirty="0" smtClean="0">
                <a:latin typeface="Girl Scout Display Light" panose="02020003000000000000" pitchFamily="18" charset="0"/>
              </a:rPr>
              <a:t>The parent/adult and Girl Scout validate their council with their zip code next, confirm participant’s troop number, and then answer questions about their Girl Scout goals and what Girl Scouting means to them.  Along the way, participants build their virtual avatar likeness with the patented Girl Scout platform.  Girl Scouts sharing their goals for the Product Program through an individual or troop video has shown to significantly increase results too.</a:t>
            </a:r>
          </a:p>
          <a:p>
            <a:endParaRPr lang="en-US" sz="900" dirty="0" smtClean="0">
              <a:latin typeface="Girl Scout Display Light" panose="02020003000000000000" pitchFamily="18" charset="0"/>
            </a:endParaRPr>
          </a:p>
          <a:p>
            <a:r>
              <a:rPr lang="en-US" sz="900" dirty="0" smtClean="0">
                <a:latin typeface="Girl Scout Display Light" panose="02020003000000000000" pitchFamily="18" charset="0"/>
              </a:rPr>
              <a:t>You</a:t>
            </a:r>
            <a:r>
              <a:rPr lang="en-US" sz="900" baseline="0" dirty="0" smtClean="0">
                <a:latin typeface="Girl Scout Display Light" panose="02020003000000000000" pitchFamily="18" charset="0"/>
              </a:rPr>
              <a:t> will also be prompted to send your first email blast out to customers. You must send at least 1 email to complete setup.</a:t>
            </a:r>
            <a:endParaRPr lang="en-US" sz="900" dirty="0" smtClean="0">
              <a:latin typeface="Girl Scout Display Light" panose="02020003000000000000" pitchFamily="18" charset="0"/>
            </a:endParaRPr>
          </a:p>
          <a:p>
            <a:endParaRPr lang="en-US" sz="900" dirty="0" smtClean="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a:p>
        </p:txBody>
      </p:sp>
    </p:spTree>
    <p:extLst>
      <p:ext uri="{BB962C8B-B14F-4D97-AF65-F5344CB8AC3E}">
        <p14:creationId xmlns:p14="http://schemas.microsoft.com/office/powerpoint/2010/main" val="86412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 “Here is the participant’s online toolkit for managing both online sales and in person participation.  Girl Scouts can send additional emails, social media and texts from the participant’s Dashboard.  There is also an opportunity to send supporter thank you emails.  </a:t>
            </a:r>
          </a:p>
          <a:p>
            <a:endParaRPr lang="en-US" sz="900" b="0" i="0" kern="1200" dirty="0" smtClean="0">
              <a:solidFill>
                <a:schemeClr val="tx1"/>
              </a:solidFill>
              <a:effectLst/>
              <a:latin typeface="Girl Scout Display Light" panose="02020003000000000000" pitchFamily="18" charset="0"/>
              <a:ea typeface="+mn-ea"/>
              <a:cs typeface="+mn-cs"/>
            </a:endParaRPr>
          </a:p>
          <a:p>
            <a:r>
              <a:rPr lang="en-US" sz="900" b="0" i="0" kern="1200" dirty="0" smtClean="0">
                <a:solidFill>
                  <a:schemeClr val="tx1"/>
                </a:solidFill>
                <a:effectLst/>
                <a:latin typeface="Girl Scout Display Light" panose="02020003000000000000" pitchFamily="18" charset="0"/>
                <a:ea typeface="+mn-ea"/>
                <a:cs typeface="+mn-cs"/>
              </a:rPr>
              <a:t>Girl Scouts visit their Avatars room 4 times on average during the program to see virtual rewards earned by completing actions and also the troop photo. </a:t>
            </a:r>
          </a:p>
          <a:p>
            <a:r>
              <a:rPr lang="en-US" sz="900" dirty="0" smtClean="0"/>
              <a:t>The Avatar room &amp; rewards have gotten an upgrade this year. New rewards to unlock in this virtual experience. When clicking on the closet, you will be redirected to update your avatar’s outfit and looks</a:t>
            </a:r>
            <a:endParaRPr lang="en-US" sz="900" b="0" i="0" kern="1200" dirty="0" smtClean="0">
              <a:solidFill>
                <a:schemeClr val="tx1"/>
              </a:solidFill>
              <a:effectLst/>
              <a:latin typeface="Girl Scout Display Light" panose="02020003000000000000" pitchFamily="18" charset="0"/>
              <a:ea typeface="+mn-ea"/>
              <a:cs typeface="+mn-cs"/>
            </a:endParaRPr>
          </a:p>
          <a:p>
            <a:endParaRPr lang="en-US" sz="900" b="0" i="0" kern="1200" dirty="0" smtClean="0">
              <a:solidFill>
                <a:schemeClr val="tx1"/>
              </a:solidFill>
              <a:effectLst/>
              <a:latin typeface="Girl Scout Display Light" panose="02020003000000000000" pitchFamily="18" charset="0"/>
              <a:ea typeface="+mn-ea"/>
              <a:cs typeface="+mn-cs"/>
            </a:endParaRPr>
          </a:p>
          <a:p>
            <a:r>
              <a:rPr lang="en-US" sz="900" b="1" i="0" kern="1200" dirty="0" smtClean="0">
                <a:solidFill>
                  <a:schemeClr val="tx1"/>
                </a:solidFill>
                <a:effectLst/>
                <a:latin typeface="Girl Scout Display Light" panose="02020003000000000000" pitchFamily="18" charset="0"/>
                <a:ea typeface="+mn-ea"/>
                <a:cs typeface="+mn-cs"/>
              </a:rPr>
              <a:t>Parent/Adults and Girl Scouts enter in the totals of each item using the nut order card into the system prior to the end of the program if this is an option offered by council.  Nut order card totals will be tabulated and added to all online sales totals in reports. Rewards earned are automatically selected and participants can make selections at levels where there are choices after rewards are earned. There are reports showing sales by category and specific reports highlighting girl delivered items sold online by supporter with contact information for in person nut and chocolate delivery.”</a:t>
            </a:r>
          </a:p>
          <a:p>
            <a:endParaRPr lang="en-US" sz="900" b="1"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a:p>
        </p:txBody>
      </p:sp>
    </p:spTree>
    <p:extLst>
      <p:ext uri="{BB962C8B-B14F-4D97-AF65-F5344CB8AC3E}">
        <p14:creationId xmlns:p14="http://schemas.microsoft.com/office/powerpoint/2010/main" val="251183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This year, a Share My Site tool kit has been added to help utilize the Share My Site function. Participants can now share their site with ease by copying the storefront link and using a downloadable image to share to their caregiver’s social media. Everything is in one place for easier access to share their site.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a:p>
        </p:txBody>
      </p:sp>
    </p:spTree>
    <p:extLst>
      <p:ext uri="{BB962C8B-B14F-4D97-AF65-F5344CB8AC3E}">
        <p14:creationId xmlns:p14="http://schemas.microsoft.com/office/powerpoint/2010/main" val="421791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a:t>
            </a:r>
            <a:r>
              <a:rPr lang="en-US" baseline="0" dirty="0" smtClean="0"/>
              <a:t> T</a:t>
            </a:r>
            <a:r>
              <a:rPr lang="en-US" dirty="0" smtClean="0"/>
              <a:t>EAM</a:t>
            </a:r>
            <a:endParaRPr lang="en-US" dirty="0"/>
          </a:p>
        </p:txBody>
      </p:sp>
      <p:sp>
        <p:nvSpPr>
          <p:cNvPr id="4" name="Slide Number Placeholder 3"/>
          <p:cNvSpPr>
            <a:spLocks noGrp="1"/>
          </p:cNvSpPr>
          <p:nvPr>
            <p:ph type="sldNum" sz="quarter" idx="10"/>
          </p:nvPr>
        </p:nvSpPr>
        <p:spPr/>
        <p:txBody>
          <a:bodyPr/>
          <a:lstStyle/>
          <a:p>
            <a:fld id="{EFDDBACE-0F8F-43FD-98F0-DEE13552DADA}" type="slidenum">
              <a:rPr lang="en-US" noProof="0" smtClean="0"/>
              <a:t>13</a:t>
            </a:fld>
            <a:endParaRPr lang="en-US" noProof="0" dirty="0"/>
          </a:p>
        </p:txBody>
      </p:sp>
    </p:spTree>
    <p:extLst>
      <p:ext uri="{BB962C8B-B14F-4D97-AF65-F5344CB8AC3E}">
        <p14:creationId xmlns:p14="http://schemas.microsoft.com/office/powerpoint/2010/main" val="406034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 Team</a:t>
            </a:r>
          </a:p>
          <a:p>
            <a:r>
              <a:rPr lang="en-US" dirty="0" smtClean="0"/>
              <a:t>We’ve</a:t>
            </a:r>
            <a:r>
              <a:rPr lang="en-US" baseline="0" dirty="0" smtClean="0"/>
              <a:t> got some FUN recognitions for the girls this year! Having these physical recognitions helps the Girl Scouts have something tangible to work towards when they are setting their goals.</a:t>
            </a:r>
          </a:p>
          <a:p>
            <a:endParaRPr lang="en-US" baseline="0" dirty="0" smtClean="0"/>
          </a:p>
          <a:p>
            <a:r>
              <a:rPr lang="en-US" baseline="0" dirty="0" smtClean="0"/>
              <a:t>Recognitions are cumulative, so the more the Girl Scout sells the more she earns!</a:t>
            </a:r>
          </a:p>
          <a:p>
            <a:endParaRPr lang="en-US" baseline="0" dirty="0" smtClean="0"/>
          </a:p>
          <a:p>
            <a:r>
              <a:rPr lang="en-US" baseline="0" dirty="0" smtClean="0"/>
              <a:t>Girl Scouts who sell $550 or more will also have the opportunity to earn their 2026-27 GSUSA Membership! This reward is a combined reward, meaning participation and reaching the assigned goal in both programs is required to qualify for the membership. </a:t>
            </a:r>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14</a:t>
            </a:fld>
            <a:endParaRPr lang="en-US"/>
          </a:p>
        </p:txBody>
      </p:sp>
    </p:spTree>
    <p:extLst>
      <p:ext uri="{BB962C8B-B14F-4D97-AF65-F5344CB8AC3E}">
        <p14:creationId xmlns:p14="http://schemas.microsoft.com/office/powerpoint/2010/main" val="30908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 Team</a:t>
            </a:r>
          </a:p>
          <a:p>
            <a:endParaRPr lang="en-US" dirty="0" smtClean="0"/>
          </a:p>
          <a:p>
            <a:r>
              <a:rPr lang="en-US" dirty="0" smtClean="0"/>
              <a:t>Within the</a:t>
            </a:r>
            <a:r>
              <a:rPr lang="en-US" baseline="0" dirty="0" smtClean="0"/>
              <a:t> recognition flyer you’ll find this year’s themed patches. Back again is a Girl Scout favorite, the Fall Personalized Patch. This patch can be earned by a girl scout: creating their Avatar in M2, sending 25+ emails, Sharing their site, and selling $400+ in combined sales. The patch features their avatar and name!</a:t>
            </a:r>
          </a:p>
          <a:p>
            <a:endParaRPr lang="en-US" baseline="0" dirty="0" smtClean="0"/>
          </a:p>
          <a:p>
            <a:r>
              <a:rPr lang="en-US" baseline="0" dirty="0" smtClean="0"/>
              <a:t>We also have our Care to Share program, which offers customers the opportunity to give back to the community. Customers purchase a Care to Share package of nuts and candies at $8. The Girl Scout gets credit for the sale and our council donates the package to local military personnel. This is a great way for Girl Scouts to connect with their community and practice their communication skills with customers.</a:t>
            </a:r>
          </a:p>
          <a:p>
            <a:endParaRPr lang="en-US" baseline="0" dirty="0" smtClean="0"/>
          </a:p>
          <a:p>
            <a:r>
              <a:rPr lang="en-US" baseline="0" dirty="0" smtClean="0"/>
              <a:t>Girl Scouts who sell 5+ care to share get the patch!</a:t>
            </a:r>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15</a:t>
            </a:fld>
            <a:endParaRPr lang="en-US"/>
          </a:p>
        </p:txBody>
      </p:sp>
    </p:spTree>
    <p:extLst>
      <p:ext uri="{BB962C8B-B14F-4D97-AF65-F5344CB8AC3E}">
        <p14:creationId xmlns:p14="http://schemas.microsoft.com/office/powerpoint/2010/main" val="30282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PP Team</a:t>
            </a:r>
          </a:p>
          <a:p>
            <a:endParaRPr lang="en-US" baseline="0" dirty="0" smtClean="0"/>
          </a:p>
          <a:p>
            <a:r>
              <a:rPr lang="en-US" baseline="0" dirty="0" smtClean="0"/>
              <a:t>Troops who participate in the Fall Program are also eligible for troop proceeds and can earn a Troop Reward!</a:t>
            </a:r>
          </a:p>
          <a:p>
            <a:endParaRPr lang="en-US" baseline="0" dirty="0" smtClean="0"/>
          </a:p>
          <a:p>
            <a:r>
              <a:rPr lang="en-US" baseline="0" dirty="0" smtClean="0"/>
              <a:t>Consider setting a troop goal with your Girl Scouts. This is a great time to talk budgeting and what they want to do within the MY26 year. </a:t>
            </a:r>
          </a:p>
          <a:p>
            <a:endParaRPr lang="en-US" baseline="0" dirty="0" smtClean="0"/>
          </a:p>
          <a:p>
            <a:r>
              <a:rPr lang="en-US" baseline="0" dirty="0" smtClean="0"/>
              <a:t>Older level troops may waive their recognitions in exchange for more proceeds. They must complete a waiver form which includes signatures from all members of the troop to do so. The troop leader can then adjust their recognition plan in M2.</a:t>
            </a:r>
          </a:p>
          <a:p>
            <a:endParaRPr lang="en-US" baseline="0" dirty="0" smtClean="0"/>
          </a:p>
          <a:p>
            <a:r>
              <a:rPr lang="en-US" baseline="0" dirty="0" smtClean="0"/>
              <a:t>There is also a great reward lined up for troops who hit a $400 per girl selling average by October 27</a:t>
            </a:r>
            <a:r>
              <a:rPr lang="en-US" baseline="30000" dirty="0" smtClean="0"/>
              <a:t>th</a:t>
            </a:r>
            <a:r>
              <a:rPr lang="en-US" baseline="0" dirty="0" smtClean="0"/>
              <a:t>. Troops who reach this goal will earn $10 per participating girl plus up to 2 adults. They can use these funds for an outdoor adventure of their choice!</a:t>
            </a:r>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16</a:t>
            </a:fld>
            <a:endParaRPr lang="en-US"/>
          </a:p>
        </p:txBody>
      </p:sp>
    </p:spTree>
    <p:extLst>
      <p:ext uri="{BB962C8B-B14F-4D97-AF65-F5344CB8AC3E}">
        <p14:creationId xmlns:p14="http://schemas.microsoft.com/office/powerpoint/2010/main" val="2676354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or Todd</a:t>
            </a:r>
          </a:p>
          <a:p>
            <a:endParaRPr lang="en-US" dirty="0" smtClean="0"/>
          </a:p>
          <a:p>
            <a:r>
              <a:rPr lang="en-US" dirty="0" smtClean="0"/>
              <a:t>After</a:t>
            </a:r>
            <a:r>
              <a:rPr lang="en-US" baseline="0" dirty="0" smtClean="0"/>
              <a:t> this training, take a moment and visit the Fall Resources page o</a:t>
            </a:r>
            <a:r>
              <a:rPr lang="en-US" dirty="0" smtClean="0"/>
              <a:t>n</a:t>
            </a:r>
            <a:r>
              <a:rPr lang="en-US" baseline="0" dirty="0" smtClean="0"/>
              <a:t> gswny.org. You’ll find a TON of digital resources for this program. There are activities, flyers on getting started and council promos such as the BINGO board, any form you will need, and MOST OF ALL links to the M2 video tutorials.</a:t>
            </a:r>
          </a:p>
          <a:p>
            <a:endParaRPr lang="en-US" baseline="0" dirty="0" smtClean="0"/>
          </a:p>
          <a:p>
            <a:r>
              <a:rPr lang="en-US" baseline="0" dirty="0" smtClean="0"/>
              <a:t>M2 has videos that guide you through pretty much anything you need to do on the site. And they have another set just for caregivers.</a:t>
            </a:r>
          </a:p>
          <a:p>
            <a:endParaRPr lang="en-US" baseline="0" dirty="0" smtClean="0"/>
          </a:p>
          <a:p>
            <a:r>
              <a:rPr lang="en-US" baseline="0" dirty="0" smtClean="0"/>
              <a:t>Make sure your families know about this resource page! </a:t>
            </a:r>
          </a:p>
          <a:p>
            <a:endParaRPr lang="en-US" baseline="0" dirty="0" smtClean="0"/>
          </a:p>
          <a:p>
            <a:r>
              <a:rPr lang="en-US" baseline="0" dirty="0" smtClean="0"/>
              <a:t>And if you can’t find what you’re looking for on the page, reach out to your SUPPM </a:t>
            </a:r>
            <a:r>
              <a:rPr lang="en-US" baseline="0" smtClean="0"/>
              <a:t>for support.</a:t>
            </a:r>
            <a:endParaRPr lang="en-US" baseline="0"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17</a:t>
            </a:fld>
            <a:endParaRPr lang="en-US"/>
          </a:p>
        </p:txBody>
      </p:sp>
    </p:spTree>
    <p:extLst>
      <p:ext uri="{BB962C8B-B14F-4D97-AF65-F5344CB8AC3E}">
        <p14:creationId xmlns:p14="http://schemas.microsoft.com/office/powerpoint/2010/main" val="247518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18</a:t>
            </a:fld>
            <a:endParaRPr lang="en-US"/>
          </a:p>
        </p:txBody>
      </p:sp>
    </p:spTree>
    <p:extLst>
      <p:ext uri="{BB962C8B-B14F-4D97-AF65-F5344CB8AC3E}">
        <p14:creationId xmlns:p14="http://schemas.microsoft.com/office/powerpoint/2010/main" val="3312111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19</a:t>
            </a:fld>
            <a:endParaRPr lang="en-US"/>
          </a:p>
        </p:txBody>
      </p:sp>
    </p:spTree>
    <p:extLst>
      <p:ext uri="{BB962C8B-B14F-4D97-AF65-F5344CB8AC3E}">
        <p14:creationId xmlns:p14="http://schemas.microsoft.com/office/powerpoint/2010/main" val="78938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PP Team</a:t>
            </a:r>
          </a:p>
          <a:p>
            <a:r>
              <a:rPr lang="en-US" baseline="0" dirty="0" smtClean="0"/>
              <a:t>Thank you for supporting your Girl Scout and her troop! By participating in the Fall Product Program, your Girl Scout will be learning skills they will use throughout their lives. The product programs teach Girl Scouts 5 main skill sets represented by these icons: Business Ethics, Decision Making, Goal Setting, Money Management, and People Skills. As you go through this training, keep an eye out for these symbols indicating how each part of the program aligns with these goals. </a:t>
            </a:r>
          </a:p>
          <a:p>
            <a:endParaRPr lang="en-US" baseline="0" dirty="0" smtClean="0"/>
          </a:p>
          <a:p>
            <a:r>
              <a:rPr lang="en-US" baseline="0" dirty="0" smtClean="0"/>
              <a:t>If you haven’t‘ already, please take a moment to complete the Product Program section of your annual information permission form. </a:t>
            </a:r>
          </a:p>
        </p:txBody>
      </p:sp>
      <p:sp>
        <p:nvSpPr>
          <p:cNvPr id="4" name="Slide Number Placeholder 3"/>
          <p:cNvSpPr>
            <a:spLocks noGrp="1"/>
          </p:cNvSpPr>
          <p:nvPr>
            <p:ph type="sldNum" sz="quarter" idx="10"/>
          </p:nvPr>
        </p:nvSpPr>
        <p:spPr/>
        <p:txBody>
          <a:bodyPr/>
          <a:lstStyle/>
          <a:p>
            <a:fld id="{BE42448E-930D-408D-93DD-63C842747A47}" type="slidenum">
              <a:rPr lang="en-US" smtClean="0"/>
              <a:t>2</a:t>
            </a:fld>
            <a:endParaRPr lang="en-US"/>
          </a:p>
        </p:txBody>
      </p:sp>
    </p:spTree>
    <p:extLst>
      <p:ext uri="{BB962C8B-B14F-4D97-AF65-F5344CB8AC3E}">
        <p14:creationId xmlns:p14="http://schemas.microsoft.com/office/powerpoint/2010/main" val="51537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879">
              <a:defRPr/>
            </a:pPr>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dirty="0"/>
          </a:p>
        </p:txBody>
      </p:sp>
    </p:spTree>
    <p:extLst>
      <p:ext uri="{BB962C8B-B14F-4D97-AF65-F5344CB8AC3E}">
        <p14:creationId xmlns:p14="http://schemas.microsoft.com/office/powerpoint/2010/main" val="322666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program concludes on October 29</a:t>
            </a:r>
            <a:r>
              <a:rPr lang="en-US" baseline="30000" dirty="0" smtClean="0"/>
              <a:t>th</a:t>
            </a:r>
            <a:r>
              <a:rPr lang="en-US" baseline="0" dirty="0" smtClean="0"/>
              <a:t>, you’ll want to make sure that you enter your order card items into M2 so they can be included in your troop’s product order.</a:t>
            </a:r>
          </a:p>
          <a:p>
            <a:endParaRPr lang="en-US" dirty="0" smtClean="0"/>
          </a:p>
          <a:p>
            <a:r>
              <a:rPr lang="en-US" dirty="0" smtClean="0"/>
              <a:t>Anything</a:t>
            </a:r>
            <a:r>
              <a:rPr lang="en-US" baseline="0" dirty="0" smtClean="0"/>
              <a:t> ordered online does not need to entered into M2, this is where items on the order card only are entered.</a:t>
            </a:r>
          </a:p>
          <a:p>
            <a:endParaRPr lang="en-US" baseline="0" dirty="0" smtClean="0"/>
          </a:p>
          <a:p>
            <a:r>
              <a:rPr lang="en-US" baseline="0" dirty="0" smtClean="0"/>
              <a:t>You’ll also want to confirm that no recognition choices need to be made.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21</a:t>
            </a:fld>
            <a:endParaRPr lang="en-US"/>
          </a:p>
        </p:txBody>
      </p:sp>
    </p:spTree>
    <p:extLst>
      <p:ext uri="{BB962C8B-B14F-4D97-AF65-F5344CB8AC3E}">
        <p14:creationId xmlns:p14="http://schemas.microsoft.com/office/powerpoint/2010/main" val="379620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Reports are also available to</a:t>
            </a:r>
            <a:r>
              <a:rPr lang="en-US" b="1" baseline="0" dirty="0" smtClean="0"/>
              <a:t> make it easy to see the online Girl Delivery orders taken during the program.</a:t>
            </a:r>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EFDDBACE-0F8F-43FD-98F0-DEE13552DADA}" type="slidenum">
              <a:rPr lang="en-US" noProof="0" smtClean="0"/>
              <a:t>22</a:t>
            </a:fld>
            <a:endParaRPr lang="en-US" noProof="0" dirty="0"/>
          </a:p>
        </p:txBody>
      </p:sp>
    </p:spTree>
    <p:extLst>
      <p:ext uri="{BB962C8B-B14F-4D97-AF65-F5344CB8AC3E}">
        <p14:creationId xmlns:p14="http://schemas.microsoft.com/office/powerpoint/2010/main" val="1355970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Girl Scout Display Light" panose="02020003000000000000" pitchFamily="18" charset="0"/>
                <a:ea typeface="+mn-ea"/>
                <a:cs typeface="+mn-cs"/>
              </a:rPr>
              <a:t>Recording: “M2’s Customer Care team is cross-trained to handle support for volunteer/participant and customer inquiries, so direct folks there as needed. Thank you for your time and effort with the Product Program.”</a:t>
            </a:r>
            <a:endParaRPr lang="en-US" sz="1200" b="0" i="0" kern="1200" dirty="0">
              <a:solidFill>
                <a:schemeClr val="tx1"/>
              </a:solidFill>
              <a:effectLst/>
              <a:latin typeface="Girl Scout Display Light" panose="02020003000000000000" pitchFamily="18" charset="0"/>
              <a:ea typeface="+mn-ea"/>
              <a:cs typeface="+mn-cs"/>
            </a:endParaRPr>
          </a:p>
        </p:txBody>
      </p:sp>
      <p:sp>
        <p:nvSpPr>
          <p:cNvPr id="4" name="Slide Number Placeholder 3"/>
          <p:cNvSpPr>
            <a:spLocks noGrp="1"/>
          </p:cNvSpPr>
          <p:nvPr>
            <p:ph type="sldNum" sz="quarter" idx="5"/>
          </p:nvPr>
        </p:nvSpPr>
        <p:spPr/>
        <p:txBody>
          <a:bodyPr/>
          <a:lstStyle/>
          <a:p>
            <a:fld id="{EFDDBACE-0F8F-43FD-98F0-DEE13552DADA}" type="slidenum">
              <a:rPr lang="en-US" noProof="0" smtClean="0"/>
              <a:t>23</a:t>
            </a:fld>
            <a:endParaRPr lang="en-US" noProof="0" dirty="0"/>
          </a:p>
        </p:txBody>
      </p:sp>
    </p:spTree>
    <p:extLst>
      <p:ext uri="{BB962C8B-B14F-4D97-AF65-F5344CB8AC3E}">
        <p14:creationId xmlns:p14="http://schemas.microsoft.com/office/powerpoint/2010/main" val="361228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879">
              <a:defRPr/>
            </a:pPr>
            <a:r>
              <a:rPr lang="en-US" sz="900" dirty="0">
                <a:latin typeface="Girl Scout Display Light" panose="02020003000000000000" pitchFamily="18" charset="0"/>
              </a:rPr>
              <a:t>FAQs for resource only. Do not need to go over in training</a:t>
            </a:r>
          </a:p>
        </p:txBody>
      </p:sp>
      <p:sp>
        <p:nvSpPr>
          <p:cNvPr id="4" name="Slide Number Placeholder 3"/>
          <p:cNvSpPr>
            <a:spLocks noGrp="1"/>
          </p:cNvSpPr>
          <p:nvPr>
            <p:ph type="sldNum" sz="quarter" idx="5"/>
          </p:nvPr>
        </p:nvSpPr>
        <p:spPr/>
        <p:txBody>
          <a:bodyPr/>
          <a:lstStyle/>
          <a:p>
            <a:fld id="{418D6D84-A646-E642-963F-FEAA763E137C}" type="slidenum">
              <a:rPr lang="en-US" smtClean="0"/>
              <a:pPr/>
              <a:t>24</a:t>
            </a:fld>
            <a:endParaRPr lang="en-US" dirty="0"/>
          </a:p>
        </p:txBody>
      </p:sp>
    </p:spTree>
    <p:extLst>
      <p:ext uri="{BB962C8B-B14F-4D97-AF65-F5344CB8AC3E}">
        <p14:creationId xmlns:p14="http://schemas.microsoft.com/office/powerpoint/2010/main" val="90901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25</a:t>
            </a:fld>
            <a:endParaRPr lang="en-US"/>
          </a:p>
        </p:txBody>
      </p:sp>
    </p:spTree>
    <p:extLst>
      <p:ext uri="{BB962C8B-B14F-4D97-AF65-F5344CB8AC3E}">
        <p14:creationId xmlns:p14="http://schemas.microsoft.com/office/powerpoint/2010/main" val="225292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EB1A53-13F5-5641-8171-710424F7A102}" type="slidenum">
              <a:rPr lang="en-US" smtClean="0"/>
              <a:t>3</a:t>
            </a:fld>
            <a:endParaRPr lang="en-US"/>
          </a:p>
        </p:txBody>
      </p:sp>
    </p:spTree>
    <p:extLst>
      <p:ext uri="{BB962C8B-B14F-4D97-AF65-F5344CB8AC3E}">
        <p14:creationId xmlns:p14="http://schemas.microsoft.com/office/powerpoint/2010/main" val="162302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4</a:t>
            </a:fld>
            <a:endParaRPr lang="en-US"/>
          </a:p>
        </p:txBody>
      </p:sp>
    </p:spTree>
    <p:extLst>
      <p:ext uri="{BB962C8B-B14F-4D97-AF65-F5344CB8AC3E}">
        <p14:creationId xmlns:p14="http://schemas.microsoft.com/office/powerpoint/2010/main" val="936099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p>
          <a:p>
            <a:endParaRPr lang="en-US" dirty="0" smtClean="0"/>
          </a:p>
          <a:p>
            <a:r>
              <a:rPr lang="en-US" sz="1400" dirty="0" smtClean="0"/>
              <a:t>Cherry Almond Clusters</a:t>
            </a:r>
            <a:br>
              <a:rPr lang="en-US" sz="1400" dirty="0" smtClean="0"/>
            </a:br>
            <a:r>
              <a:rPr lang="en-US" sz="1400" dirty="0" smtClean="0"/>
              <a:t/>
            </a:r>
            <a:br>
              <a:rPr lang="en-US" sz="1400" dirty="0" smtClean="0"/>
            </a:br>
            <a:r>
              <a:rPr lang="en-US" dirty="0" smtClean="0"/>
              <a:t>Cherries and almonds covered in caramel and milk chocolate.</a:t>
            </a:r>
            <a:br>
              <a:rPr lang="en-US" dirty="0" smtClean="0"/>
            </a:br>
            <a:r>
              <a:rPr lang="en-US" dirty="0" smtClean="0"/>
              <a:t>Packaged in a gift box.</a:t>
            </a:r>
            <a:br>
              <a:rPr lang="en-US" dirty="0" smtClean="0"/>
            </a:br>
            <a:r>
              <a:rPr lang="en-US" dirty="0" smtClean="0"/>
              <a:t>Available on nut order card, online girl delivery, and online for direct shipped ordering.</a:t>
            </a:r>
          </a:p>
          <a:p>
            <a:endParaRPr lang="en-US" sz="1200" b="1" dirty="0" smtClean="0"/>
          </a:p>
          <a:p>
            <a:r>
              <a:rPr lang="en-US" sz="1200" b="1" dirty="0" smtClean="0"/>
              <a:t>Girl Scout Make New Friends Tin</a:t>
            </a:r>
          </a:p>
          <a:p>
            <a:r>
              <a:rPr lang="en-US" sz="1200" dirty="0" smtClean="0"/>
              <a:t>(Available on nut order card, online girl delivery, and online for direct shipped ordering)</a:t>
            </a:r>
          </a:p>
          <a:p>
            <a:r>
              <a:rPr lang="en-US" sz="1200" dirty="0" smtClean="0"/>
              <a:t>Milk Chocolate Mint Treasures</a:t>
            </a:r>
          </a:p>
          <a:p>
            <a:endParaRPr lang="en-US" dirty="0" smtClean="0"/>
          </a:p>
          <a:p>
            <a:endParaRPr lang="en-US" dirty="0" smtClean="0"/>
          </a:p>
          <a:p>
            <a:r>
              <a:rPr lang="en-US" dirty="0" smtClean="0"/>
              <a:t>Notes:</a:t>
            </a:r>
          </a:p>
          <a:p>
            <a:r>
              <a:rPr lang="en-US" dirty="0" smtClean="0"/>
              <a:t>- Online only Nut</a:t>
            </a:r>
            <a:r>
              <a:rPr lang="en-US" baseline="0" dirty="0" smtClean="0"/>
              <a:t> &amp; Caramel Trail Mix</a:t>
            </a:r>
          </a:p>
          <a:p>
            <a:r>
              <a:rPr lang="en-US" dirty="0" smtClean="0"/>
              <a:t>- 23 of 30 items are gluten free</a:t>
            </a:r>
          </a:p>
        </p:txBody>
      </p:sp>
      <p:sp>
        <p:nvSpPr>
          <p:cNvPr id="4" name="Slide Number Placeholder 3"/>
          <p:cNvSpPr>
            <a:spLocks noGrp="1"/>
          </p:cNvSpPr>
          <p:nvPr>
            <p:ph type="sldNum" sz="quarter" idx="10"/>
          </p:nvPr>
        </p:nvSpPr>
        <p:spPr/>
        <p:txBody>
          <a:bodyPr/>
          <a:lstStyle/>
          <a:p>
            <a:fld id="{BE42448E-930D-408D-93DD-63C842747A47}" type="slidenum">
              <a:rPr lang="en-US" smtClean="0"/>
              <a:t>5</a:t>
            </a:fld>
            <a:endParaRPr lang="en-US"/>
          </a:p>
        </p:txBody>
      </p:sp>
    </p:spTree>
    <p:extLst>
      <p:ext uri="{BB962C8B-B14F-4D97-AF65-F5344CB8AC3E}">
        <p14:creationId xmlns:p14="http://schemas.microsoft.com/office/powerpoint/2010/main" val="142837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p>
          <a:p>
            <a:endParaRPr lang="en-US"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6</a:t>
            </a:fld>
            <a:endParaRPr lang="en-US"/>
          </a:p>
        </p:txBody>
      </p:sp>
    </p:spTree>
    <p:extLst>
      <p:ext uri="{BB962C8B-B14F-4D97-AF65-F5344CB8AC3E}">
        <p14:creationId xmlns:p14="http://schemas.microsoft.com/office/powerpoint/2010/main" val="346369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Joe/Todd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year’s theme is BRAVE.</a:t>
            </a:r>
            <a:r>
              <a:rPr lang="en-US" baseline="0" dirty="0" smtClean="0"/>
              <a:t> FIERCE. FUN. We’re excited to inspire Girl Scouts to get out there and show the world what they’ve got, and of course have loads of fun while doing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Fall Program, Girl Scouts have voted in the Grizzly Bear!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Grizzlies are native to forests, river valleys, and mountains in North America and can grow to be 6-8 feet long. They LOVE to play! Cubs often wrestle with each other to build strength and learn important survival skills. And they’re strong swimmers, capable of swimming across large 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find a fun fact sheet about Grizzlies that troops can share with their Girl Scouts on our Fall Program Resources page on gswny.org. We encourage you to find out more about these amazing animals.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4CEB1A53-13F5-5641-8171-710424F7A102}" type="slidenum">
              <a:rPr lang="en-US" smtClean="0"/>
              <a:t>7</a:t>
            </a:fld>
            <a:endParaRPr lang="en-US"/>
          </a:p>
        </p:txBody>
      </p:sp>
    </p:spTree>
    <p:extLst>
      <p:ext uri="{BB962C8B-B14F-4D97-AF65-F5344CB8AC3E}">
        <p14:creationId xmlns:p14="http://schemas.microsoft.com/office/powerpoint/2010/main" val="144572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PP Team</a:t>
            </a:r>
          </a:p>
          <a:p>
            <a:endParaRPr lang="en-US" baseline="0" dirty="0" smtClean="0"/>
          </a:p>
          <a:p>
            <a:r>
              <a:rPr lang="en-US" baseline="0" dirty="0" smtClean="0"/>
              <a:t>This year’s program will run from September 26</a:t>
            </a:r>
            <a:r>
              <a:rPr lang="en-US" baseline="30000" dirty="0" smtClean="0"/>
              <a:t>th</a:t>
            </a:r>
            <a:r>
              <a:rPr lang="en-US" baseline="0" dirty="0" smtClean="0"/>
              <a:t> through October 27</a:t>
            </a:r>
            <a:r>
              <a:rPr lang="en-US" baseline="30000" dirty="0" smtClean="0"/>
              <a:t>th</a:t>
            </a:r>
            <a:r>
              <a:rPr lang="en-US" baseline="0" dirty="0" smtClean="0"/>
              <a:t>. Please take note that any order card orders need to be entered into M2 and any reward options selected no later than October 27</a:t>
            </a:r>
            <a:r>
              <a:rPr lang="en-US" baseline="30000" dirty="0" smtClean="0"/>
              <a:t>th</a:t>
            </a:r>
            <a:r>
              <a:rPr lang="en-US" baseline="0" dirty="0" smtClean="0"/>
              <a:t>. </a:t>
            </a:r>
          </a:p>
          <a:p>
            <a:endParaRPr lang="en-US" baseline="0" dirty="0" smtClean="0"/>
          </a:p>
          <a:p>
            <a:r>
              <a:rPr lang="en-US" baseline="0" dirty="0" smtClean="0"/>
              <a:t>Your troop leader will have the next day, the 28</a:t>
            </a:r>
            <a:r>
              <a:rPr lang="en-US" baseline="30000" dirty="0" smtClean="0"/>
              <a:t>th</a:t>
            </a:r>
            <a:r>
              <a:rPr lang="en-US" baseline="0" dirty="0" smtClean="0"/>
              <a:t> to make any needed changes and finalize the troop’s payment to the council. </a:t>
            </a:r>
          </a:p>
          <a:p>
            <a:endParaRPr lang="en-US" baseline="0" dirty="0" smtClean="0"/>
          </a:p>
          <a:p>
            <a:r>
              <a:rPr lang="en-US" baseline="0" dirty="0" smtClean="0"/>
              <a:t>Your service unit volunteers will receive delivery of your Girl Delivery Product on November 15</a:t>
            </a:r>
            <a:r>
              <a:rPr lang="en-US" baseline="30000" dirty="0" smtClean="0"/>
              <a:t>th</a:t>
            </a:r>
            <a:r>
              <a:rPr lang="en-US" baseline="0" dirty="0" smtClean="0"/>
              <a:t>. Troop leaders will pick the product up from them and notify you when it’s ready for pick up and delivery.</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8</a:t>
            </a:fld>
            <a:endParaRPr lang="en-US"/>
          </a:p>
        </p:txBody>
      </p:sp>
    </p:spTree>
    <p:extLst>
      <p:ext uri="{BB962C8B-B14F-4D97-AF65-F5344CB8AC3E}">
        <p14:creationId xmlns:p14="http://schemas.microsoft.com/office/powerpoint/2010/main" val="34880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PP Team</a:t>
            </a:r>
          </a:p>
          <a:p>
            <a:r>
              <a:rPr lang="en-US" baseline="0" dirty="0" smtClean="0"/>
              <a:t>Girl Scouts have the choice to take orders online or in person within the Fall Program. The nut and candy card will include all varieties available for Girl Delivery. Be sure to ask your Troop Fall Program Manager if your troop will be participating in Girl Delivery before offering this option to your customers.</a:t>
            </a:r>
          </a:p>
          <a:p>
            <a:endParaRPr lang="en-US" baseline="0" dirty="0" smtClean="0"/>
          </a:p>
          <a:p>
            <a:r>
              <a:rPr lang="en-US" baseline="0" dirty="0" smtClean="0"/>
              <a:t>The M2 platform allows Girl Scouts to create an online personalized selling site. From this site they can take Girl Delivery orders for those same nuts &amp; candies, but customers can also order a variety of direct shipped items such as bark boxes, magazines, candles, and more!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9</a:t>
            </a:fld>
            <a:endParaRPr lang="en-US"/>
          </a:p>
        </p:txBody>
      </p:sp>
    </p:spTree>
    <p:extLst>
      <p:ext uri="{BB962C8B-B14F-4D97-AF65-F5344CB8AC3E}">
        <p14:creationId xmlns:p14="http://schemas.microsoft.com/office/powerpoint/2010/main" val="205629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2.svg"/><Relationship Id="rId21" Type="http://schemas.openxmlformats.org/officeDocument/2006/relationships/image" Target="../media/image70.svg"/><Relationship Id="rId7" Type="http://schemas.openxmlformats.org/officeDocument/2006/relationships/image" Target="../media/image56.svg"/><Relationship Id="rId12" Type="http://schemas.openxmlformats.org/officeDocument/2006/relationships/image" Target="../media/image10.png"/><Relationship Id="rId17" Type="http://schemas.openxmlformats.org/officeDocument/2006/relationships/image" Target="../media/image66.svg"/><Relationship Id="rId25" Type="http://schemas.openxmlformats.org/officeDocument/2006/relationships/image" Target="../media/image74.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60.svg"/><Relationship Id="rId24" Type="http://schemas.openxmlformats.org/officeDocument/2006/relationships/image" Target="../media/image16.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10" Type="http://schemas.openxmlformats.org/officeDocument/2006/relationships/image" Target="../media/image9.png"/><Relationship Id="rId19" Type="http://schemas.openxmlformats.org/officeDocument/2006/relationships/image" Target="../media/image68.svg"/><Relationship Id="rId4" Type="http://schemas.openxmlformats.org/officeDocument/2006/relationships/image" Target="../media/image6.png"/><Relationship Id="rId9" Type="http://schemas.openxmlformats.org/officeDocument/2006/relationships/image" Target="../media/image58.sv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76.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106.svg"/><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96.svg"/><Relationship Id="rId21" Type="http://schemas.openxmlformats.org/officeDocument/2006/relationships/image" Target="../media/image114.svg"/><Relationship Id="rId34" Type="http://schemas.openxmlformats.org/officeDocument/2006/relationships/image" Target="../media/image46.png"/><Relationship Id="rId7" Type="http://schemas.openxmlformats.org/officeDocument/2006/relationships/image" Target="../media/image100.svg"/><Relationship Id="rId12" Type="http://schemas.openxmlformats.org/officeDocument/2006/relationships/image" Target="../media/image35.png"/><Relationship Id="rId17" Type="http://schemas.openxmlformats.org/officeDocument/2006/relationships/image" Target="../media/image110.svg"/><Relationship Id="rId25" Type="http://schemas.openxmlformats.org/officeDocument/2006/relationships/image" Target="../media/image118.svg"/><Relationship Id="rId33" Type="http://schemas.openxmlformats.org/officeDocument/2006/relationships/image" Target="../media/image126.svg"/><Relationship Id="rId2" Type="http://schemas.openxmlformats.org/officeDocument/2006/relationships/image" Target="../media/image30.png"/><Relationship Id="rId16" Type="http://schemas.openxmlformats.org/officeDocument/2006/relationships/image" Target="../media/image37.png"/><Relationship Id="rId20" Type="http://schemas.openxmlformats.org/officeDocument/2006/relationships/image" Target="../media/image39.png"/><Relationship Id="rId29" Type="http://schemas.openxmlformats.org/officeDocument/2006/relationships/image" Target="../media/image122.sv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104.svg"/><Relationship Id="rId24" Type="http://schemas.openxmlformats.org/officeDocument/2006/relationships/image" Target="../media/image41.png"/><Relationship Id="rId32" Type="http://schemas.openxmlformats.org/officeDocument/2006/relationships/image" Target="../media/image45.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28" Type="http://schemas.openxmlformats.org/officeDocument/2006/relationships/image" Target="../media/image43.png"/><Relationship Id="rId10" Type="http://schemas.openxmlformats.org/officeDocument/2006/relationships/image" Target="../media/image34.png"/><Relationship Id="rId19" Type="http://schemas.openxmlformats.org/officeDocument/2006/relationships/image" Target="../media/image112.svg"/><Relationship Id="rId31" Type="http://schemas.openxmlformats.org/officeDocument/2006/relationships/image" Target="../media/image124.svg"/><Relationship Id="rId4" Type="http://schemas.openxmlformats.org/officeDocument/2006/relationships/image" Target="../media/image31.png"/><Relationship Id="rId9" Type="http://schemas.openxmlformats.org/officeDocument/2006/relationships/image" Target="../media/image102.svg"/><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120.svg"/><Relationship Id="rId30" Type="http://schemas.openxmlformats.org/officeDocument/2006/relationships/image" Target="../media/image44.png"/><Relationship Id="rId35" Type="http://schemas.openxmlformats.org/officeDocument/2006/relationships/image" Target="../media/image128.svg"/><Relationship Id="rId8"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40.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52.png"/><Relationship Id="rId17" Type="http://schemas.openxmlformats.org/officeDocument/2006/relationships/image" Target="../media/image144.svg"/><Relationship Id="rId2" Type="http://schemas.openxmlformats.org/officeDocument/2006/relationships/image" Target="../media/image47.png"/><Relationship Id="rId16"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138.svg"/><Relationship Id="rId5" Type="http://schemas.openxmlformats.org/officeDocument/2006/relationships/image" Target="../media/image132.svg"/><Relationship Id="rId15" Type="http://schemas.openxmlformats.org/officeDocument/2006/relationships/image" Target="../media/image142.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136.svg"/><Relationship Id="rId14" Type="http://schemas.openxmlformats.org/officeDocument/2006/relationships/image" Target="../media/image5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4.svg"/><Relationship Id="rId18" Type="http://schemas.openxmlformats.org/officeDocument/2006/relationships/image" Target="../media/image63.png"/><Relationship Id="rId26" Type="http://schemas.openxmlformats.org/officeDocument/2006/relationships/image" Target="../media/image67.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60.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image" Target="../media/image55.png"/><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22.svg"/><Relationship Id="rId24" Type="http://schemas.openxmlformats.org/officeDocument/2006/relationships/image" Target="../media/image66.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59.png"/><Relationship Id="rId19" Type="http://schemas.openxmlformats.org/officeDocument/2006/relationships/image" Target="../media/image30.svg"/><Relationship Id="rId4" Type="http://schemas.openxmlformats.org/officeDocument/2006/relationships/image" Target="../media/image56.png"/><Relationship Id="rId9" Type="http://schemas.openxmlformats.org/officeDocument/2006/relationships/image" Target="../media/image20.svg"/><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image" Target="../media/image38.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88.svg"/><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88.svg"/><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3949375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97952170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Only Slide | Vertical Split-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79539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xt Only Slide | Vertical Split-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rgbClr val="D5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45358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Only Slide | Vertical Split-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745156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Only Slide | Vertical Split-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41944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Only Slide | Horizont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1075789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Only Slide | Horizont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30467856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Only Slide | Horizontal Split-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9339730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xt Only Slide | Horizontal Split-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606182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Only Slide | Horizontal Split-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3315827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ext Only Slide | Horizontal Split-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0411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Slide-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820269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Only Slide | Horizontal Split-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79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tatement Slide w/ Image - Octagon Fram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639897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tatement Slide w/ Image - Octagon Frame v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WeigWeight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034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plit Statement Slide w/ Image - Octagon Fram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5030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plit Statement Slide | Octagon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6764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tatement Slide w/ Image - Barrel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36395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tatement Slide w/ Image - Barrel Frame v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30077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rgbClr val="EB91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1441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plit Statement Slide | Barrel Fram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962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tatement Slide w/ Image - Pennant Fram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82074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Slide-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7921041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atement Slide w/ Image - Pennant Frame v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11167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plit Statement Slide w/ Image - Pennant Fram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539764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plit Statement Slide | Pennant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65124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tatement Slide w/ Image - Hexagon Fram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7448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tatement Slide w/ Image - Hexagon Frame v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853593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plit Statement Slide w/ Image - Hexagon Fram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1582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plit Statement Slide | Hexagon Fram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4776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tatement Slide w/ Image - Notched Fram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5316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tatement Slide w/ Image - Notched Frame v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60445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plit Statement Slide w/ Image - Notched Fram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5333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 Star G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0896563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plit Statement Slide | Notched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237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tatement Slide w/ Image - Circle Frame">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34026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tatement Slide w/ Image - Circle Frame v2">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204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plit Statement Slide w/ Image - Circle Frame">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629101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plit Statement Slide | Circle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4919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tement Slide w/ Image - Diamond Fram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372092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tatement Slide w/ Image - Diamond Frame v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92215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plit Statement Slide w/ Image - Diamond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9313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plit Statement Slide | Diamond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525858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tatement Slide w/ Image -Arch Fram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20774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 Faded Mosaic">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5272621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tatement Slide w/ Image -Arch Frame v2">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98163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plit Statement Slide w/ Image -Arch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8110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plit Statement Slide | Arch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6484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490306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tatement Slide - Barrel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1671115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tatement Slide - Barrel Rotated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7905917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tatement Slide - Hexagon Shap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84705271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tatement Slide - Notched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6378770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tatement Slide - Oval Shape">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3825184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tatement Slide - Diamond Shape">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47189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Slide | Faded Mosaic">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4907845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tatement Slide - Capsule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9485823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33681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ack Cover - Barrel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8831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ack Cover - Pennant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18647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ack Cover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55141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ack Cover - Notched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8993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ack Cover - Oval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2705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ack Cover - Diamond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12551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ack Cover - Arch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484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23642608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Slide | Girl Scout G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1831224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379342813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150068169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Blank Slide | Whit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(White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Display Light"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Display Light" panose="02020003000000000000" pitchFamily="18" charset="0"/>
              </a:defRPr>
            </a:lvl1pPr>
          </a:lstStyle>
          <a:p>
            <a:r>
              <a:rPr lang="en-US"/>
              <a:t>©2021 Girl Scouts of the USA. All Rights Reserved.  Not for public distribution.</a:t>
            </a:r>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92352741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Cover - Light Photo - Full Ble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5143500"/>
          </a:xfrm>
        </p:spPr>
        <p:txBody>
          <a:bodyPr anchor="ctr"/>
          <a:lstStyle>
            <a:lvl1pPr marL="0" indent="0" algn="ctr">
              <a:buNone/>
              <a:defRPr>
                <a:solidFill>
                  <a:schemeClr val="tx1"/>
                </a:solidFill>
              </a:defRPr>
            </a:lvl1pPr>
          </a:lstStyle>
          <a:p>
            <a:r>
              <a:rPr lang="en-US"/>
              <a:t>Click icon to add image</a:t>
            </a:r>
          </a:p>
        </p:txBody>
      </p:sp>
      <p:sp>
        <p:nvSpPr>
          <p:cNvPr id="12" name="Title 11">
            <a:extLst>
              <a:ext uri="{FF2B5EF4-FFF2-40B4-BE49-F238E27FC236}">
                <a16:creationId xmlns:a16="http://schemas.microsoft.com/office/drawing/2014/main" id="{9DD3903A-C5C0-AB44-9988-7E5939237762}"/>
              </a:ext>
            </a:extLst>
          </p:cNvPr>
          <p:cNvSpPr>
            <a:spLocks noGrp="1"/>
          </p:cNvSpPr>
          <p:nvPr>
            <p:ph type="title" hasCustomPrompt="1"/>
          </p:nvPr>
        </p:nvSpPr>
        <p:spPr>
          <a:xfrm>
            <a:off x="200660" y="2002355"/>
            <a:ext cx="4229100" cy="1138793"/>
          </a:xfrm>
        </p:spPr>
        <p:txBody>
          <a:bodyPr anchor="ctr"/>
          <a:lstStyle>
            <a:lvl1pPr algn="ctr">
              <a:lnSpc>
                <a:spcPct val="100000"/>
              </a:lnSpc>
              <a:defRPr sz="21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br>
              <a:rPr lang="en-US"/>
            </a:br>
            <a:r>
              <a:rPr lang="en-US"/>
              <a:t>(no subtitle)</a:t>
            </a: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Cover Slide - Light Photo - Full Bleed</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Councils can  delete and replace this item with their own council lockup.</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Make sure the the Movement Service mark or Council Lockup is in </a:t>
            </a:r>
            <a:r>
              <a:rPr kumimoji="0" lang="en-US" sz="800" b="1"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or drag-and-drop an image.. Use crop tool to fit image to shape.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Full “bleed” image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Use light colored images so the full color (black and  green) GS Movement Service-mark or Council lockup is visible in the upper left corner.</a:t>
            </a:r>
          </a:p>
          <a:p>
            <a:pPr marL="194310"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808080"/>
                </a:solidFill>
                <a:latin typeface="Girl Scout Display Light" panose="02020003000000000000" pitchFamily="18" charset="0"/>
              </a:rPr>
              <a:t>Slide Title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Type: Rotated Barrel</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Color: Girl Scout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Position: Left-side middle behind slide title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both the  “Background Image Holder” and “Slide Title Shape” are behind the Movement Service Mark (or Council mark) and all of the text elements on the slide. ***</a:t>
            </a:r>
            <a:endParaRPr lang="en-US" sz="800" b="0" i="0">
              <a:solidFill>
                <a:srgbClr val="FF0000"/>
              </a:solidFill>
              <a:latin typeface="Girl Scout Display Light" panose="02020003000000000000" pitchFamily="18" charset="0"/>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p:txBody>
      </p:sp>
      <p:sp>
        <p:nvSpPr>
          <p:cNvPr id="2" name="Slide Number Placeholder 1">
            <a:extLst>
              <a:ext uri="{FF2B5EF4-FFF2-40B4-BE49-F238E27FC236}">
                <a16:creationId xmlns:a16="http://schemas.microsoft.com/office/drawing/2014/main" id="{CD5AEA0F-8409-7E4F-B27C-7DD18F81A261}"/>
              </a:ext>
            </a:extLst>
          </p:cNvPr>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130406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mod="1">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lvl1pPr>
              <a:defRPr sz="3600"/>
            </a:lvl1p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0862665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864000"/>
            <a:ext cx="4131000" cy="37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4689900" y="864394"/>
            <a:ext cx="4131000" cy="377904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324000" y="324000"/>
            <a:ext cx="8496900" cy="324000"/>
          </a:xfrm>
        </p:spPr>
        <p:txBody>
          <a:bodyPr/>
          <a:lstStyle>
            <a:lvl1pPr>
              <a:defRPr sz="3600"/>
            </a:lvl1p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382073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Divier Slide 2">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1808559" y="1"/>
            <a:ext cx="7335441" cy="4778513"/>
          </a:xfrm>
          <a:solidFill>
            <a:schemeClr val="bg1">
              <a:lumMod val="85000"/>
            </a:schemeClr>
          </a:solidFill>
        </p:spPr>
        <p:txBody>
          <a:bodyPr anchor="ctr"/>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275" y="1617170"/>
            <a:ext cx="4468500" cy="1468800"/>
          </a:xfrm>
          <a:solidFill>
            <a:schemeClr val="bg1"/>
          </a:solidFill>
        </p:spPr>
        <p:txBody>
          <a:bodyPr lIns="252000" tIns="180000" rIns="180000" bIns="180000"/>
          <a:lstStyle>
            <a:lvl1pPr>
              <a:defRPr sz="4500" b="1" spc="-225">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083070"/>
            <a:ext cx="4467225" cy="825424"/>
          </a:xfrm>
          <a:solidFill>
            <a:schemeClr val="tx1">
              <a:alpha val="80000"/>
            </a:schemeClr>
          </a:solidFill>
        </p:spPr>
        <p:txBody>
          <a:bodyPr lIns="252000" tIns="180000" rIns="180000" bIns="180000"/>
          <a:lstStyle>
            <a:lvl1pPr marL="0" indent="0" algn="l">
              <a:buNone/>
              <a:defRPr sz="1350">
                <a:solidFill>
                  <a:schemeClr val="bg1"/>
                </a:solidFill>
              </a:defRPr>
            </a:lvl1pPr>
            <a:lvl2pPr marL="200025" indent="0" algn="r">
              <a:buNone/>
              <a:defRPr sz="1350">
                <a:solidFill>
                  <a:schemeClr val="bg1"/>
                </a:solidFill>
              </a:defRPr>
            </a:lvl2pPr>
            <a:lvl3pPr marL="407194" indent="0" algn="r">
              <a:buNone/>
              <a:defRPr sz="1350">
                <a:solidFill>
                  <a:schemeClr val="bg1"/>
                </a:solidFill>
              </a:defRPr>
            </a:lvl3pPr>
            <a:lvl4pPr marL="607219" indent="0" algn="r">
              <a:buNone/>
              <a:defRPr sz="1350">
                <a:solidFill>
                  <a:schemeClr val="bg1"/>
                </a:solidFill>
              </a:defRPr>
            </a:lvl4pPr>
            <a:lvl5pPr marL="807244" indent="0" algn="r">
              <a:buNone/>
              <a:defRPr sz="135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3907262"/>
            <a:ext cx="1808559" cy="86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13"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7335078" y="5102513"/>
            <a:ext cx="1484923" cy="409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5102513"/>
            <a:ext cx="7335078" cy="40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8820000" y="5102513"/>
            <a:ext cx="324000" cy="40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endParaRPr lang="en-US" noProof="0" dirty="0"/>
          </a:p>
        </p:txBody>
      </p:sp>
    </p:spTree>
    <p:extLst>
      <p:ext uri="{BB962C8B-B14F-4D97-AF65-F5344CB8AC3E}">
        <p14:creationId xmlns:p14="http://schemas.microsoft.com/office/powerpoint/2010/main" val="2523096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6BFE-FAE0-E7B3-B42E-CFEB5BA78B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0AC3C75-9EBB-2223-96EE-229F3C5D9F3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1B689C-4D60-55D6-48DA-C0AE85213DFA}"/>
              </a:ext>
            </a:extLst>
          </p:cNvPr>
          <p:cNvSpPr>
            <a:spLocks noGrp="1"/>
          </p:cNvSpPr>
          <p:nvPr>
            <p:ph type="dt" sz="half" idx="10"/>
          </p:nvPr>
        </p:nvSpPr>
        <p:spPr/>
        <p:txBody>
          <a:bodyPr/>
          <a:lstStyle/>
          <a:p>
            <a:fld id="{2E0ECF38-1820-3744-B3B2-5339365ED8E0}" type="datetimeFigureOut">
              <a:rPr lang="en-US" smtClean="0"/>
              <a:t>8/6/2025</a:t>
            </a:fld>
            <a:endParaRPr lang="en-US"/>
          </a:p>
        </p:txBody>
      </p:sp>
      <p:sp>
        <p:nvSpPr>
          <p:cNvPr id="5" name="Footer Placeholder 4">
            <a:extLst>
              <a:ext uri="{FF2B5EF4-FFF2-40B4-BE49-F238E27FC236}">
                <a16:creationId xmlns:a16="http://schemas.microsoft.com/office/drawing/2014/main" id="{AE67CE8C-91C9-6F26-2D33-CF3FE7E4A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01E14-5D10-CA1B-3FED-A799A06864CC}"/>
              </a:ext>
            </a:extLst>
          </p:cNvPr>
          <p:cNvSpPr>
            <a:spLocks noGrp="1"/>
          </p:cNvSpPr>
          <p:nvPr>
            <p:ph type="sldNum" sz="quarter" idx="12"/>
          </p:nvPr>
        </p:nvSpPr>
        <p:spPr/>
        <p:txBody>
          <a:bodyPr/>
          <a:lstStyle/>
          <a:p>
            <a:fld id="{8FA71906-AF65-804E-8473-F872ABFDD66A}" type="slidenum">
              <a:rPr lang="en-US" smtClean="0"/>
              <a:t>‹#›</a:t>
            </a:fld>
            <a:endParaRPr lang="en-US"/>
          </a:p>
        </p:txBody>
      </p:sp>
    </p:spTree>
    <p:extLst>
      <p:ext uri="{BB962C8B-B14F-4D97-AF65-F5344CB8AC3E}">
        <p14:creationId xmlns:p14="http://schemas.microsoft.com/office/powerpoint/2010/main" val="789349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71370-7EDD-BFC3-A72B-8145C7D81AED}"/>
              </a:ext>
            </a:extLst>
          </p:cNvPr>
          <p:cNvSpPr>
            <a:spLocks noGrp="1"/>
          </p:cNvSpPr>
          <p:nvPr>
            <p:ph type="dt" sz="half" idx="10"/>
          </p:nvPr>
        </p:nvSpPr>
        <p:spPr/>
        <p:txBody>
          <a:bodyPr/>
          <a:lstStyle/>
          <a:p>
            <a:fld id="{2E0ECF38-1820-3744-B3B2-5339365ED8E0}" type="datetimeFigureOut">
              <a:rPr lang="en-US" smtClean="0"/>
              <a:t>8/6/2025</a:t>
            </a:fld>
            <a:endParaRPr lang="en-US"/>
          </a:p>
        </p:txBody>
      </p:sp>
      <p:sp>
        <p:nvSpPr>
          <p:cNvPr id="3" name="Footer Placeholder 2">
            <a:extLst>
              <a:ext uri="{FF2B5EF4-FFF2-40B4-BE49-F238E27FC236}">
                <a16:creationId xmlns:a16="http://schemas.microsoft.com/office/drawing/2014/main" id="{6D96E94E-001B-2042-A23F-1CE1732EC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3CC7FD-F891-C44B-83A7-2AD8674C7E39}"/>
              </a:ext>
            </a:extLst>
          </p:cNvPr>
          <p:cNvSpPr>
            <a:spLocks noGrp="1"/>
          </p:cNvSpPr>
          <p:nvPr>
            <p:ph type="sldNum" sz="quarter" idx="12"/>
          </p:nvPr>
        </p:nvSpPr>
        <p:spPr/>
        <p:txBody>
          <a:bodyPr/>
          <a:lstStyle/>
          <a:p>
            <a:fld id="{8FA71906-AF65-804E-8473-F872ABFDD66A}" type="slidenum">
              <a:rPr lang="en-US" smtClean="0"/>
              <a:t>‹#›</a:t>
            </a:fld>
            <a:endParaRPr lang="en-US"/>
          </a:p>
        </p:txBody>
      </p:sp>
    </p:spTree>
    <p:extLst>
      <p:ext uri="{BB962C8B-B14F-4D97-AF65-F5344CB8AC3E}">
        <p14:creationId xmlns:p14="http://schemas.microsoft.com/office/powerpoint/2010/main" val="11868503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8093961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 Bleed Background - No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p>
          <a:p>
            <a:pPr algn="l"/>
            <a:r>
              <a:rPr lang="en-US" sz="800" b="0" i="0" dirty="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dirty="0">
              <a:solidFill>
                <a:srgbClr val="FF0000"/>
              </a:solidFill>
              <a:latin typeface="Girl Scout Display Light" panose="02020003000000000000" pitchFamily="18" charset="0"/>
            </a:endParaRP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3912361"/>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peaker Slide - 1 Holder - Octag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4212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eaker Slide - 1 Holder - Barre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47864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170975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peaker Slide - 1 Holder - Penna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10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peaker Slide - 1 Holder - Pentag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06774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eaker Slide - 1 Holder - Notche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94318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eaker Slide - 1 Holder - Ova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78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peaker Slide - 1 Holder - Diamon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3419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peaker Slide - 1 Holder - Arc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69784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peaker Slide - 2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4738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peaker Slide - 3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42202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mod="1">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peaker Slide - 4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03481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mod="1">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peaker Slide - 8 Holders w Cap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9910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6563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peaker Slide - 8 Holders | No Cap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5642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mod="1">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ansition w/ Image | Octagon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76438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ansition w/ Image | White | Octagon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309412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ansition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10334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ansition w/ Image | Whit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5044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ansition w/ Image | Pennant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580849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ansition w/ Image | White | Pennant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99348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ansition w/ Image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06234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ansition w/ Image | White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14745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ansition w/ Image | Notched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07102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1000" b="1" i="0" dirty="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59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ansition w/ Image | White | Notched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74532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ansition w/ Image | Oval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27735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ansition w/ Image | White | Oval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15871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ansition w/ Image | Diamond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67140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ansition w/ Image | White | Diamond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74805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ansition w/ Image | Arch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3700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ansition w/ Image | White | Arch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5714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ver Slide | Split | Hexagon Frame | Octagon Shap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9527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ver Slide | Split | Pennat Frame | Barrel Shap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334851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ver Slide | Split | Octagon Frame | Pennant Sh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23752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1158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ver Slide | Split | Notched Frame | Hexagon Sh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60576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mod="1">
    <p:ext uri="{DCECCB84-F9BA-43D5-87BE-67443E8EF086}">
      <p15:sldGuideLst xmlns:p15="http://schemas.microsoft.com/office/powerpoint/2012/main">
        <p15:guide id="1" pos="43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ver Slide | Split | Arch Frame | Notched Shap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6791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ver Slide | Split | Barrel Frame | Oval Shape">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482542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ver Slide | Split | Oval Frame | Diamond Shape">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03206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ver Slide | Split | Diamond Frame | Arch Shap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986982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 Slide | Split | No Image-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1793562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Slide | Split | No Image-2">
    <p:bg>
      <p:bgPr>
        <a:solidFill>
          <a:srgbClr val="00687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24249"/>
            <a:ext cx="3855728" cy="3605791"/>
          </a:xfrm>
          <a:prstGeom prst="rect">
            <a:avLst/>
          </a:prstGeom>
        </p:spPr>
      </p:pic>
    </p:spTree>
    <p:extLst>
      <p:ext uri="{BB962C8B-B14F-4D97-AF65-F5344CB8AC3E}">
        <p14:creationId xmlns:p14="http://schemas.microsoft.com/office/powerpoint/2010/main" val="352733730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ver Slide | Split | No Image-3">
    <p:bg>
      <p:bgPr>
        <a:solidFill>
          <a:srgbClr val="00687F"/>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p:nvSpPr>
        <p:spPr>
          <a:xfrm>
            <a:off x="4572000" y="0"/>
            <a:ext cx="4572000" cy="5143500"/>
          </a:xfrm>
          <a:prstGeom prst="rect">
            <a:avLst/>
          </a:prstGeom>
          <a:solidFill>
            <a:srgbClr val="AA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24249"/>
            <a:ext cx="3855728" cy="3605791"/>
          </a:xfrm>
          <a:prstGeom prst="rect">
            <a:avLst/>
          </a:prstGeom>
        </p:spPr>
      </p:pic>
    </p:spTree>
    <p:extLst>
      <p:ext uri="{BB962C8B-B14F-4D97-AF65-F5344CB8AC3E}">
        <p14:creationId xmlns:p14="http://schemas.microsoft.com/office/powerpoint/2010/main" val="341619913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ver Slide | Split | No Image-4">
    <p:bg>
      <p:bgPr>
        <a:solidFill>
          <a:srgbClr val="AA54A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p:nvSpPr>
        <p:spPr>
          <a:xfrm>
            <a:off x="0" y="0"/>
            <a:ext cx="4572000" cy="5143500"/>
          </a:xfrm>
          <a:prstGeom prst="rect">
            <a:avLst/>
          </a:prstGeom>
          <a:solidFill>
            <a:srgbClr val="D5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68854"/>
            <a:ext cx="3855728" cy="3605791"/>
          </a:xfrm>
          <a:prstGeom prst="rect">
            <a:avLst/>
          </a:prstGeom>
        </p:spPr>
      </p:pic>
    </p:spTree>
    <p:extLst>
      <p:ext uri="{BB962C8B-B14F-4D97-AF65-F5344CB8AC3E}">
        <p14:creationId xmlns:p14="http://schemas.microsoft.com/office/powerpoint/2010/main" val="125049015"/>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Slide | Split | No Image-5">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pic>
        <p:nvPicPr>
          <p:cNvPr id="11" name="Picture 10"/>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142794" y="558745"/>
            <a:ext cx="4299775" cy="4021054"/>
          </a:xfrm>
          <a:prstGeom prst="rect">
            <a:avLst/>
          </a:prstGeom>
        </p:spPr>
      </p:pic>
    </p:spTree>
    <p:extLst>
      <p:ext uri="{BB962C8B-B14F-4D97-AF65-F5344CB8AC3E}">
        <p14:creationId xmlns:p14="http://schemas.microsoft.com/office/powerpoint/2010/main" val="7431193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54139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Slide | Split | No Image | Octagon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Octagon Shape</a:t>
            </a:r>
          </a:p>
        </p:txBody>
      </p:sp>
      <p:sp>
        <p:nvSpPr>
          <p:cNvPr id="17" name="TextBox 16">
            <a:extLst>
              <a:ext uri="{FF2B5EF4-FFF2-40B4-BE49-F238E27FC236}">
                <a16:creationId xmlns:a16="http://schemas.microsoft.com/office/drawing/2014/main" id="{F073BD42-FD14-1A43-9B44-255B929BA74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664095" y="551138"/>
            <a:ext cx="4299775" cy="4021054"/>
          </a:xfrm>
          <a:prstGeom prst="rect">
            <a:avLst/>
          </a:prstGeom>
        </p:spPr>
      </p:pic>
    </p:spTree>
    <p:extLst>
      <p:ext uri="{BB962C8B-B14F-4D97-AF65-F5344CB8AC3E}">
        <p14:creationId xmlns:p14="http://schemas.microsoft.com/office/powerpoint/2010/main" val="357296776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ver Slide | White | Split | No Image | Octagon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Octagon Shape</a:t>
            </a:r>
          </a:p>
        </p:txBody>
      </p:sp>
      <p:sp>
        <p:nvSpPr>
          <p:cNvPr id="13" name="TextBox 12">
            <a:extLst>
              <a:ext uri="{FF2B5EF4-FFF2-40B4-BE49-F238E27FC236}">
                <a16:creationId xmlns:a16="http://schemas.microsoft.com/office/drawing/2014/main" id="{D9B1A5E3-94C5-C140-B149-9872D9A289C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484179"/>
            <a:ext cx="4299775" cy="4021054"/>
          </a:xfrm>
          <a:prstGeom prst="rect">
            <a:avLst/>
          </a:prstGeom>
        </p:spPr>
      </p:pic>
    </p:spTree>
    <p:extLst>
      <p:ext uri="{BB962C8B-B14F-4D97-AF65-F5344CB8AC3E}">
        <p14:creationId xmlns:p14="http://schemas.microsoft.com/office/powerpoint/2010/main" val="197602753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 Slide | Split | No Image | Barrel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Barrel Shape</a:t>
            </a:r>
          </a:p>
        </p:txBody>
      </p:sp>
      <p:sp>
        <p:nvSpPr>
          <p:cNvPr id="16" name="TextBox 15">
            <a:extLst>
              <a:ext uri="{FF2B5EF4-FFF2-40B4-BE49-F238E27FC236}">
                <a16:creationId xmlns:a16="http://schemas.microsoft.com/office/drawing/2014/main" id="{5AC33A66-6451-7D4D-9056-9327522EDF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531015"/>
            <a:ext cx="4299775" cy="4021054"/>
          </a:xfrm>
          <a:prstGeom prst="rect">
            <a:avLst/>
          </a:prstGeom>
        </p:spPr>
      </p:pic>
    </p:spTree>
    <p:extLst>
      <p:ext uri="{BB962C8B-B14F-4D97-AF65-F5344CB8AC3E}">
        <p14:creationId xmlns:p14="http://schemas.microsoft.com/office/powerpoint/2010/main" val="322729159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Slide | White | Split | No Image | Barrel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Barrel Shape</a:t>
            </a:r>
          </a:p>
        </p:txBody>
      </p:sp>
      <p:sp>
        <p:nvSpPr>
          <p:cNvPr id="16" name="TextBox 15">
            <a:extLst>
              <a:ext uri="{FF2B5EF4-FFF2-40B4-BE49-F238E27FC236}">
                <a16:creationId xmlns:a16="http://schemas.microsoft.com/office/drawing/2014/main" id="{B9F4D54F-58A8-A843-BFE7-5AF277FB0CA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551138"/>
            <a:ext cx="4299775" cy="4021054"/>
          </a:xfrm>
          <a:prstGeom prst="rect">
            <a:avLst/>
          </a:prstGeom>
        </p:spPr>
      </p:pic>
    </p:spTree>
    <p:extLst>
      <p:ext uri="{BB962C8B-B14F-4D97-AF65-F5344CB8AC3E}">
        <p14:creationId xmlns:p14="http://schemas.microsoft.com/office/powerpoint/2010/main" val="3259347815"/>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 Split | No Image | Pennan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58712401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 White | Split | No Image | Pennan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6969259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Slide | Split | No Image | Hexagon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678227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Slide | White | Split | No Image | Hexagon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45096092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90281791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Slide | Whit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164620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935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 Split | No Image | Oval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45186864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ver Slide | White | Split | No Image | Oval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573208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ver Slide | Split | No Image | Diamon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92517905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ver Slide | White | Split | No Image | Diamon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7437843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ver Slide | Split | No Image | Arch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429378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ver Slide | White | Split | No Image | Arch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824353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ansition | No Image | Trefoi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980442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 Two Line Title | no Sub | 1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3054575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 Two Line Title | no Sub | 2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79689391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 Two Line Title | w/ Sub | 1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86164315"/>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15751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 Two Line Title | w/ Sub | 2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10169466"/>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 Single Line Title w/ Sub | 1 Co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1957521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 Single Line Title w/ Sub | 2 Col">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09417955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White Text - Two Line Title | no Sub | 1 Col">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7105756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hite Text - Two Line Title | no Sub | 2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099377877"/>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White Text - Two Line Title | w/ Sub | 1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16984302"/>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White Text - Two Line Title | w/ Sub | 2 Col">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12467251"/>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White Text - Single Line Title w/ Sub | 1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72224270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White Text - Single Line Title w/ Sub | 2 Co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0448028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w/ Image | Octagon Frame">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844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2333762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 w/ Image | Barrel Fram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39671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w/ Image | Pennant Frame">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2213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w/ Image | Hexagon Frame">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22131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w/ Image | Notched Fram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0398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w/ Image | Circle Fram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923369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w/ Image | Diamond Fram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8066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w/ Image | Arch Fram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91793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5649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4361006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Only Slide | Vertical Split-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45473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theme" Target="../theme/theme1.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329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 name="TextBox 3">
            <a:extLst>
              <a:ext uri="{FF2B5EF4-FFF2-40B4-BE49-F238E27FC236}">
                <a16:creationId xmlns:a16="http://schemas.microsoft.com/office/drawing/2014/main" id="{6B21471B-E266-9D42-B85E-45D0FAD1350B}"/>
              </a:ext>
            </a:extLst>
          </p:cNvPr>
          <p:cNvSpPr txBox="1"/>
          <p:nvPr/>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13993194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6" r:id="rId46"/>
    <p:sldLayoutId id="2147483907" r:id="rId47"/>
    <p:sldLayoutId id="2147483908" r:id="rId48"/>
    <p:sldLayoutId id="2147483909" r:id="rId49"/>
    <p:sldLayoutId id="2147483910" r:id="rId50"/>
    <p:sldLayoutId id="2147483911" r:id="rId51"/>
    <p:sldLayoutId id="2147483912" r:id="rId52"/>
    <p:sldLayoutId id="2147483913" r:id="rId53"/>
    <p:sldLayoutId id="2147483914" r:id="rId54"/>
    <p:sldLayoutId id="2147483915" r:id="rId55"/>
    <p:sldLayoutId id="2147483916" r:id="rId56"/>
    <p:sldLayoutId id="2147483917" r:id="rId57"/>
    <p:sldLayoutId id="2147483918" r:id="rId58"/>
    <p:sldLayoutId id="2147483919" r:id="rId59"/>
    <p:sldLayoutId id="2147483920" r:id="rId60"/>
    <p:sldLayoutId id="2147483921" r:id="rId61"/>
    <p:sldLayoutId id="2147483922" r:id="rId62"/>
    <p:sldLayoutId id="2147483923" r:id="rId63"/>
    <p:sldLayoutId id="2147483924" r:id="rId64"/>
    <p:sldLayoutId id="2147483925" r:id="rId65"/>
    <p:sldLayoutId id="2147483926" r:id="rId66"/>
    <p:sldLayoutId id="2147483927" r:id="rId67"/>
    <p:sldLayoutId id="2147483928" r:id="rId68"/>
    <p:sldLayoutId id="2147483929" r:id="rId69"/>
    <p:sldLayoutId id="2147483930" r:id="rId70"/>
    <p:sldLayoutId id="2147483931" r:id="rId71"/>
    <p:sldLayoutId id="2147483932" r:id="rId72"/>
    <p:sldLayoutId id="2147483933" r:id="rId73"/>
    <p:sldLayoutId id="2147483934" r:id="rId74"/>
    <p:sldLayoutId id="2147483935" r:id="rId75"/>
    <p:sldLayoutId id="2147483936" r:id="rId76"/>
    <p:sldLayoutId id="2147483937" r:id="rId77"/>
    <p:sldLayoutId id="2147483938" r:id="rId78"/>
    <p:sldLayoutId id="2147483939" r:id="rId79"/>
    <p:sldLayoutId id="2147483940" r:id="rId80"/>
    <p:sldLayoutId id="2147483941" r:id="rId81"/>
    <p:sldLayoutId id="2147483942" r:id="rId82"/>
    <p:sldLayoutId id="2147483943" r:id="rId83"/>
    <p:sldLayoutId id="2147483944" r:id="rId84"/>
    <p:sldLayoutId id="2147483945" r:id="rId85"/>
    <p:sldLayoutId id="2147483946" r:id="rId86"/>
    <p:sldLayoutId id="2147483947" r:id="rId87"/>
    <p:sldLayoutId id="2147483948" r:id="rId88"/>
    <p:sldLayoutId id="2147483949" r:id="rId89"/>
    <p:sldLayoutId id="2147483950" r:id="rId90"/>
    <p:sldLayoutId id="2147483951" r:id="rId91"/>
    <p:sldLayoutId id="2147483952" r:id="rId92"/>
    <p:sldLayoutId id="2147483953" r:id="rId93"/>
    <p:sldLayoutId id="2147483954" r:id="rId94"/>
    <p:sldLayoutId id="2147483955" r:id="rId95"/>
    <p:sldLayoutId id="2147483956" r:id="rId96"/>
    <p:sldLayoutId id="2147483957" r:id="rId97"/>
    <p:sldLayoutId id="2147483958" r:id="rId98"/>
    <p:sldLayoutId id="2147483959" r:id="rId99"/>
    <p:sldLayoutId id="2147483960" r:id="rId100"/>
    <p:sldLayoutId id="2147483961" r:id="rId101"/>
    <p:sldLayoutId id="2147483962" r:id="rId102"/>
    <p:sldLayoutId id="2147483963" r:id="rId103"/>
    <p:sldLayoutId id="2147483964" r:id="rId104"/>
    <p:sldLayoutId id="2147483965" r:id="rId105"/>
    <p:sldLayoutId id="2147483966" r:id="rId106"/>
    <p:sldLayoutId id="2147483967" r:id="rId107"/>
    <p:sldLayoutId id="2147483968" r:id="rId108"/>
    <p:sldLayoutId id="2147483969" r:id="rId109"/>
    <p:sldLayoutId id="2147483970" r:id="rId110"/>
    <p:sldLayoutId id="2147483971" r:id="rId111"/>
    <p:sldLayoutId id="2147483972" r:id="rId112"/>
    <p:sldLayoutId id="2147483973" r:id="rId113"/>
    <p:sldLayoutId id="2147483974" r:id="rId114"/>
    <p:sldLayoutId id="2147483975" r:id="rId115"/>
    <p:sldLayoutId id="2147483976" r:id="rId116"/>
    <p:sldLayoutId id="2147483977" r:id="rId117"/>
    <p:sldLayoutId id="2147483978" r:id="rId118"/>
    <p:sldLayoutId id="2147483979" r:id="rId119"/>
    <p:sldLayoutId id="2147483980" r:id="rId120"/>
    <p:sldLayoutId id="2147483981" r:id="rId121"/>
    <p:sldLayoutId id="2147483982" r:id="rId122"/>
    <p:sldLayoutId id="2147483983" r:id="rId123"/>
    <p:sldLayoutId id="2147483984" r:id="rId124"/>
    <p:sldLayoutId id="2147483985" r:id="rId125"/>
    <p:sldLayoutId id="2147483986" r:id="rId126"/>
    <p:sldLayoutId id="2147483987" r:id="rId127"/>
    <p:sldLayoutId id="2147483988" r:id="rId128"/>
    <p:sldLayoutId id="2147483989" r:id="rId129"/>
    <p:sldLayoutId id="2147483990" r:id="rId130"/>
    <p:sldLayoutId id="2147483991" r:id="rId131"/>
    <p:sldLayoutId id="2147483992" r:id="rId132"/>
    <p:sldLayoutId id="2147483993" r:id="rId133"/>
    <p:sldLayoutId id="2147483994" r:id="rId134"/>
    <p:sldLayoutId id="2147483995" r:id="rId135"/>
    <p:sldLayoutId id="2147483996" r:id="rId136"/>
    <p:sldLayoutId id="2147483997" r:id="rId137"/>
    <p:sldLayoutId id="2147483998" r:id="rId138"/>
    <p:sldLayoutId id="2147483999" r:id="rId139"/>
    <p:sldLayoutId id="2147484000" r:id="rId140"/>
    <p:sldLayoutId id="2147484001" r:id="rId141"/>
    <p:sldLayoutId id="2147484002" r:id="rId142"/>
    <p:sldLayoutId id="2147484003" r:id="rId143"/>
    <p:sldLayoutId id="2147484004" r:id="rId144"/>
    <p:sldLayoutId id="2147484005" r:id="rId145"/>
    <p:sldLayoutId id="2147484006" r:id="rId146"/>
    <p:sldLayoutId id="2147484007" r:id="rId147"/>
    <p:sldLayoutId id="2147484008" r:id="rId148"/>
    <p:sldLayoutId id="2147484009" r:id="rId149"/>
    <p:sldLayoutId id="2147484010" r:id="rId150"/>
    <p:sldLayoutId id="2147484011" r:id="rId151"/>
    <p:sldLayoutId id="2147484012" r:id="rId152"/>
    <p:sldLayoutId id="2147484013" r:id="rId153"/>
    <p:sldLayoutId id="2147484014" r:id="rId154"/>
    <p:sldLayoutId id="2147484015" r:id="rId155"/>
    <p:sldLayoutId id="2147484016" r:id="rId156"/>
    <p:sldLayoutId id="2147484017" r:id="rId157"/>
    <p:sldLayoutId id="2147484018" r:id="rId158"/>
    <p:sldLayoutId id="2147484019" r:id="rId159"/>
    <p:sldLayoutId id="2147484020" r:id="rId160"/>
    <p:sldLayoutId id="2147484021" r:id="rId161"/>
    <p:sldLayoutId id="2147484022" r:id="rId162"/>
    <p:sldLayoutId id="2147484023" r:id="rId163"/>
    <p:sldLayoutId id="2147484024" r:id="rId164"/>
    <p:sldLayoutId id="2147484025" r:id="rId165"/>
    <p:sldLayoutId id="2147484027" r:id="rId166"/>
    <p:sldLayoutId id="2147484030" r:id="rId167"/>
    <p:sldLayoutId id="2147484031" r:id="rId168"/>
    <p:sldLayoutId id="2147484032" r:id="rId169"/>
  </p:sldLayoutIdLst>
  <p:transition>
    <p:fade/>
  </p:transition>
  <p:timing>
    <p:tnLst>
      <p:par>
        <p:cTn id="1" dur="indefinite" restart="never" nodeType="tmRoot"/>
      </p:par>
    </p:tnLst>
  </p:timing>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70.png"/><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169.xm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169.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169.xml"/><Relationship Id="rId5" Type="http://schemas.openxmlformats.org/officeDocument/2006/relationships/image" Target="../media/image122.png"/><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hyperlink" Target="https://www.gswny.org/en/volunteers/volunteer-resources/safety.html" TargetMode="External"/><Relationship Id="rId5" Type="http://schemas.openxmlformats.org/officeDocument/2006/relationships/hyperlink" Target="https://www.gswny.org/content/dam/girlscouts-gswny/documents/Girl_Scout_Internet_Safety_Pledge.pdf" TargetMode="External"/><Relationship Id="rId4" Type="http://schemas.openxmlformats.org/officeDocument/2006/relationships/image" Target="../media/image124.jpg"/></Relationships>
</file>

<file path=ppt/slides/_rels/slide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165.xml"/><Relationship Id="rId5" Type="http://schemas.openxmlformats.org/officeDocument/2006/relationships/image" Target="../media/image76.png"/><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165.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11.png"/><Relationship Id="rId3" Type="http://schemas.openxmlformats.org/officeDocument/2006/relationships/image" Target="../media/image137.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168.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83.png"/><Relationship Id="rId9" Type="http://schemas.openxmlformats.org/officeDocument/2006/relationships/image" Target="../media/image142.png"/><Relationship Id="rId14" Type="http://schemas.openxmlformats.org/officeDocument/2006/relationships/image" Target="../media/image146.png"/></Relationships>
</file>

<file path=ppt/slides/_rels/slide1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9.xml"/><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6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164.xml"/><Relationship Id="rId4" Type="http://schemas.openxmlformats.org/officeDocument/2006/relationships/image" Target="../media/image150.png"/></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152.png"/></Relationships>
</file>

<file path=ppt/slides/_rels/slide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156.png"/><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4.xml"/><Relationship Id="rId1" Type="http://schemas.openxmlformats.org/officeDocument/2006/relationships/slideLayout" Target="../slideLayouts/slideLayout16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g"/></Relationships>
</file>

<file path=ppt/slides/_rels/slide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68.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notesSlide" Target="../notesSlides/notesSlide6.xml"/><Relationship Id="rId1" Type="http://schemas.openxmlformats.org/officeDocument/2006/relationships/slideLayout" Target="../slideLayouts/slideLayout16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g"/></Relationships>
</file>

<file path=ppt/slides/_rels/slide7.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emf"/><Relationship Id="rId2" Type="http://schemas.openxmlformats.org/officeDocument/2006/relationships/notesSlide" Target="../notesSlides/notesSlide7.xml"/><Relationship Id="rId1" Type="http://schemas.openxmlformats.org/officeDocument/2006/relationships/slideLayout" Target="../slideLayouts/slideLayout16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emf"/><Relationship Id="rId10" Type="http://schemas.openxmlformats.org/officeDocument/2006/relationships/image" Target="../media/image104.png"/><Relationship Id="rId4" Type="http://schemas.openxmlformats.org/officeDocument/2006/relationships/image" Target="../media/image98.emf"/><Relationship Id="rId9" Type="http://schemas.openxmlformats.org/officeDocument/2006/relationships/image" Target="../media/image103.emf"/><Relationship Id="rId1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tiff"/><Relationship Id="rId2" Type="http://schemas.openxmlformats.org/officeDocument/2006/relationships/notesSlide" Target="../notesSlides/notesSlide9.xml"/><Relationship Id="rId1" Type="http://schemas.openxmlformats.org/officeDocument/2006/relationships/slideLayout" Target="../slideLayouts/slideLayout165.xml"/><Relationship Id="rId6" Type="http://schemas.openxmlformats.org/officeDocument/2006/relationships/image" Target="../media/image75.png"/><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79546" y="1798167"/>
            <a:ext cx="3934325" cy="1413191"/>
          </a:xfrm>
          <a:prstGeom prst="rect">
            <a:avLst/>
          </a:prstGeom>
        </p:spPr>
      </p:pic>
      <p:sp>
        <p:nvSpPr>
          <p:cNvPr id="2" name="Footer Placeholder 1"/>
          <p:cNvSpPr>
            <a:spLocks noGrp="1"/>
          </p:cNvSpPr>
          <p:nvPr>
            <p:ph type="ftr" sz="quarter" idx="4294967295"/>
          </p:nvPr>
        </p:nvSpPr>
        <p:spPr>
          <a:xfrm>
            <a:off x="0" y="4997450"/>
            <a:ext cx="5673725" cy="155575"/>
          </a:xfrm>
        </p:spPr>
        <p:txBody>
          <a:bodyPr/>
          <a:lstStyle/>
          <a:p>
            <a:r>
              <a:rPr lang="en-US" smtClean="0"/>
              <a:t>©2021 Girl Scouts of the USA. All Rights Reserved.  Not for public distribution.</a:t>
            </a: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31" y="193666"/>
            <a:ext cx="4066040" cy="1652019"/>
          </a:xfrm>
          <a:prstGeom prst="rect">
            <a:avLst/>
          </a:prstGeom>
        </p:spPr>
      </p:pic>
      <p:sp>
        <p:nvSpPr>
          <p:cNvPr id="10" name="Title 4">
            <a:extLst>
              <a:ext uri="{FF2B5EF4-FFF2-40B4-BE49-F238E27FC236}">
                <a16:creationId xmlns:a16="http://schemas.microsoft.com/office/drawing/2014/main" id="{29B1C999-80CA-D34E-8DCF-16774A8CCA60}"/>
              </a:ext>
            </a:extLst>
          </p:cNvPr>
          <p:cNvSpPr>
            <a:spLocks noGrp="1"/>
          </p:cNvSpPr>
          <p:nvPr>
            <p:ph type="title"/>
          </p:nvPr>
        </p:nvSpPr>
        <p:spPr>
          <a:xfrm>
            <a:off x="4727817" y="3295318"/>
            <a:ext cx="4237781" cy="1043054"/>
          </a:xfrm>
        </p:spPr>
        <p:txBody>
          <a:bodyPr/>
          <a:lstStyle/>
          <a:p>
            <a:pPr algn="ctr"/>
            <a:r>
              <a:rPr lang="en-US" sz="2000" b="1" dirty="0" smtClean="0"/>
              <a:t>2025 </a:t>
            </a:r>
            <a:r>
              <a:rPr lang="en-US" sz="2000" b="1" dirty="0"/>
              <a:t>FALL PRODUCT PROGRAM </a:t>
            </a:r>
            <a:r>
              <a:rPr lang="en-US" sz="2000" b="1" dirty="0" smtClean="0"/>
              <a:t>FAMILY TRAINING</a:t>
            </a:r>
            <a:endParaRPr lang="en-US" sz="2000" b="1" dirty="0"/>
          </a:p>
        </p:txBody>
      </p:sp>
      <p:pic>
        <p:nvPicPr>
          <p:cNvPr id="3" name="Picture 2"/>
          <p:cNvPicPr>
            <a:picLocks noChangeAspect="1"/>
          </p:cNvPicPr>
          <p:nvPr/>
        </p:nvPicPr>
        <p:blipFill>
          <a:blip r:embed="rId5"/>
          <a:stretch>
            <a:fillRect/>
          </a:stretch>
        </p:blipFill>
        <p:spPr>
          <a:xfrm>
            <a:off x="4656735" y="1845685"/>
            <a:ext cx="2033980" cy="1271908"/>
          </a:xfrm>
          <a:prstGeom prst="rect">
            <a:avLst/>
          </a:prstGeom>
        </p:spPr>
      </p:pic>
    </p:spTree>
    <p:extLst>
      <p:ext uri="{BB962C8B-B14F-4D97-AF65-F5344CB8AC3E}">
        <p14:creationId xmlns:p14="http://schemas.microsoft.com/office/powerpoint/2010/main" val="56677669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1"/>
            <a:ext cx="3018451" cy="5361708"/>
          </a:xfrm>
        </p:spPr>
        <p:txBody>
          <a:bodyPr>
            <a:normAutofit/>
          </a:bodyPr>
          <a:lstStyle/>
          <a:p>
            <a:pPr algn="l"/>
            <a:r>
              <a:rPr lang="en-US" sz="2700" b="1" dirty="0"/>
              <a:t>GIRL SCOUT’S PLATFORM SET-UP</a:t>
            </a:r>
            <a:r>
              <a:rPr lang="en-US" dirty="0"/>
              <a:t/>
            </a:r>
            <a:br>
              <a:rPr lang="en-US" dirty="0"/>
            </a:br>
            <a:r>
              <a:rPr lang="en-US" dirty="0"/>
              <a:t/>
            </a:r>
            <a:br>
              <a:rPr lang="en-US" dirty="0"/>
            </a:br>
            <a:r>
              <a:rPr lang="en-US" dirty="0"/>
              <a:t/>
            </a:r>
            <a:br>
              <a:rPr lang="en-US" dirty="0"/>
            </a:br>
            <a:r>
              <a:rPr lang="en-US" dirty="0" smtClean="0"/>
              <a:t>Login</a:t>
            </a:r>
            <a:r>
              <a:rPr lang="en-US" dirty="0"/>
              <a:t/>
            </a:r>
            <a:br>
              <a:rPr lang="en-US" dirty="0"/>
            </a:br>
            <a:r>
              <a:rPr lang="en-US" dirty="0"/>
              <a:t/>
            </a:r>
            <a:br>
              <a:rPr lang="en-US" dirty="0"/>
            </a:br>
            <a:r>
              <a:rPr lang="en-US" dirty="0" smtClean="0"/>
              <a:t>Set Your Goals</a:t>
            </a:r>
            <a:r>
              <a:rPr lang="en-US" dirty="0"/>
              <a:t/>
            </a:r>
            <a:br>
              <a:rPr lang="en-US" dirty="0"/>
            </a:br>
            <a:r>
              <a:rPr lang="en-US" dirty="0"/>
              <a:t/>
            </a:r>
            <a:br>
              <a:rPr lang="en-US" dirty="0"/>
            </a:br>
            <a:r>
              <a:rPr lang="en-US" dirty="0"/>
              <a:t>Build an Avatar</a:t>
            </a:r>
            <a:br>
              <a:rPr lang="en-US" dirty="0"/>
            </a:br>
            <a:r>
              <a:rPr lang="en-US" dirty="0"/>
              <a:t/>
            </a:r>
            <a:br>
              <a:rPr lang="en-US" dirty="0"/>
            </a:br>
            <a:r>
              <a:rPr lang="en-US" dirty="0" smtClean="0"/>
              <a:t>Upload a Video or Picture (optional)</a:t>
            </a:r>
            <a:br>
              <a:rPr lang="en-US" dirty="0" smtClean="0"/>
            </a:br>
            <a:r>
              <a:rPr lang="en-US" dirty="0"/>
              <a:t/>
            </a:r>
            <a:br>
              <a:rPr lang="en-US" dirty="0"/>
            </a:br>
            <a:r>
              <a:rPr lang="en-US" dirty="0" smtClean="0"/>
              <a:t>Send Emails</a:t>
            </a:r>
            <a:br>
              <a:rPr lang="en-US" dirty="0" smtClean="0"/>
            </a:br>
            <a:r>
              <a:rPr lang="en-US" dirty="0"/>
              <a:t/>
            </a:r>
            <a:br>
              <a:rPr lang="en-US" dirty="0"/>
            </a:br>
            <a:r>
              <a:rPr lang="en-US" dirty="0" smtClean="0"/>
              <a:t>Share your site!</a:t>
            </a:r>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12" y="0"/>
            <a:ext cx="3254928" cy="3314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514" y="984250"/>
            <a:ext cx="3469835" cy="4102099"/>
          </a:xfrm>
          <a:prstGeom prst="rect">
            <a:avLst/>
          </a:prstGeom>
        </p:spPr>
      </p:pic>
    </p:spTree>
    <p:extLst>
      <p:ext uri="{BB962C8B-B14F-4D97-AF65-F5344CB8AC3E}">
        <p14:creationId xmlns:p14="http://schemas.microsoft.com/office/powerpoint/2010/main" val="2908706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578735"/>
            <a:ext cx="3200400" cy="3837007"/>
          </a:xfrm>
        </p:spPr>
        <p:txBody>
          <a:bodyPr>
            <a:normAutofit/>
          </a:bodyPr>
          <a:lstStyle/>
          <a:p>
            <a:pPr algn="l"/>
            <a:r>
              <a:rPr lang="en-US" sz="2400" b="1" dirty="0"/>
              <a:t>PARTICIPANT’S DASHBOARD</a:t>
            </a:r>
            <a:r>
              <a:rPr lang="en-US" dirty="0"/>
              <a:t/>
            </a:r>
            <a:br>
              <a:rPr lang="en-US" dirty="0"/>
            </a:br>
            <a:r>
              <a:rPr lang="en-US" dirty="0"/>
              <a:t/>
            </a:r>
            <a:br>
              <a:rPr lang="en-US" dirty="0"/>
            </a:br>
            <a:r>
              <a:rPr lang="en-US" dirty="0" smtClean="0"/>
              <a:t>Track your Goal Progress on dashboard and in Avatar room</a:t>
            </a:r>
            <a:br>
              <a:rPr lang="en-US" dirty="0" smtClean="0"/>
            </a:br>
            <a:r>
              <a:rPr lang="en-US" dirty="0"/>
              <a:t/>
            </a:r>
            <a:br>
              <a:rPr lang="en-US" dirty="0"/>
            </a:br>
            <a:r>
              <a:rPr lang="en-US" dirty="0" smtClean="0"/>
              <a:t>Send Supporters a Thank You Email</a:t>
            </a:r>
            <a:br>
              <a:rPr lang="en-US" dirty="0" smtClean="0"/>
            </a:br>
            <a:r>
              <a:rPr lang="en-US" dirty="0" smtClean="0"/>
              <a:t/>
            </a:r>
            <a:br>
              <a:rPr lang="en-US" dirty="0" smtClean="0"/>
            </a:br>
            <a:r>
              <a:rPr lang="en-US" dirty="0" smtClean="0"/>
              <a:t>Enter your nut card order</a:t>
            </a:r>
            <a:r>
              <a:rPr lang="en-US" dirty="0"/>
              <a:t/>
            </a:r>
            <a:br>
              <a:rPr lang="en-US" dirty="0"/>
            </a:br>
            <a:r>
              <a:rPr lang="en-US" dirty="0" smtClean="0"/>
              <a:t/>
            </a:r>
            <a:br>
              <a:rPr lang="en-US" dirty="0" smtClean="0"/>
            </a:br>
            <a:r>
              <a:rPr lang="en-US" dirty="0" smtClean="0"/>
              <a:t>Select </a:t>
            </a:r>
            <a:r>
              <a:rPr lang="en-US" dirty="0"/>
              <a:t>rewards</a:t>
            </a:r>
            <a:br>
              <a:rPr lang="en-US" dirty="0"/>
            </a:br>
            <a:r>
              <a:rPr lang="en-US" dirty="0"/>
              <a:t/>
            </a:r>
            <a:br>
              <a:rPr lang="en-US" dirty="0"/>
            </a:br>
            <a:r>
              <a:rPr lang="en-US" dirty="0" smtClean="0"/>
              <a:t>View sales </a:t>
            </a:r>
            <a:r>
              <a:rPr lang="en-US" dirty="0"/>
              <a:t>reports</a:t>
            </a:r>
            <a:endParaRPr lang="en-US" sz="12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07"/>
          <a:stretch/>
        </p:blipFill>
        <p:spPr>
          <a:xfrm>
            <a:off x="3200400" y="118872"/>
            <a:ext cx="4408948" cy="4415742"/>
          </a:xfrm>
          <a:prstGeom prst="rect">
            <a:avLst/>
          </a:prstGeom>
          <a:ln>
            <a:noFill/>
          </a:ln>
          <a:effectLst>
            <a:outerShdw blurRad="292100" dist="139700" dir="2700000" algn="tl" rotWithShape="0">
              <a:srgbClr val="333333">
                <a:alpha val="65000"/>
              </a:srgbClr>
            </a:outerShdw>
          </a:effectLst>
        </p:spPr>
      </p:pic>
      <p:pic>
        <p:nvPicPr>
          <p:cNvPr id="9" name="Picture 8" descr="Cartoon a cartoon of a child in a room&#10;&#10;AI-generated content may be incorrect.">
            <a:extLst>
              <a:ext uri="{FF2B5EF4-FFF2-40B4-BE49-F238E27FC236}">
                <a16:creationId xmlns:a16="http://schemas.microsoft.com/office/drawing/2014/main" id="{CE80CE63-029C-B4D6-1F1E-2AA7774F3D85}"/>
              </a:ext>
            </a:extLst>
          </p:cNvPr>
          <p:cNvPicPr>
            <a:picLocks noChangeAspect="1"/>
          </p:cNvPicPr>
          <p:nvPr/>
        </p:nvPicPr>
        <p:blipFill>
          <a:blip r:embed="rId4"/>
          <a:stretch>
            <a:fillRect/>
          </a:stretch>
        </p:blipFill>
        <p:spPr>
          <a:xfrm>
            <a:off x="6318795" y="3003549"/>
            <a:ext cx="2666456" cy="196089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76749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FDBA0-69C9-2945-E10F-19EC484BA887}"/>
              </a:ext>
            </a:extLst>
          </p:cNvPr>
          <p:cNvSpPr>
            <a:spLocks noGrp="1"/>
          </p:cNvSpPr>
          <p:nvPr>
            <p:ph type="title"/>
          </p:nvPr>
        </p:nvSpPr>
        <p:spPr>
          <a:xfrm>
            <a:off x="150329" y="419100"/>
            <a:ext cx="2745424" cy="4578929"/>
          </a:xfrm>
        </p:spPr>
        <p:txBody>
          <a:bodyPr/>
          <a:lstStyle/>
          <a:p>
            <a:pPr algn="l"/>
            <a:r>
              <a:rPr lang="en-US" sz="2400" b="1" dirty="0"/>
              <a:t>SHARE MY SITE TOOL KIT</a:t>
            </a:r>
            <a:r>
              <a:rPr lang="en-US" dirty="0"/>
              <a:t/>
            </a:r>
            <a:br>
              <a:rPr lang="en-US" dirty="0"/>
            </a:br>
            <a:r>
              <a:rPr lang="en-US" dirty="0"/>
              <a:t/>
            </a:r>
            <a:br>
              <a:rPr lang="en-US" dirty="0"/>
            </a:br>
            <a:r>
              <a:rPr lang="en-US" dirty="0"/>
              <a:t>Many ways to Share </a:t>
            </a:r>
            <a:br>
              <a:rPr lang="en-US" dirty="0"/>
            </a:br>
            <a:r>
              <a:rPr lang="en-US" dirty="0"/>
              <a:t/>
            </a:r>
            <a:br>
              <a:rPr lang="en-US" dirty="0"/>
            </a:br>
            <a:r>
              <a:rPr lang="en-US" dirty="0"/>
              <a:t>Download images for additional online marketing</a:t>
            </a:r>
            <a:br>
              <a:rPr lang="en-US" dirty="0"/>
            </a:br>
            <a:r>
              <a:rPr lang="en-US" dirty="0"/>
              <a:t/>
            </a:r>
            <a:br>
              <a:rPr lang="en-US" dirty="0"/>
            </a:br>
            <a:r>
              <a:rPr lang="en-US" dirty="0"/>
              <a:t>Copy the storefront link to send</a:t>
            </a:r>
            <a:br>
              <a:rPr lang="en-US" dirty="0"/>
            </a:br>
            <a:r>
              <a:rPr lang="en-US" dirty="0"/>
              <a:t/>
            </a:r>
            <a:br>
              <a:rPr lang="en-US" dirty="0"/>
            </a:br>
            <a:r>
              <a:rPr lang="en-US" dirty="0"/>
              <a:t>Share on Social Media</a:t>
            </a:r>
            <a:br>
              <a:rPr lang="en-US" dirty="0"/>
            </a:br>
            <a:r>
              <a:rPr lang="en-US" dirty="0"/>
              <a:t/>
            </a:r>
            <a:br>
              <a:rPr lang="en-US" dirty="0"/>
            </a:br>
            <a:r>
              <a:rPr lang="en-US" dirty="0"/>
              <a:t>Text friends &amp; family</a:t>
            </a:r>
            <a:br>
              <a:rPr lang="en-US" dirty="0"/>
            </a:br>
            <a:endParaRPr lang="en-US" sz="1400" dirty="0"/>
          </a:p>
        </p:txBody>
      </p:sp>
      <p:pic>
        <p:nvPicPr>
          <p:cNvPr id="10" name="Picture 9" descr="A screenshot of a computer&#10;&#10;AI-generated content may be incorrect.">
            <a:extLst>
              <a:ext uri="{FF2B5EF4-FFF2-40B4-BE49-F238E27FC236}">
                <a16:creationId xmlns:a16="http://schemas.microsoft.com/office/drawing/2014/main" id="{FDA887C0-C994-CA59-5D61-0BDE993FC0A6}"/>
              </a:ext>
            </a:extLst>
          </p:cNvPr>
          <p:cNvPicPr>
            <a:picLocks noChangeAspect="1"/>
          </p:cNvPicPr>
          <p:nvPr/>
        </p:nvPicPr>
        <p:blipFill>
          <a:blip r:embed="rId3"/>
          <a:stretch>
            <a:fillRect/>
          </a:stretch>
        </p:blipFill>
        <p:spPr>
          <a:xfrm>
            <a:off x="3139113" y="140514"/>
            <a:ext cx="3495773" cy="226504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6" name="Picture 5" descr="A screenshot of a computer&#10;&#10;AI-generated content may be incorrect.">
            <a:extLst>
              <a:ext uri="{FF2B5EF4-FFF2-40B4-BE49-F238E27FC236}">
                <a16:creationId xmlns:a16="http://schemas.microsoft.com/office/drawing/2014/main" id="{B38C41F9-B050-5DDB-2AE2-A1F50F059D1E}"/>
              </a:ext>
            </a:extLst>
          </p:cNvPr>
          <p:cNvPicPr>
            <a:picLocks noChangeAspect="1"/>
          </p:cNvPicPr>
          <p:nvPr/>
        </p:nvPicPr>
        <p:blipFill>
          <a:blip r:embed="rId4"/>
          <a:stretch>
            <a:fillRect/>
          </a:stretch>
        </p:blipFill>
        <p:spPr>
          <a:xfrm>
            <a:off x="3139113" y="2908066"/>
            <a:ext cx="3690907" cy="2102455"/>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8" name="Picture 7" descr="A screenshot of a social media page&#10;&#10;AI-generated content may be incorrect.">
            <a:extLst>
              <a:ext uri="{FF2B5EF4-FFF2-40B4-BE49-F238E27FC236}">
                <a16:creationId xmlns:a16="http://schemas.microsoft.com/office/drawing/2014/main" id="{FE5B18D3-1C82-58FC-86C2-4D418D8C3EC1}"/>
              </a:ext>
            </a:extLst>
          </p:cNvPr>
          <p:cNvPicPr>
            <a:picLocks noChangeAspect="1"/>
          </p:cNvPicPr>
          <p:nvPr/>
        </p:nvPicPr>
        <p:blipFill>
          <a:blip r:embed="rId5"/>
          <a:stretch>
            <a:fillRect/>
          </a:stretch>
        </p:blipFill>
        <p:spPr>
          <a:xfrm>
            <a:off x="6304806" y="1692773"/>
            <a:ext cx="2731245" cy="197947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1A940E4C-A447-DC2B-4270-4B07BEDF1677}"/>
              </a:ext>
            </a:extLst>
          </p:cNvPr>
          <p:cNvSpPr txBox="1"/>
          <p:nvPr/>
        </p:nvSpPr>
        <p:spPr>
          <a:xfrm rot="20933283">
            <a:off x="191000" y="41637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Tree>
    <p:extLst>
      <p:ext uri="{BB962C8B-B14F-4D97-AF65-F5344CB8AC3E}">
        <p14:creationId xmlns:p14="http://schemas.microsoft.com/office/powerpoint/2010/main" val="7156238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1415" y="441949"/>
            <a:ext cx="3286370" cy="4770255"/>
          </a:xfrm>
          <a:prstGeom prst="rect">
            <a:avLst/>
          </a:prstGeom>
        </p:spPr>
      </p:pic>
      <p:sp>
        <p:nvSpPr>
          <p:cNvPr id="10" name="Title 9">
            <a:extLst>
              <a:ext uri="{FF2B5EF4-FFF2-40B4-BE49-F238E27FC236}">
                <a16:creationId xmlns:a16="http://schemas.microsoft.com/office/drawing/2014/main" id="{1D609D9E-3FA1-BD4C-B225-E9FB4B737424}"/>
              </a:ext>
            </a:extLst>
          </p:cNvPr>
          <p:cNvSpPr>
            <a:spLocks noGrp="1"/>
          </p:cNvSpPr>
          <p:nvPr>
            <p:ph type="title"/>
          </p:nvPr>
        </p:nvSpPr>
        <p:spPr>
          <a:xfrm>
            <a:off x="213023" y="401913"/>
            <a:ext cx="8801100" cy="575117"/>
          </a:xfrm>
        </p:spPr>
        <p:txBody>
          <a:bodyPr anchor="b">
            <a:normAutofit fontScale="90000"/>
          </a:bodyPr>
          <a:lstStyle/>
          <a:p>
            <a:r>
              <a:rPr lang="en-US" sz="3600" cap="none" dirty="0" smtClean="0">
                <a:solidFill>
                  <a:schemeClr val="bg1"/>
                </a:solidFill>
              </a:rPr>
              <a:t>Be safe online!</a:t>
            </a:r>
            <a:endParaRPr lang="en-US" sz="3600" cap="none"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78" y="1446555"/>
            <a:ext cx="3889634" cy="2593089"/>
          </a:xfrm>
          <a:prstGeom prst="rect">
            <a:avLst/>
          </a:prstGeom>
        </p:spPr>
      </p:pic>
      <p:sp>
        <p:nvSpPr>
          <p:cNvPr id="6" name="TextBox 5"/>
          <p:cNvSpPr txBox="1"/>
          <p:nvPr/>
        </p:nvSpPr>
        <p:spPr>
          <a:xfrm>
            <a:off x="5101175" y="1211792"/>
            <a:ext cx="3657600" cy="3062614"/>
          </a:xfrm>
          <a:prstGeom prst="rect">
            <a:avLst/>
          </a:prstGeom>
          <a:noFill/>
          <a:ln>
            <a:noFill/>
          </a:ln>
        </p:spPr>
        <p:txBody>
          <a:bodyPr vert="horz" wrap="square" lIns="91440" tIns="45720" rIns="91440" bIns="45720" rtlCol="0" anchor="ctr">
            <a:noAutofit/>
          </a:bodyPr>
          <a:lstStyle/>
          <a:p>
            <a:r>
              <a:rPr lang="en-US" sz="1600" b="1" dirty="0" smtClean="0">
                <a:solidFill>
                  <a:schemeClr val="bg1"/>
                </a:solidFill>
                <a:latin typeface="Girl Scout Text Medium" panose="02020003000000000000" pitchFamily="18" charset="0"/>
              </a:rPr>
              <a:t>Review with your Girl Scouts:</a:t>
            </a:r>
          </a:p>
          <a:p>
            <a:endParaRPr lang="en-US" sz="1400" dirty="0" smtClean="0">
              <a:solidFill>
                <a:schemeClr val="bg1"/>
              </a:solidFill>
              <a:latin typeface="Girl Scout Text Medium" panose="02020003000000000000" pitchFamily="18" charset="0"/>
            </a:endParaRPr>
          </a:p>
          <a:p>
            <a:pPr marL="285750" indent="-285750">
              <a:lnSpc>
                <a:spcPct val="150000"/>
              </a:lnSpc>
              <a:buFont typeface="Arial" panose="020B0604020202020204" pitchFamily="34" charset="0"/>
              <a:buChar char="•"/>
            </a:pPr>
            <a:r>
              <a:rPr lang="en-US" sz="1600" b="1" dirty="0" smtClean="0">
                <a:solidFill>
                  <a:schemeClr val="bg1"/>
                </a:solidFill>
                <a:latin typeface="Girl Scout Text Medium" panose="02020003000000000000" pitchFamily="18" charset="0"/>
                <a:hlinkClick r:id="rId5"/>
              </a:rPr>
              <a:t>Internet </a:t>
            </a:r>
            <a:r>
              <a:rPr lang="en-US" sz="1600" b="1" dirty="0">
                <a:solidFill>
                  <a:schemeClr val="bg1"/>
                </a:solidFill>
                <a:latin typeface="Girl Scout Text Medium" panose="02020003000000000000" pitchFamily="18" charset="0"/>
                <a:hlinkClick r:id="rId5"/>
              </a:rPr>
              <a:t>Safety </a:t>
            </a:r>
            <a:r>
              <a:rPr lang="en-US" sz="1600" b="1" dirty="0" smtClean="0">
                <a:solidFill>
                  <a:schemeClr val="bg1"/>
                </a:solidFill>
                <a:latin typeface="Girl Scout Text Medium" panose="02020003000000000000" pitchFamily="18" charset="0"/>
                <a:hlinkClick r:id="rId5"/>
              </a:rPr>
              <a:t>Pledge</a:t>
            </a:r>
            <a:endParaRPr lang="en-US" sz="1600" b="1" dirty="0" smtClean="0">
              <a:solidFill>
                <a:schemeClr val="bg1"/>
              </a:solidFill>
              <a:latin typeface="Girl Scout Text Medium" panose="02020003000000000000" pitchFamily="18" charset="0"/>
            </a:endParaRPr>
          </a:p>
          <a:p>
            <a:pPr marL="285750" indent="-285750">
              <a:lnSpc>
                <a:spcPct val="150000"/>
              </a:lnSpc>
              <a:buFont typeface="Arial" panose="020B0604020202020204" pitchFamily="34" charset="0"/>
              <a:buChar char="•"/>
            </a:pPr>
            <a:r>
              <a:rPr lang="en-US" sz="1600" b="1" dirty="0" smtClean="0">
                <a:solidFill>
                  <a:schemeClr val="bg1"/>
                </a:solidFill>
                <a:latin typeface="Girl Scout Text Medium" panose="02020003000000000000" pitchFamily="18" charset="0"/>
                <a:hlinkClick r:id="rId6"/>
              </a:rPr>
              <a:t>Safety </a:t>
            </a:r>
            <a:r>
              <a:rPr lang="en-US" sz="1600" b="1" dirty="0">
                <a:solidFill>
                  <a:schemeClr val="bg1"/>
                </a:solidFill>
                <a:latin typeface="Girl Scout Text Medium" panose="02020003000000000000" pitchFamily="18" charset="0"/>
                <a:hlinkClick r:id="rId6"/>
              </a:rPr>
              <a:t>Activity </a:t>
            </a:r>
            <a:r>
              <a:rPr lang="en-US" sz="1600" b="1" dirty="0" smtClean="0">
                <a:solidFill>
                  <a:schemeClr val="bg1"/>
                </a:solidFill>
                <a:latin typeface="Girl Scout Text Medium" panose="02020003000000000000" pitchFamily="18" charset="0"/>
                <a:hlinkClick r:id="rId6"/>
              </a:rPr>
              <a:t>Checkpoints</a:t>
            </a:r>
            <a:endParaRPr lang="en-US" sz="1600" b="1" dirty="0" smtClean="0">
              <a:solidFill>
                <a:schemeClr val="bg1"/>
              </a:solidFill>
              <a:latin typeface="Girl Scout Text Medium" panose="02020003000000000000" pitchFamily="18" charset="0"/>
            </a:endParaRPr>
          </a:p>
          <a:p>
            <a:pPr>
              <a:lnSpc>
                <a:spcPct val="150000"/>
              </a:lnSpc>
            </a:pPr>
            <a:endParaRPr lang="en-US" sz="1600" b="1" dirty="0">
              <a:solidFill>
                <a:schemeClr val="bg1"/>
              </a:solidFill>
              <a:latin typeface="Girl Scout Text Medium" panose="02020003000000000000" pitchFamily="18" charset="0"/>
            </a:endParaRPr>
          </a:p>
        </p:txBody>
      </p:sp>
    </p:spTree>
    <p:extLst>
      <p:ext uri="{BB962C8B-B14F-4D97-AF65-F5344CB8AC3E}">
        <p14:creationId xmlns:p14="http://schemas.microsoft.com/office/powerpoint/2010/main" val="403532947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22017" y="4721853"/>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283779" y="336331"/>
            <a:ext cx="8623174" cy="4268087"/>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5733393" y="180983"/>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5733393" y="249771"/>
            <a:ext cx="3276827" cy="53535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2000" dirty="0" smtClean="0">
                <a:latin typeface="Girl Scout Display Light" panose="02020003000000000000" pitchFamily="18" charset="0"/>
              </a:rPr>
              <a:t>Girl Scout Recognitions</a:t>
            </a:r>
            <a:endParaRPr lang="en-US" sz="2000" dirty="0">
              <a:latin typeface="Girl Scout Display Light" panose="02020003000000000000" pitchFamily="18" charset="0"/>
            </a:endParaRPr>
          </a:p>
        </p:txBody>
      </p:sp>
      <p:pic>
        <p:nvPicPr>
          <p:cNvPr id="2" name="Picture 1"/>
          <p:cNvPicPr>
            <a:picLocks noChangeAspect="1"/>
          </p:cNvPicPr>
          <p:nvPr/>
        </p:nvPicPr>
        <p:blipFill>
          <a:blip r:embed="rId3"/>
          <a:stretch>
            <a:fillRect/>
          </a:stretch>
        </p:blipFill>
        <p:spPr>
          <a:xfrm>
            <a:off x="461635" y="443516"/>
            <a:ext cx="3402047" cy="3985831"/>
          </a:xfrm>
          <a:prstGeom prst="rect">
            <a:avLst/>
          </a:prstGeom>
        </p:spPr>
      </p:pic>
      <p:sp>
        <p:nvSpPr>
          <p:cNvPr id="24" name="Freeform 23">
            <a:extLst>
              <a:ext uri="{FF2B5EF4-FFF2-40B4-BE49-F238E27FC236}">
                <a16:creationId xmlns:a16="http://schemas.microsoft.com/office/drawing/2014/main" id="{76CA02D5-3CA3-5411-1144-3D77CB671FA3}"/>
              </a:ext>
            </a:extLst>
          </p:cNvPr>
          <p:cNvSpPr/>
          <p:nvPr/>
        </p:nvSpPr>
        <p:spPr>
          <a:xfrm rot="16200000">
            <a:off x="4762737" y="701375"/>
            <a:ext cx="3676652" cy="4129433"/>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3" name="Rectangle 2"/>
          <p:cNvSpPr/>
          <p:nvPr/>
        </p:nvSpPr>
        <p:spPr>
          <a:xfrm>
            <a:off x="5178622" y="2752551"/>
            <a:ext cx="3202500" cy="1546577"/>
          </a:xfrm>
          <a:prstGeom prst="rect">
            <a:avLst/>
          </a:prstGeom>
        </p:spPr>
        <p:txBody>
          <a:bodyPr wrap="square">
            <a:spAutoFit/>
          </a:bodyPr>
          <a:lstStyle/>
          <a:p>
            <a:r>
              <a:rPr lang="en-US" dirty="0" smtClean="0">
                <a:latin typeface="Girl Scout Display Light" panose="02020003000000000000" pitchFamily="18" charset="0"/>
              </a:rPr>
              <a:t>To </a:t>
            </a:r>
            <a:r>
              <a:rPr lang="en-US" dirty="0">
                <a:latin typeface="Girl Scout Display Light" panose="02020003000000000000" pitchFamily="18" charset="0"/>
              </a:rPr>
              <a:t>earn: </a:t>
            </a:r>
            <a:endParaRPr lang="en-US" dirty="0" smtClean="0">
              <a:latin typeface="Girl Scout Display Light" panose="02020003000000000000" pitchFamily="18" charset="0"/>
            </a:endParaRPr>
          </a:p>
          <a:p>
            <a:pPr marL="285750" indent="-285750">
              <a:buFont typeface="Wingdings" panose="05000000000000000000" pitchFamily="2" charset="2"/>
              <a:buChar char="ü"/>
            </a:pPr>
            <a:r>
              <a:rPr lang="en-US" dirty="0" smtClean="0">
                <a:latin typeface="Girl Scout Display Light" panose="02020003000000000000" pitchFamily="18" charset="0"/>
              </a:rPr>
              <a:t>Sell </a:t>
            </a:r>
            <a:r>
              <a:rPr lang="en-US" dirty="0">
                <a:latin typeface="Girl Scout Display Light" panose="02020003000000000000" pitchFamily="18" charset="0"/>
              </a:rPr>
              <a:t>$550 in combined Fall sales AND </a:t>
            </a:r>
            <a:endParaRPr lang="en-US" dirty="0" smtClean="0">
              <a:latin typeface="Girl Scout Display Light" panose="02020003000000000000" pitchFamily="18" charset="0"/>
            </a:endParaRPr>
          </a:p>
          <a:p>
            <a:pPr marL="285750" indent="-285750">
              <a:buFont typeface="Wingdings" panose="05000000000000000000" pitchFamily="2" charset="2"/>
              <a:buChar char="ü"/>
            </a:pPr>
            <a:r>
              <a:rPr lang="en-US" dirty="0" smtClean="0">
                <a:latin typeface="Girl Scout Display Light" panose="02020003000000000000" pitchFamily="18" charset="0"/>
              </a:rPr>
              <a:t>300 </a:t>
            </a:r>
            <a:r>
              <a:rPr lang="en-US" dirty="0">
                <a:latin typeface="Girl Scout Display Light" panose="02020003000000000000" pitchFamily="18" charset="0"/>
              </a:rPr>
              <a:t>packages of cookies in the 2026 </a:t>
            </a:r>
            <a:r>
              <a:rPr lang="en-US" dirty="0" smtClean="0">
                <a:latin typeface="Girl Scout Display Light" panose="02020003000000000000" pitchFamily="18" charset="0"/>
              </a:rPr>
              <a:t>Girl Scout </a:t>
            </a:r>
            <a:r>
              <a:rPr lang="en-US" dirty="0">
                <a:latin typeface="Girl Scout Display Light" panose="02020003000000000000" pitchFamily="18" charset="0"/>
              </a:rPr>
              <a:t>Cookie Program. </a:t>
            </a:r>
            <a:endParaRPr lang="en-US" dirty="0" smtClean="0">
              <a:latin typeface="Girl Scout Display Light" panose="02020003000000000000" pitchFamily="18" charset="0"/>
            </a:endParaRPr>
          </a:p>
          <a:p>
            <a:endParaRPr lang="en-US" dirty="0">
              <a:latin typeface="Girl Scout Display Light" panose="02020003000000000000" pitchFamily="18" charset="0"/>
            </a:endParaRPr>
          </a:p>
          <a:p>
            <a:r>
              <a:rPr lang="en-US" dirty="0" smtClean="0">
                <a:latin typeface="Girl Scout Display Light" panose="02020003000000000000" pitchFamily="18" charset="0"/>
              </a:rPr>
              <a:t>Both </a:t>
            </a:r>
            <a:r>
              <a:rPr lang="en-US" dirty="0">
                <a:latin typeface="Girl Scout Display Light" panose="02020003000000000000" pitchFamily="18" charset="0"/>
              </a:rPr>
              <a:t>goals must be met to qualify.</a:t>
            </a:r>
          </a:p>
        </p:txBody>
      </p:sp>
      <p:sp>
        <p:nvSpPr>
          <p:cNvPr id="4" name="Rectangle 3"/>
          <p:cNvSpPr/>
          <p:nvPr/>
        </p:nvSpPr>
        <p:spPr>
          <a:xfrm>
            <a:off x="4800704" y="1921554"/>
            <a:ext cx="3600717" cy="830997"/>
          </a:xfrm>
          <a:prstGeom prst="rect">
            <a:avLst/>
          </a:prstGeom>
        </p:spPr>
        <p:txBody>
          <a:bodyPr wrap="square">
            <a:spAutoFit/>
          </a:bodyPr>
          <a:lstStyle/>
          <a:p>
            <a:r>
              <a:rPr lang="en-US" sz="1600" dirty="0">
                <a:latin typeface="Girl Scout Text Medium" panose="02020003000000000000" pitchFamily="18" charset="0"/>
              </a:rPr>
              <a:t>Earn a 26/27 GSUSA Membership </a:t>
            </a:r>
            <a:endParaRPr lang="en-US" sz="1600" dirty="0" smtClean="0">
              <a:latin typeface="Girl Scout Text Medium" panose="02020003000000000000" pitchFamily="18" charset="0"/>
            </a:endParaRPr>
          </a:p>
          <a:p>
            <a:r>
              <a:rPr lang="en-US" sz="1600" dirty="0" smtClean="0">
                <a:latin typeface="Girl Scout Text Medium" panose="02020003000000000000" pitchFamily="18" charset="0"/>
              </a:rPr>
              <a:t>with </a:t>
            </a:r>
            <a:r>
              <a:rPr lang="en-US" sz="1600" dirty="0">
                <a:latin typeface="Girl Scout Text Medium" panose="02020003000000000000" pitchFamily="18" charset="0"/>
              </a:rPr>
              <a:t>a Fall and cookie program combined reward!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437" y="1085700"/>
            <a:ext cx="775249" cy="72499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122" y="4555041"/>
            <a:ext cx="465159" cy="465159"/>
          </a:xfrm>
          <a:prstGeom prst="rect">
            <a:avLst/>
          </a:prstGeom>
        </p:spPr>
      </p:pic>
      <p:sp>
        <p:nvSpPr>
          <p:cNvPr id="14"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Goal Setting</a:t>
            </a:r>
            <a:endParaRPr lang="en-US" sz="105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200040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257503" y="244379"/>
            <a:ext cx="8649450" cy="444431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6" name="Picture 25" descr="A picture containing drawing&#10;&#10;Description automatically generated">
            <a:extLst>
              <a:ext uri="{FF2B5EF4-FFF2-40B4-BE49-F238E27FC236}">
                <a16:creationId xmlns:a16="http://schemas.microsoft.com/office/drawing/2014/main" id="{76862E44-4EDF-6D4C-B010-AA8AF22A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529" y="623263"/>
            <a:ext cx="2117268" cy="846907"/>
          </a:xfrm>
          <a:prstGeom prst="rect">
            <a:avLst/>
          </a:prstGeom>
        </p:spPr>
      </p:pic>
      <p:pic>
        <p:nvPicPr>
          <p:cNvPr id="27" name="Picture 26" descr="A person holding a sign&#10;&#10;Description automatically generated">
            <a:extLst>
              <a:ext uri="{FF2B5EF4-FFF2-40B4-BE49-F238E27FC236}">
                <a16:creationId xmlns:a16="http://schemas.microsoft.com/office/drawing/2014/main" id="{132947CC-DEC5-CF43-9878-5493C8B76A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155"/>
          <a:stretch/>
        </p:blipFill>
        <p:spPr>
          <a:xfrm>
            <a:off x="5431247" y="3543797"/>
            <a:ext cx="3334477" cy="751382"/>
          </a:xfrm>
          <a:prstGeom prst="rect">
            <a:avLst/>
          </a:prstGeom>
        </p:spPr>
      </p:pic>
      <p:sp>
        <p:nvSpPr>
          <p:cNvPr id="12" name="Rectangle 11">
            <a:extLst>
              <a:ext uri="{FF2B5EF4-FFF2-40B4-BE49-F238E27FC236}">
                <a16:creationId xmlns:a16="http://schemas.microsoft.com/office/drawing/2014/main" id="{E4BA44F0-1131-4E88-C4E8-E2922AF43E09}"/>
              </a:ext>
            </a:extLst>
          </p:cNvPr>
          <p:cNvSpPr/>
          <p:nvPr/>
        </p:nvSpPr>
        <p:spPr>
          <a:xfrm>
            <a:off x="5733393" y="98837"/>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5733393" y="140954"/>
            <a:ext cx="3276827" cy="53535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2000" dirty="0" smtClean="0">
                <a:latin typeface="Girl Scout Display Light" panose="02020003000000000000" pitchFamily="18" charset="0"/>
              </a:rPr>
              <a:t>Girl Scout Patches</a:t>
            </a:r>
            <a:endParaRPr lang="en-US" sz="2000" dirty="0">
              <a:latin typeface="Girl Scout Display Light" panose="02020003000000000000" pitchFamily="18" charset="0"/>
            </a:endParaRPr>
          </a:p>
        </p:txBody>
      </p:sp>
      <p:pic>
        <p:nvPicPr>
          <p:cNvPr id="13" name="Picture 12" descr="A bee hive with a beehive on a branch&#10;&#10;Description automatically generated">
            <a:extLst>
              <a:ext uri="{FF2B5EF4-FFF2-40B4-BE49-F238E27FC236}">
                <a16:creationId xmlns:a16="http://schemas.microsoft.com/office/drawing/2014/main" id="{99016E33-4760-BF6B-25E3-43F0064295EF}"/>
              </a:ext>
            </a:extLst>
          </p:cNvPr>
          <p:cNvPicPr>
            <a:picLocks noChangeAspect="1"/>
          </p:cNvPicPr>
          <p:nvPr/>
        </p:nvPicPr>
        <p:blipFill>
          <a:blip r:embed="rId5"/>
          <a:stretch>
            <a:fillRect/>
          </a:stretch>
        </p:blipFill>
        <p:spPr>
          <a:xfrm>
            <a:off x="4165516" y="2354394"/>
            <a:ext cx="901433" cy="901433"/>
          </a:xfrm>
          <a:prstGeom prst="rect">
            <a:avLst/>
          </a:prstGeom>
        </p:spPr>
      </p:pic>
      <p:pic>
        <p:nvPicPr>
          <p:cNvPr id="14" name="Picture 13" descr="A butterfly on a hill with flowers and numbers&#10;&#10;Description automatically generated">
            <a:extLst>
              <a:ext uri="{FF2B5EF4-FFF2-40B4-BE49-F238E27FC236}">
                <a16:creationId xmlns:a16="http://schemas.microsoft.com/office/drawing/2014/main" id="{501BA638-4940-4AEE-2B09-E324D30861AC}"/>
              </a:ext>
            </a:extLst>
          </p:cNvPr>
          <p:cNvPicPr>
            <a:picLocks noChangeAspect="1"/>
          </p:cNvPicPr>
          <p:nvPr/>
        </p:nvPicPr>
        <p:blipFill>
          <a:blip r:embed="rId6"/>
          <a:stretch>
            <a:fillRect/>
          </a:stretch>
        </p:blipFill>
        <p:spPr>
          <a:xfrm>
            <a:off x="1089701" y="623263"/>
            <a:ext cx="1023601" cy="938301"/>
          </a:xfrm>
          <a:prstGeom prst="rect">
            <a:avLst/>
          </a:prstGeom>
        </p:spPr>
      </p:pic>
      <p:pic>
        <p:nvPicPr>
          <p:cNvPr id="15" name="Picture 14" descr="A cartoon bear standing on a hill with flowers and mountains in the background&#10;&#10;Description automatically generated">
            <a:extLst>
              <a:ext uri="{FF2B5EF4-FFF2-40B4-BE49-F238E27FC236}">
                <a16:creationId xmlns:a16="http://schemas.microsoft.com/office/drawing/2014/main" id="{80B6B949-9C20-5B52-305F-B52C0F6E25A1}"/>
              </a:ext>
            </a:extLst>
          </p:cNvPr>
          <p:cNvPicPr>
            <a:picLocks noChangeAspect="1"/>
          </p:cNvPicPr>
          <p:nvPr/>
        </p:nvPicPr>
        <p:blipFill>
          <a:blip r:embed="rId7"/>
          <a:stretch>
            <a:fillRect/>
          </a:stretch>
        </p:blipFill>
        <p:spPr>
          <a:xfrm>
            <a:off x="2108822" y="627627"/>
            <a:ext cx="1052035" cy="928824"/>
          </a:xfrm>
          <a:prstGeom prst="rect">
            <a:avLst/>
          </a:prstGeom>
        </p:spPr>
      </p:pic>
      <p:pic>
        <p:nvPicPr>
          <p:cNvPr id="16" name="Picture 15" descr="A cartoon bear in a blue circle&#10;&#10;Description automatically generated">
            <a:extLst>
              <a:ext uri="{FF2B5EF4-FFF2-40B4-BE49-F238E27FC236}">
                <a16:creationId xmlns:a16="http://schemas.microsoft.com/office/drawing/2014/main" id="{E664CC93-C28B-5501-BE59-A2C30A6E16C3}"/>
              </a:ext>
            </a:extLst>
          </p:cNvPr>
          <p:cNvPicPr>
            <a:picLocks noChangeAspect="1"/>
          </p:cNvPicPr>
          <p:nvPr/>
        </p:nvPicPr>
        <p:blipFill>
          <a:blip r:embed="rId8"/>
          <a:stretch>
            <a:fillRect/>
          </a:stretch>
        </p:blipFill>
        <p:spPr>
          <a:xfrm>
            <a:off x="1113655" y="1578046"/>
            <a:ext cx="2047202" cy="672923"/>
          </a:xfrm>
          <a:prstGeom prst="rect">
            <a:avLst/>
          </a:prstGeom>
        </p:spPr>
      </p:pic>
      <p:sp>
        <p:nvSpPr>
          <p:cNvPr id="17" name="Rectangle 16"/>
          <p:cNvSpPr/>
          <p:nvPr/>
        </p:nvSpPr>
        <p:spPr>
          <a:xfrm>
            <a:off x="5413374" y="1487578"/>
            <a:ext cx="3415736" cy="2000548"/>
          </a:xfrm>
          <a:prstGeom prst="rect">
            <a:avLst/>
          </a:prstGeom>
        </p:spPr>
        <p:txBody>
          <a:bodyPr wrap="square">
            <a:spAutoFit/>
          </a:bodyPr>
          <a:lstStyle/>
          <a:p>
            <a:r>
              <a:rPr lang="en-US" sz="1200" b="1" dirty="0">
                <a:latin typeface="Girl Scout Text Medium" panose="02020003000000000000" pitchFamily="18" charset="0"/>
              </a:rPr>
              <a:t>CARE TO SHARE</a:t>
            </a:r>
            <a:r>
              <a:rPr lang="en-US" sz="1000" dirty="0">
                <a:latin typeface="Girl Scout Text Medium" panose="02020003000000000000" pitchFamily="18" charset="0"/>
              </a:rPr>
              <a:t/>
            </a:r>
            <a:br>
              <a:rPr lang="en-US" sz="1000" dirty="0">
                <a:latin typeface="Girl Scout Text Medium" panose="02020003000000000000" pitchFamily="18" charset="0"/>
              </a:rPr>
            </a:br>
            <a:r>
              <a:rPr lang="en-US" sz="1000" dirty="0">
                <a:latin typeface="Girl Scout Text Medium" panose="02020003000000000000" pitchFamily="18" charset="0"/>
              </a:rPr>
              <a:t/>
            </a:r>
            <a:br>
              <a:rPr lang="en-US" sz="1000" dirty="0">
                <a:latin typeface="Girl Scout Text Medium" panose="02020003000000000000" pitchFamily="18" charset="0"/>
              </a:rPr>
            </a:br>
            <a:r>
              <a:rPr lang="en-US" sz="1000" dirty="0" smtClean="0">
                <a:latin typeface="Girl Scout Text Medium" panose="02020003000000000000" pitchFamily="18" charset="0"/>
              </a:rPr>
              <a:t>Girl Scouts ask their customers to purchase “Care to Share” packages to support </a:t>
            </a:r>
            <a:r>
              <a:rPr lang="en-US" sz="1000" dirty="0">
                <a:latin typeface="Girl Scout Text Medium" panose="02020003000000000000" pitchFamily="18" charset="0"/>
              </a:rPr>
              <a:t>Operation </a:t>
            </a:r>
            <a:r>
              <a:rPr lang="en-US" sz="1000" dirty="0" smtClean="0">
                <a:latin typeface="Girl Scout Text Medium" panose="02020003000000000000" pitchFamily="18" charset="0"/>
              </a:rPr>
              <a:t>Gratitude!</a:t>
            </a:r>
          </a:p>
          <a:p>
            <a:r>
              <a:rPr lang="en-US" sz="600" dirty="0">
                <a:latin typeface="Girl Scout Text Medium" panose="02020003000000000000" pitchFamily="18" charset="0"/>
              </a:rPr>
              <a:t/>
            </a:r>
            <a:br>
              <a:rPr lang="en-US" sz="600" dirty="0">
                <a:latin typeface="Girl Scout Text Medium" panose="02020003000000000000" pitchFamily="18" charset="0"/>
              </a:rPr>
            </a:br>
            <a:r>
              <a:rPr lang="en-US" sz="1000" dirty="0">
                <a:latin typeface="Girl Scout Text Medium" panose="02020003000000000000" pitchFamily="18" charset="0"/>
              </a:rPr>
              <a:t>Orders can be placed </a:t>
            </a:r>
            <a:r>
              <a:rPr lang="en-US" sz="1000" dirty="0" smtClean="0">
                <a:latin typeface="Girl Scout Text Medium" panose="02020003000000000000" pitchFamily="18" charset="0"/>
              </a:rPr>
              <a:t>via their </a:t>
            </a:r>
            <a:r>
              <a:rPr lang="en-US" sz="1000" dirty="0">
                <a:latin typeface="Girl Scout Text Medium" panose="02020003000000000000" pitchFamily="18" charset="0"/>
              </a:rPr>
              <a:t>order card, online girl delivered or direct ship </a:t>
            </a:r>
            <a:r>
              <a:rPr lang="en-US" sz="1000" dirty="0" smtClean="0">
                <a:latin typeface="Girl Scout Text Medium" panose="02020003000000000000" pitchFamily="18" charset="0"/>
              </a:rPr>
              <a:t>channels. Products </a:t>
            </a:r>
            <a:r>
              <a:rPr lang="en-US" sz="1000" dirty="0">
                <a:latin typeface="Girl Scout Text Medium" panose="02020003000000000000" pitchFamily="18" charset="0"/>
              </a:rPr>
              <a:t>are distributed by council and are not delivered to </a:t>
            </a:r>
            <a:r>
              <a:rPr lang="en-US" sz="1000" dirty="0" smtClean="0">
                <a:latin typeface="Girl Scout Text Medium" panose="02020003000000000000" pitchFamily="18" charset="0"/>
              </a:rPr>
              <a:t>troops/girls.</a:t>
            </a:r>
          </a:p>
          <a:p>
            <a:r>
              <a:rPr lang="en-US" sz="600" dirty="0">
                <a:latin typeface="Girl Scout Text Medium" panose="02020003000000000000" pitchFamily="18" charset="0"/>
              </a:rPr>
              <a:t/>
            </a:r>
            <a:br>
              <a:rPr lang="en-US" sz="600" dirty="0">
                <a:latin typeface="Girl Scout Text Medium" panose="02020003000000000000" pitchFamily="18" charset="0"/>
              </a:rPr>
            </a:br>
            <a:r>
              <a:rPr lang="en-US" sz="1000" dirty="0">
                <a:latin typeface="Girl Scout Text Medium" panose="02020003000000000000" pitchFamily="18" charset="0"/>
              </a:rPr>
              <a:t>Troops earn proceeds and girls </a:t>
            </a:r>
            <a:r>
              <a:rPr lang="en-US" sz="1000" dirty="0" smtClean="0">
                <a:latin typeface="Girl Scout Text Medium" panose="02020003000000000000" pitchFamily="18" charset="0"/>
              </a:rPr>
              <a:t>who sell 5+</a:t>
            </a:r>
          </a:p>
          <a:p>
            <a:r>
              <a:rPr lang="en-US" sz="1000" dirty="0" smtClean="0">
                <a:latin typeface="Girl Scout Text Medium" panose="02020003000000000000" pitchFamily="18" charset="0"/>
              </a:rPr>
              <a:t>Care to Share items earn </a:t>
            </a:r>
            <a:r>
              <a:rPr lang="en-US" sz="1000" dirty="0">
                <a:latin typeface="Girl Scout Text Medium" panose="02020003000000000000" pitchFamily="18" charset="0"/>
              </a:rPr>
              <a:t>a special patch </a:t>
            </a:r>
            <a:endParaRPr lang="en-US" sz="1000" dirty="0" smtClean="0">
              <a:latin typeface="Girl Scout Text Medium" panose="02020003000000000000" pitchFamily="18" charset="0"/>
            </a:endParaRPr>
          </a:p>
          <a:p>
            <a:r>
              <a:rPr lang="en-US" sz="1000" dirty="0" smtClean="0">
                <a:latin typeface="Girl Scout Text Medium" panose="02020003000000000000" pitchFamily="18" charset="0"/>
              </a:rPr>
              <a:t>and </a:t>
            </a:r>
            <a:r>
              <a:rPr lang="en-US" sz="1000" dirty="0">
                <a:latin typeface="Girl Scout Text Medium" panose="02020003000000000000" pitchFamily="18" charset="0"/>
              </a:rPr>
              <a:t>credit towards other rewards</a:t>
            </a:r>
          </a:p>
        </p:txBody>
      </p:sp>
      <p:sp>
        <p:nvSpPr>
          <p:cNvPr id="3" name="Line Callout 2 2"/>
          <p:cNvSpPr/>
          <p:nvPr/>
        </p:nvSpPr>
        <p:spPr>
          <a:xfrm>
            <a:off x="3571240" y="530839"/>
            <a:ext cx="1119351" cy="409012"/>
          </a:xfrm>
          <a:prstGeom prst="borderCallout2">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2 17"/>
          <p:cNvSpPr/>
          <p:nvPr/>
        </p:nvSpPr>
        <p:spPr>
          <a:xfrm>
            <a:off x="441777" y="371980"/>
            <a:ext cx="1000596" cy="367314"/>
          </a:xfrm>
          <a:prstGeom prst="borderCallout2">
            <a:avLst>
              <a:gd name="adj1" fmla="val 111479"/>
              <a:gd name="adj2" fmla="val 32195"/>
              <a:gd name="adj3" fmla="val 139910"/>
              <a:gd name="adj4" fmla="val 31126"/>
              <a:gd name="adj5" fmla="val 187690"/>
              <a:gd name="adj6" fmla="val 77238"/>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 name="Line Callout 2 19"/>
          <p:cNvSpPr/>
          <p:nvPr/>
        </p:nvSpPr>
        <p:spPr>
          <a:xfrm>
            <a:off x="3605276" y="1637447"/>
            <a:ext cx="821700" cy="386790"/>
          </a:xfrm>
          <a:prstGeom prst="borderCallout2">
            <a:avLst>
              <a:gd name="adj1" fmla="val 43343"/>
              <a:gd name="adj2" fmla="val -6378"/>
              <a:gd name="adj3" fmla="val 59137"/>
              <a:gd name="adj4" fmla="val -15497"/>
              <a:gd name="adj5" fmla="val 41173"/>
              <a:gd name="adj6" fmla="val -62116"/>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Rectangle 3"/>
          <p:cNvSpPr/>
          <p:nvPr/>
        </p:nvSpPr>
        <p:spPr>
          <a:xfrm>
            <a:off x="3605276" y="555130"/>
            <a:ext cx="1130207" cy="384721"/>
          </a:xfrm>
          <a:prstGeom prst="rect">
            <a:avLst/>
          </a:prstGeom>
        </p:spPr>
        <p:txBody>
          <a:bodyPr wrap="square">
            <a:spAutoFit/>
          </a:bodyPr>
          <a:lstStyle/>
          <a:p>
            <a:r>
              <a:rPr lang="en-US" sz="1000" dirty="0" smtClean="0">
                <a:latin typeface="Girl Scout Text Medium" panose="02020003000000000000" pitchFamily="18" charset="0"/>
              </a:rPr>
              <a:t>$325+ </a:t>
            </a:r>
            <a:r>
              <a:rPr lang="en-US" sz="900" dirty="0" smtClean="0">
                <a:latin typeface="Girl Scout Text Medium" panose="02020003000000000000" pitchFamily="18" charset="0"/>
              </a:rPr>
              <a:t>Combined Sales</a:t>
            </a:r>
            <a:endParaRPr lang="en-US" sz="900" dirty="0"/>
          </a:p>
        </p:txBody>
      </p:sp>
      <p:sp>
        <p:nvSpPr>
          <p:cNvPr id="21" name="Rectangle 20"/>
          <p:cNvSpPr/>
          <p:nvPr/>
        </p:nvSpPr>
        <p:spPr>
          <a:xfrm>
            <a:off x="428239" y="370911"/>
            <a:ext cx="1010300" cy="338554"/>
          </a:xfrm>
          <a:prstGeom prst="rect">
            <a:avLst/>
          </a:prstGeom>
        </p:spPr>
        <p:txBody>
          <a:bodyPr wrap="square">
            <a:spAutoFit/>
          </a:bodyPr>
          <a:lstStyle/>
          <a:p>
            <a:r>
              <a:rPr lang="en-US" sz="800" dirty="0" smtClean="0">
                <a:latin typeface="Girl Scout Text Medium" panose="02020003000000000000" pitchFamily="18" charset="0"/>
              </a:rPr>
              <a:t>$200+ Combined Sales</a:t>
            </a:r>
            <a:endParaRPr lang="en-US" sz="800" dirty="0"/>
          </a:p>
        </p:txBody>
      </p:sp>
      <p:sp>
        <p:nvSpPr>
          <p:cNvPr id="22" name="Rectangle 21"/>
          <p:cNvSpPr/>
          <p:nvPr/>
        </p:nvSpPr>
        <p:spPr>
          <a:xfrm>
            <a:off x="3647058" y="1649377"/>
            <a:ext cx="829669" cy="338554"/>
          </a:xfrm>
          <a:prstGeom prst="rect">
            <a:avLst/>
          </a:prstGeom>
        </p:spPr>
        <p:txBody>
          <a:bodyPr wrap="square">
            <a:spAutoFit/>
          </a:bodyPr>
          <a:lstStyle/>
          <a:p>
            <a:r>
              <a:rPr lang="en-US" sz="800" dirty="0" smtClean="0">
                <a:latin typeface="Girl Scout Text Medium" panose="02020003000000000000" pitchFamily="18" charset="0"/>
              </a:rPr>
              <a:t>25+ </a:t>
            </a:r>
          </a:p>
          <a:p>
            <a:r>
              <a:rPr lang="en-US" sz="800" dirty="0" smtClean="0">
                <a:latin typeface="Girl Scout Text Medium" panose="02020003000000000000" pitchFamily="18" charset="0"/>
              </a:rPr>
              <a:t>Emails Sent</a:t>
            </a:r>
            <a:endParaRPr lang="en-US" sz="8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348954">
            <a:off x="4463826" y="359309"/>
            <a:ext cx="497291" cy="374626"/>
          </a:xfrm>
          <a:prstGeom prst="rect">
            <a:avLst/>
          </a:prstGeom>
        </p:spPr>
      </p:pic>
      <p:sp>
        <p:nvSpPr>
          <p:cNvPr id="23" name="Rectangle 22"/>
          <p:cNvSpPr/>
          <p:nvPr/>
        </p:nvSpPr>
        <p:spPr>
          <a:xfrm>
            <a:off x="3584627" y="333717"/>
            <a:ext cx="1130207" cy="246221"/>
          </a:xfrm>
          <a:prstGeom prst="rect">
            <a:avLst/>
          </a:prstGeom>
        </p:spPr>
        <p:txBody>
          <a:bodyPr wrap="square">
            <a:spAutoFit/>
          </a:bodyPr>
          <a:lstStyle/>
          <a:p>
            <a:r>
              <a:rPr lang="en-US" sz="1000" dirty="0" smtClean="0">
                <a:solidFill>
                  <a:srgbClr val="FF7818"/>
                </a:solidFill>
                <a:latin typeface="Citrus Gothic" pitchFamily="2" charset="77"/>
              </a:rPr>
              <a:t>GIRL SCOUT GOAL!</a:t>
            </a:r>
            <a:endParaRPr lang="en-US" sz="900" dirty="0">
              <a:solidFill>
                <a:srgbClr val="FF7818"/>
              </a:solidFill>
            </a:endParaRPr>
          </a:p>
        </p:txBody>
      </p:sp>
      <p:sp>
        <p:nvSpPr>
          <p:cNvPr id="29" name="Line Callout 2 28"/>
          <p:cNvSpPr/>
          <p:nvPr/>
        </p:nvSpPr>
        <p:spPr>
          <a:xfrm>
            <a:off x="4139567" y="3695500"/>
            <a:ext cx="1119351" cy="357110"/>
          </a:xfrm>
          <a:prstGeom prst="borderCallout2">
            <a:avLst>
              <a:gd name="adj1" fmla="val -99519"/>
              <a:gd name="adj2" fmla="val 41223"/>
              <a:gd name="adj3" fmla="val -13007"/>
              <a:gd name="adj4" fmla="val 50939"/>
              <a:gd name="adj5" fmla="val -1623"/>
              <a:gd name="adj6" fmla="val 51925"/>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151" y="3686850"/>
            <a:ext cx="1119640" cy="369332"/>
          </a:xfrm>
          <a:prstGeom prst="rect">
            <a:avLst/>
          </a:prstGeom>
        </p:spPr>
        <p:txBody>
          <a:bodyPr wrap="square">
            <a:spAutoFit/>
          </a:bodyPr>
          <a:lstStyle/>
          <a:p>
            <a:r>
              <a:rPr lang="en-US" sz="900" dirty="0" smtClean="0">
                <a:latin typeface="Girl Scout Text Medium" panose="02020003000000000000" pitchFamily="18" charset="0"/>
              </a:rPr>
              <a:t>5+ Care to Share Packages Sold</a:t>
            </a:r>
            <a:endParaRPr lang="en-US" sz="900" dirty="0"/>
          </a:p>
        </p:txBody>
      </p:sp>
      <p:pic>
        <p:nvPicPr>
          <p:cNvPr id="30" name="Picture 29" descr="A cartoon of a child sitting on a log with a bear and a backpack&#10;&#10;Description automatically generated">
            <a:extLst>
              <a:ext uri="{FF2B5EF4-FFF2-40B4-BE49-F238E27FC236}">
                <a16:creationId xmlns:a16="http://schemas.microsoft.com/office/drawing/2014/main" id="{71A1EC1A-F39C-2C1E-14DF-F8E3902A6776}"/>
              </a:ext>
            </a:extLst>
          </p:cNvPr>
          <p:cNvPicPr>
            <a:picLocks noChangeAspect="1"/>
          </p:cNvPicPr>
          <p:nvPr/>
        </p:nvPicPr>
        <p:blipFill>
          <a:blip r:embed="rId10"/>
          <a:stretch>
            <a:fillRect/>
          </a:stretch>
        </p:blipFill>
        <p:spPr>
          <a:xfrm>
            <a:off x="2352590" y="2371367"/>
            <a:ext cx="1239499" cy="1239499"/>
          </a:xfrm>
          <a:prstGeom prst="rect">
            <a:avLst/>
          </a:prstGeom>
        </p:spPr>
      </p:pic>
      <p:pic>
        <p:nvPicPr>
          <p:cNvPr id="31" name="Picture 30" descr="A cartoon of a child and a bear&#10;&#10;Description automatically generated">
            <a:extLst>
              <a:ext uri="{FF2B5EF4-FFF2-40B4-BE49-F238E27FC236}">
                <a16:creationId xmlns:a16="http://schemas.microsoft.com/office/drawing/2014/main" id="{8A712AE7-7F0F-29EB-0457-7534AA3151E2}"/>
              </a:ext>
            </a:extLst>
          </p:cNvPr>
          <p:cNvPicPr>
            <a:picLocks noChangeAspect="1"/>
          </p:cNvPicPr>
          <p:nvPr/>
        </p:nvPicPr>
        <p:blipFill>
          <a:blip r:embed="rId11"/>
          <a:stretch>
            <a:fillRect/>
          </a:stretch>
        </p:blipFill>
        <p:spPr>
          <a:xfrm>
            <a:off x="909746" y="2360091"/>
            <a:ext cx="1239499" cy="1239499"/>
          </a:xfrm>
          <a:prstGeom prst="rect">
            <a:avLst/>
          </a:prstGeom>
        </p:spPr>
      </p:pic>
      <p:sp>
        <p:nvSpPr>
          <p:cNvPr id="32" name="Rectangle 31"/>
          <p:cNvSpPr/>
          <p:nvPr/>
        </p:nvSpPr>
        <p:spPr>
          <a:xfrm>
            <a:off x="684613" y="3885311"/>
            <a:ext cx="3132129" cy="784830"/>
          </a:xfrm>
          <a:prstGeom prst="rect">
            <a:avLst/>
          </a:prstGeom>
        </p:spPr>
        <p:txBody>
          <a:bodyPr wrap="square">
            <a:spAutoFit/>
          </a:bodyPr>
          <a:lstStyle/>
          <a:p>
            <a:pPr marL="171450" indent="-171450">
              <a:buFontTx/>
              <a:buChar char="-"/>
            </a:pPr>
            <a:r>
              <a:rPr lang="en-US" sz="900" dirty="0" smtClean="0">
                <a:latin typeface="Girl Scout Text Medium" panose="02020003000000000000" pitchFamily="18" charset="0"/>
              </a:rPr>
              <a:t>Create your Avatar</a:t>
            </a:r>
          </a:p>
          <a:p>
            <a:pPr marL="171450" indent="-171450">
              <a:buFontTx/>
              <a:buChar char="-"/>
            </a:pPr>
            <a:r>
              <a:rPr lang="en-US" sz="900" dirty="0" smtClean="0">
                <a:latin typeface="Girl Scout Text Medium" panose="02020003000000000000" pitchFamily="18" charset="0"/>
              </a:rPr>
              <a:t>Send 25+ emails</a:t>
            </a:r>
          </a:p>
          <a:p>
            <a:pPr marL="171450" indent="-171450">
              <a:buFontTx/>
              <a:buChar char="-"/>
            </a:pPr>
            <a:r>
              <a:rPr lang="en-US" sz="900" dirty="0" smtClean="0">
                <a:latin typeface="Girl Scout Text Medium" panose="02020003000000000000" pitchFamily="18" charset="0"/>
              </a:rPr>
              <a:t>Use the “Share My Site” function from your M2 dashboard to ask friends &amp; family for support</a:t>
            </a:r>
          </a:p>
          <a:p>
            <a:pPr marL="171450" indent="-171450">
              <a:buFontTx/>
              <a:buChar char="-"/>
            </a:pPr>
            <a:r>
              <a:rPr lang="en-US" sz="900" dirty="0" smtClean="0">
                <a:latin typeface="Girl Scout Text Medium" panose="02020003000000000000" pitchFamily="18" charset="0"/>
              </a:rPr>
              <a:t>Sell $400+ in total combined sales</a:t>
            </a:r>
            <a:endParaRPr lang="en-US" sz="900" dirty="0"/>
          </a:p>
        </p:txBody>
      </p:sp>
      <p:sp>
        <p:nvSpPr>
          <p:cNvPr id="33" name="Rectangle 32"/>
          <p:cNvSpPr/>
          <p:nvPr/>
        </p:nvSpPr>
        <p:spPr>
          <a:xfrm>
            <a:off x="428239" y="3629419"/>
            <a:ext cx="2843541" cy="307777"/>
          </a:xfrm>
          <a:prstGeom prst="rect">
            <a:avLst/>
          </a:prstGeom>
        </p:spPr>
        <p:txBody>
          <a:bodyPr wrap="square">
            <a:spAutoFit/>
          </a:bodyPr>
          <a:lstStyle/>
          <a:p>
            <a:r>
              <a:rPr lang="en-US" sz="1400" dirty="0" smtClean="0">
                <a:latin typeface="Girl Scout Text Medium" panose="02020003000000000000" pitchFamily="18" charset="0"/>
              </a:rPr>
              <a:t>Fall Personalized Patch</a:t>
            </a:r>
            <a:endParaRPr lang="en-US" sz="1400" dirty="0"/>
          </a:p>
        </p:txBody>
      </p:sp>
      <p:sp>
        <p:nvSpPr>
          <p:cNvPr id="37" name="Rectangle 36">
            <a:extLst>
              <a:ext uri="{FF2B5EF4-FFF2-40B4-BE49-F238E27FC236}">
                <a16:creationId xmlns:a16="http://schemas.microsoft.com/office/drawing/2014/main" id="{1FC1CA7A-8571-CFED-13D3-1231321F386E}"/>
              </a:ext>
            </a:extLst>
          </p:cNvPr>
          <p:cNvSpPr/>
          <p:nvPr/>
        </p:nvSpPr>
        <p:spPr>
          <a:xfrm>
            <a:off x="221390" y="4794379"/>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9D65F08-5567-9384-1C81-FBB7BE2FA9F6}"/>
              </a:ext>
            </a:extLst>
          </p:cNvPr>
          <p:cNvSpPr/>
          <p:nvPr/>
        </p:nvSpPr>
        <p:spPr>
          <a:xfrm>
            <a:off x="8282691" y="4491219"/>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426CC39E-F077-5A82-BAE3-FEA4D2F78770}"/>
              </a:ext>
            </a:extLst>
          </p:cNvPr>
          <p:cNvSpPr txBox="1">
            <a:spLocks/>
          </p:cNvSpPr>
          <p:nvPr/>
        </p:nvSpPr>
        <p:spPr>
          <a:xfrm>
            <a:off x="5855514" y="4800018"/>
            <a:ext cx="2432118" cy="2208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People Skills</a:t>
            </a:r>
            <a:endParaRPr lang="en-US" sz="1050" dirty="0">
              <a:solidFill>
                <a:schemeClr val="bg1"/>
              </a:solidFill>
              <a:latin typeface="Girl Scout Display Light" panose="02020003000000000000" pitchFamily="18"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2014" y="4674370"/>
            <a:ext cx="574939" cy="384300"/>
          </a:xfrm>
          <a:prstGeom prst="rect">
            <a:avLst/>
          </a:prstGeom>
        </p:spPr>
      </p:pic>
    </p:spTree>
    <p:extLst>
      <p:ext uri="{BB962C8B-B14F-4D97-AF65-F5344CB8AC3E}">
        <p14:creationId xmlns:p14="http://schemas.microsoft.com/office/powerpoint/2010/main" val="305732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01667" y="228501"/>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latin typeface="Girl Scout Display Light" panose="02020003000000000000" pitchFamily="18" charset="0"/>
              </a:rPr>
              <a:t>Troop Reward &amp; Proceeds</a:t>
            </a:r>
            <a:endParaRPr lang="en-US" sz="2000" dirty="0">
              <a:latin typeface="Girl Scout Display Light" panose="02020003000000000000" pitchFamily="18" charset="0"/>
            </a:endParaRPr>
          </a:p>
        </p:txBody>
      </p:sp>
      <p:sp>
        <p:nvSpPr>
          <p:cNvPr id="25" name="Title 1">
            <a:extLst>
              <a:ext uri="{FF2B5EF4-FFF2-40B4-BE49-F238E27FC236}">
                <a16:creationId xmlns:a16="http://schemas.microsoft.com/office/drawing/2014/main" id="{426CC39E-F077-5A82-BAE3-FEA4D2F78770}"/>
              </a:ext>
            </a:extLst>
          </p:cNvPr>
          <p:cNvSpPr txBox="1">
            <a:spLocks/>
          </p:cNvSpPr>
          <p:nvPr/>
        </p:nvSpPr>
        <p:spPr>
          <a:xfrm>
            <a:off x="5044520" y="1083107"/>
            <a:ext cx="2748455" cy="328298"/>
          </a:xfrm>
          <a:prstGeom prst="rect">
            <a:avLst/>
          </a:prstGeom>
        </p:spPr>
        <p:txBody>
          <a:bodyPr vert="horz" lIns="91440" tIns="45720" rIns="91440" bIns="45720" rtlCol="0" anchor="t">
            <a:normAutofit fontScale="92500" lnSpcReduction="1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latin typeface="Girl Scout Display Light" panose="02020003000000000000" pitchFamily="18" charset="0"/>
              </a:rPr>
              <a:t>Troop Proceed Plans</a:t>
            </a:r>
            <a:endParaRPr lang="en-US" sz="2000" dirty="0">
              <a:latin typeface="Girl Scout Display Light" panose="02020003000000000000" pitchFamily="18" charset="0"/>
            </a:endParaRPr>
          </a:p>
        </p:txBody>
      </p:sp>
      <p:pic>
        <p:nvPicPr>
          <p:cNvPr id="3" name="Picture 2"/>
          <p:cNvPicPr>
            <a:picLocks noChangeAspect="1"/>
          </p:cNvPicPr>
          <p:nvPr/>
        </p:nvPicPr>
        <p:blipFill>
          <a:blip r:embed="rId3"/>
          <a:stretch>
            <a:fillRect/>
          </a:stretch>
        </p:blipFill>
        <p:spPr>
          <a:xfrm>
            <a:off x="556013" y="772215"/>
            <a:ext cx="3710789" cy="3531476"/>
          </a:xfrm>
          <a:prstGeom prst="rect">
            <a:avLst/>
          </a:prstGeom>
        </p:spPr>
      </p:pic>
      <p:sp>
        <p:nvSpPr>
          <p:cNvPr id="17" name="Rectangle 16">
            <a:extLst>
              <a:ext uri="{FF2B5EF4-FFF2-40B4-BE49-F238E27FC236}">
                <a16:creationId xmlns:a16="http://schemas.microsoft.com/office/drawing/2014/main" id="{E4BA44F0-1131-4E88-C4E8-E2922AF43E09}"/>
              </a:ext>
            </a:extLst>
          </p:cNvPr>
          <p:cNvSpPr/>
          <p:nvPr/>
        </p:nvSpPr>
        <p:spPr>
          <a:xfrm>
            <a:off x="5076864" y="2575145"/>
            <a:ext cx="3276827" cy="39512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4606024" y="785123"/>
            <a:ext cx="11988" cy="3619274"/>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74615" y="3132623"/>
            <a:ext cx="3538993" cy="1015663"/>
          </a:xfrm>
          <a:prstGeom prst="rect">
            <a:avLst/>
          </a:prstGeom>
        </p:spPr>
        <p:txBody>
          <a:bodyPr wrap="square">
            <a:spAutoFit/>
          </a:bodyPr>
          <a:lstStyle/>
          <a:p>
            <a:r>
              <a:rPr lang="en-US" sz="1200" dirty="0" smtClean="0">
                <a:latin typeface="Girl Scout Text Medium" panose="02020003000000000000" pitchFamily="18" charset="0"/>
              </a:rPr>
              <a:t>$</a:t>
            </a:r>
            <a:r>
              <a:rPr lang="en-US" sz="1200" dirty="0">
                <a:latin typeface="Girl Scout Text Medium" panose="02020003000000000000" pitchFamily="18" charset="0"/>
              </a:rPr>
              <a:t>1.40 for nut and candy items </a:t>
            </a:r>
            <a:endParaRPr lang="en-US" sz="1200" dirty="0" smtClean="0">
              <a:latin typeface="Girl Scout Text Medium" panose="02020003000000000000" pitchFamily="18" charset="0"/>
            </a:endParaRPr>
          </a:p>
          <a:p>
            <a:endParaRPr lang="en-US" sz="1200" dirty="0" smtClean="0">
              <a:latin typeface="Girl Scout Text Medium" panose="02020003000000000000" pitchFamily="18" charset="0"/>
            </a:endParaRPr>
          </a:p>
          <a:p>
            <a:r>
              <a:rPr lang="en-US" sz="1200" dirty="0" smtClean="0">
                <a:latin typeface="Girl Scout Text Medium" panose="02020003000000000000" pitchFamily="18" charset="0"/>
              </a:rPr>
              <a:t>$</a:t>
            </a:r>
            <a:r>
              <a:rPr lang="en-US" sz="1200" dirty="0">
                <a:latin typeface="Girl Scout Text Medium" panose="02020003000000000000" pitchFamily="18" charset="0"/>
              </a:rPr>
              <a:t>3.75 for magazine, Bark </a:t>
            </a:r>
            <a:r>
              <a:rPr lang="en-US" sz="1200" dirty="0" smtClean="0">
                <a:latin typeface="Girl Scout Text Medium" panose="02020003000000000000" pitchFamily="18" charset="0"/>
              </a:rPr>
              <a:t>Box, </a:t>
            </a:r>
          </a:p>
          <a:p>
            <a:r>
              <a:rPr lang="en-US" sz="1200" dirty="0">
                <a:latin typeface="Girl Scout Text Medium" panose="02020003000000000000" pitchFamily="18" charset="0"/>
              </a:rPr>
              <a:t> </a:t>
            </a:r>
            <a:r>
              <a:rPr lang="en-US" sz="1200" dirty="0" smtClean="0">
                <a:latin typeface="Girl Scout Text Medium" panose="02020003000000000000" pitchFamily="18" charset="0"/>
              </a:rPr>
              <a:t>           personalized gifts, candles, </a:t>
            </a:r>
          </a:p>
          <a:p>
            <a:r>
              <a:rPr lang="en-US" sz="1200" dirty="0">
                <a:latin typeface="Girl Scout Text Medium" panose="02020003000000000000" pitchFamily="18" charset="0"/>
              </a:rPr>
              <a:t> </a:t>
            </a:r>
            <a:r>
              <a:rPr lang="en-US" sz="1200" dirty="0" smtClean="0">
                <a:latin typeface="Girl Scout Text Medium" panose="02020003000000000000" pitchFamily="18" charset="0"/>
              </a:rPr>
              <a:t>           and </a:t>
            </a:r>
            <a:r>
              <a:rPr lang="en-US" sz="1200" dirty="0" err="1">
                <a:latin typeface="Girl Scout Text Medium" panose="02020003000000000000" pitchFamily="18" charset="0"/>
              </a:rPr>
              <a:t>Tervis</a:t>
            </a:r>
            <a:r>
              <a:rPr lang="en-US" sz="1200" dirty="0">
                <a:latin typeface="Girl Scout Text Medium" panose="02020003000000000000" pitchFamily="18" charset="0"/>
              </a:rPr>
              <a:t> Tumblers</a:t>
            </a:r>
          </a:p>
        </p:txBody>
      </p:sp>
      <p:sp>
        <p:nvSpPr>
          <p:cNvPr id="15" name="Rectangle 14"/>
          <p:cNvSpPr/>
          <p:nvPr/>
        </p:nvSpPr>
        <p:spPr>
          <a:xfrm>
            <a:off x="5074615" y="2520030"/>
            <a:ext cx="3153549" cy="461665"/>
          </a:xfrm>
          <a:prstGeom prst="rect">
            <a:avLst/>
          </a:prstGeom>
        </p:spPr>
        <p:txBody>
          <a:bodyPr wrap="square">
            <a:spAutoFit/>
          </a:bodyPr>
          <a:lstStyle/>
          <a:p>
            <a:r>
              <a:rPr lang="en-US" sz="1200" dirty="0" smtClean="0">
                <a:latin typeface="Girl Scout Text Medium" panose="02020003000000000000" pitchFamily="18" charset="0"/>
              </a:rPr>
              <a:t>Older Level Reward Waiver</a:t>
            </a:r>
          </a:p>
          <a:p>
            <a:r>
              <a:rPr lang="en-US" sz="1200" dirty="0" smtClean="0">
                <a:latin typeface="Girl Scout Text Medium" panose="02020003000000000000" pitchFamily="18" charset="0"/>
              </a:rPr>
              <a:t>C/S/A level only</a:t>
            </a:r>
            <a:endParaRPr lang="en-US" sz="1200" dirty="0"/>
          </a:p>
        </p:txBody>
      </p:sp>
      <p:sp>
        <p:nvSpPr>
          <p:cNvPr id="16" name="Rectangle 15"/>
          <p:cNvSpPr/>
          <p:nvPr/>
        </p:nvSpPr>
        <p:spPr>
          <a:xfrm>
            <a:off x="5074615" y="1444695"/>
            <a:ext cx="3637583" cy="1200329"/>
          </a:xfrm>
          <a:prstGeom prst="rect">
            <a:avLst/>
          </a:prstGeom>
        </p:spPr>
        <p:txBody>
          <a:bodyPr wrap="square">
            <a:spAutoFit/>
          </a:bodyPr>
          <a:lstStyle/>
          <a:p>
            <a:r>
              <a:rPr lang="en-US" sz="1200" dirty="0">
                <a:latin typeface="Girl Scout Text Medium" panose="02020003000000000000" pitchFamily="18" charset="0"/>
              </a:rPr>
              <a:t>$1.15 for every nut and candy item</a:t>
            </a:r>
            <a:br>
              <a:rPr lang="en-US" sz="1200" dirty="0">
                <a:latin typeface="Girl Scout Text Medium" panose="02020003000000000000" pitchFamily="18" charset="0"/>
              </a:rPr>
            </a:br>
            <a:r>
              <a:rPr lang="en-US" sz="1200" dirty="0">
                <a:latin typeface="Girl Scout Text Medium" panose="02020003000000000000" pitchFamily="18" charset="0"/>
              </a:rPr>
              <a:t/>
            </a:r>
            <a:br>
              <a:rPr lang="en-US" sz="1200" dirty="0">
                <a:latin typeface="Girl Scout Text Medium" panose="02020003000000000000" pitchFamily="18" charset="0"/>
              </a:rPr>
            </a:br>
            <a:r>
              <a:rPr lang="en-US" sz="1200" dirty="0">
                <a:latin typeface="Girl Scout Text Medium" panose="02020003000000000000" pitchFamily="18" charset="0"/>
              </a:rPr>
              <a:t>$3.25 for every magazine, Bark Box, </a:t>
            </a:r>
            <a:endParaRPr lang="en-US" sz="1200" dirty="0" smtClean="0">
              <a:latin typeface="Girl Scout Text Medium" panose="02020003000000000000" pitchFamily="18" charset="0"/>
            </a:endParaRPr>
          </a:p>
          <a:p>
            <a:pPr lvl="1"/>
            <a:r>
              <a:rPr lang="en-US" sz="1200" dirty="0" smtClean="0">
                <a:latin typeface="Girl Scout Text Medium" panose="02020003000000000000" pitchFamily="18" charset="0"/>
              </a:rPr>
              <a:t>   personalized gifts, candles,</a:t>
            </a:r>
          </a:p>
          <a:p>
            <a:pPr lvl="1"/>
            <a:r>
              <a:rPr lang="en-US" sz="1200" dirty="0">
                <a:latin typeface="Girl Scout Text Medium" panose="02020003000000000000" pitchFamily="18" charset="0"/>
              </a:rPr>
              <a:t> </a:t>
            </a:r>
            <a:r>
              <a:rPr lang="en-US" sz="1200" dirty="0" smtClean="0">
                <a:latin typeface="Girl Scout Text Medium" panose="02020003000000000000" pitchFamily="18" charset="0"/>
              </a:rPr>
              <a:t>  </a:t>
            </a:r>
            <a:r>
              <a:rPr lang="en-US" sz="1200" dirty="0">
                <a:latin typeface="Girl Scout Text Medium" panose="02020003000000000000" pitchFamily="18" charset="0"/>
              </a:rPr>
              <a:t>and </a:t>
            </a:r>
            <a:r>
              <a:rPr lang="en-US" sz="1200" dirty="0" err="1">
                <a:latin typeface="Girl Scout Text Medium" panose="02020003000000000000" pitchFamily="18" charset="0"/>
              </a:rPr>
              <a:t>Tervis</a:t>
            </a:r>
            <a:r>
              <a:rPr lang="en-US" sz="1200" dirty="0">
                <a:latin typeface="Girl Scout Text Medium" panose="02020003000000000000" pitchFamily="18" charset="0"/>
              </a:rPr>
              <a:t> </a:t>
            </a:r>
            <a:r>
              <a:rPr lang="en-US" sz="1200" dirty="0" smtClean="0">
                <a:latin typeface="Girl Scout Text Medium" panose="02020003000000000000" pitchFamily="18" charset="0"/>
              </a:rPr>
              <a:t>Tumblers</a:t>
            </a:r>
            <a:r>
              <a:rPr lang="en-US" sz="1200" dirty="0">
                <a:latin typeface="Girl Scout Text Medium" panose="02020003000000000000" pitchFamily="18" charset="0"/>
              </a:rPr>
              <a:t/>
            </a:r>
            <a:br>
              <a:rPr lang="en-US" sz="1200" dirty="0">
                <a:latin typeface="Girl Scout Text Medium" panose="02020003000000000000" pitchFamily="18" charset="0"/>
              </a:rPr>
            </a:br>
            <a:endParaRPr lang="en-US" sz="1200" dirty="0"/>
          </a:p>
        </p:txBody>
      </p:sp>
      <p:sp>
        <p:nvSpPr>
          <p:cNvPr id="18" name="Rectangle 17">
            <a:extLst>
              <a:ext uri="{FF2B5EF4-FFF2-40B4-BE49-F238E27FC236}">
                <a16:creationId xmlns:a16="http://schemas.microsoft.com/office/drawing/2014/main" id="{1FC1CA7A-8571-CFED-13D3-1231321F386E}"/>
              </a:ext>
            </a:extLst>
          </p:cNvPr>
          <p:cNvSpPr/>
          <p:nvPr/>
        </p:nvSpPr>
        <p:spPr>
          <a:xfrm>
            <a:off x="222017" y="4721853"/>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426CC39E-F077-5A82-BAE3-FEA4D2F78770}"/>
              </a:ext>
            </a:extLst>
          </p:cNvPr>
          <p:cNvSpPr txBox="1">
            <a:spLocks/>
          </p:cNvSpPr>
          <p:nvPr/>
        </p:nvSpPr>
        <p:spPr>
          <a:xfrm>
            <a:off x="5860473" y="4709552"/>
            <a:ext cx="2432118" cy="2208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Money Management &amp; Budgeting</a:t>
            </a:r>
            <a:endParaRPr lang="en-US" sz="1050" dirty="0">
              <a:solidFill>
                <a:schemeClr val="bg1"/>
              </a:solidFill>
              <a:latin typeface="Girl Scout Display Light" panose="02020003000000000000"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667" y="4561736"/>
            <a:ext cx="501857" cy="449982"/>
          </a:xfrm>
          <a:prstGeom prst="rect">
            <a:avLst/>
          </a:prstGeom>
        </p:spPr>
      </p:pic>
    </p:spTree>
    <p:extLst>
      <p:ext uri="{BB962C8B-B14F-4D97-AF65-F5344CB8AC3E}">
        <p14:creationId xmlns:p14="http://schemas.microsoft.com/office/powerpoint/2010/main" val="21732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323066"/>
            <a:ext cx="4614041" cy="3820433"/>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3673366" y="636292"/>
            <a:ext cx="3741300" cy="684803"/>
          </a:xfrm>
          <a:prstGeom prst="rect">
            <a:avLst/>
          </a:prstGeom>
          <a:noFill/>
        </p:spPr>
        <p:txBody>
          <a:bodyPr wrap="square" lIns="68580" tIns="34290" rIns="68580" bIns="34290" rtlCol="0" anchor="t">
            <a:spAutoFit/>
          </a:bodyPr>
          <a:lstStyle/>
          <a:p>
            <a:pPr algn="r"/>
            <a:r>
              <a:rPr lang="en-US" sz="4000" dirty="0" smtClean="0">
                <a:solidFill>
                  <a:srgbClr val="007691"/>
                </a:solidFill>
                <a:latin typeface="Citrus Gothic"/>
              </a:rPr>
              <a:t>Resources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7" name="Picture 16"/>
          <p:cNvPicPr>
            <a:picLocks noChangeAspect="1"/>
          </p:cNvPicPr>
          <p:nvPr/>
        </p:nvPicPr>
        <p:blipFill>
          <a:blip r:embed="rId3"/>
          <a:stretch>
            <a:fillRect/>
          </a:stretch>
        </p:blipFill>
        <p:spPr>
          <a:xfrm>
            <a:off x="311958" y="1786067"/>
            <a:ext cx="1588513" cy="122158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582">
            <a:off x="7884201" y="232634"/>
            <a:ext cx="1008088" cy="892949"/>
          </a:xfrm>
          <a:prstGeom prst="rect">
            <a:avLst/>
          </a:prstGeom>
        </p:spPr>
      </p:pic>
      <p:sp>
        <p:nvSpPr>
          <p:cNvPr id="6" name="Rectangle 5"/>
          <p:cNvSpPr/>
          <p:nvPr/>
        </p:nvSpPr>
        <p:spPr>
          <a:xfrm>
            <a:off x="0" y="1419313"/>
            <a:ext cx="756938" cy="307777"/>
          </a:xfrm>
          <a:prstGeom prst="rect">
            <a:avLst/>
          </a:prstGeom>
        </p:spPr>
        <p:txBody>
          <a:bodyPr wrap="none">
            <a:spAutoFit/>
          </a:bodyPr>
          <a:lstStyle/>
          <a:p>
            <a:r>
              <a:rPr lang="en-US" sz="1400" dirty="0" smtClean="0">
                <a:latin typeface="Girl Scout Text Medium" panose="02020003000000000000" pitchFamily="18" charset="0"/>
              </a:rPr>
              <a:t>Online</a:t>
            </a:r>
            <a:endParaRPr lang="en-US" dirty="0"/>
          </a:p>
        </p:txBody>
      </p:sp>
      <p:pic>
        <p:nvPicPr>
          <p:cNvPr id="8" name="Picture 7"/>
          <p:cNvPicPr>
            <a:picLocks noChangeAspect="1"/>
          </p:cNvPicPr>
          <p:nvPr/>
        </p:nvPicPr>
        <p:blipFill>
          <a:blip r:embed="rId5"/>
          <a:stretch>
            <a:fillRect/>
          </a:stretch>
        </p:blipFill>
        <p:spPr>
          <a:xfrm>
            <a:off x="2616252" y="1699809"/>
            <a:ext cx="1272967" cy="164183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stretch>
            <a:fillRect/>
          </a:stretch>
        </p:blipFill>
        <p:spPr>
          <a:xfrm>
            <a:off x="311958" y="3529830"/>
            <a:ext cx="1125466" cy="14606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stretch>
            <a:fillRect/>
          </a:stretch>
        </p:blipFill>
        <p:spPr>
          <a:xfrm>
            <a:off x="1415016" y="2782586"/>
            <a:ext cx="1081935" cy="141823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6105" t="4182" r="7907" b="10998"/>
          <a:stretch/>
        </p:blipFill>
        <p:spPr>
          <a:xfrm>
            <a:off x="461739" y="239550"/>
            <a:ext cx="920726" cy="90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1382465" y="683590"/>
            <a:ext cx="2442049" cy="507831"/>
          </a:xfrm>
          <a:prstGeom prst="rect">
            <a:avLst/>
          </a:prstGeom>
        </p:spPr>
        <p:txBody>
          <a:bodyPr wrap="square">
            <a:spAutoFit/>
          </a:bodyPr>
          <a:lstStyle/>
          <a:p>
            <a:r>
              <a:rPr lang="en-US" sz="900" dirty="0" smtClean="0">
                <a:latin typeface="Girl Scout Text Medium" panose="02020003000000000000" pitchFamily="18" charset="0"/>
              </a:rPr>
              <a:t>Scan here to view Online Resources as well as digital versions of your printed materials on GSWNY.org</a:t>
            </a:r>
            <a:endParaRPr lang="en-US" sz="900" dirty="0"/>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1772" y="3814903"/>
            <a:ext cx="1483506" cy="1483506"/>
          </a:xfrm>
          <a:prstGeom prst="rect">
            <a:avLst/>
          </a:prstGeom>
        </p:spPr>
      </p:pic>
      <p:sp>
        <p:nvSpPr>
          <p:cNvPr id="26" name="Rectangle 25"/>
          <p:cNvSpPr/>
          <p:nvPr/>
        </p:nvSpPr>
        <p:spPr>
          <a:xfrm>
            <a:off x="4469143" y="1419313"/>
            <a:ext cx="1713931" cy="307777"/>
          </a:xfrm>
          <a:prstGeom prst="rect">
            <a:avLst/>
          </a:prstGeom>
        </p:spPr>
        <p:txBody>
          <a:bodyPr wrap="none">
            <a:spAutoFit/>
          </a:bodyPr>
          <a:lstStyle/>
          <a:p>
            <a:r>
              <a:rPr lang="en-US" sz="1400" dirty="0" smtClean="0">
                <a:solidFill>
                  <a:schemeClr val="bg1"/>
                </a:solidFill>
                <a:latin typeface="Girl Scout Text Medium" panose="02020003000000000000" pitchFamily="18" charset="0"/>
              </a:rPr>
              <a:t>Printed Materials</a:t>
            </a:r>
            <a:endParaRPr lang="en-US" dirty="0">
              <a:solidFill>
                <a:schemeClr val="bg1"/>
              </a:solidFill>
            </a:endParaRPr>
          </a:p>
        </p:txBody>
      </p:sp>
      <p:grpSp>
        <p:nvGrpSpPr>
          <p:cNvPr id="27" name="Group 26"/>
          <p:cNvGrpSpPr/>
          <p:nvPr/>
        </p:nvGrpSpPr>
        <p:grpSpPr>
          <a:xfrm>
            <a:off x="4630981" y="2042745"/>
            <a:ext cx="1277696" cy="1651044"/>
            <a:chOff x="939987" y="2106336"/>
            <a:chExt cx="2081376" cy="2689562"/>
          </a:xfrm>
        </p:grpSpPr>
        <p:pic>
          <p:nvPicPr>
            <p:cNvPr id="28" name="Picture 27"/>
            <p:cNvPicPr>
              <a:picLocks noChangeAspect="1"/>
            </p:cNvPicPr>
            <p:nvPr/>
          </p:nvPicPr>
          <p:blipFill rotWithShape="1">
            <a:blip r:embed="rId10"/>
            <a:srcRect b="4014"/>
            <a:stretch/>
          </p:blipFill>
          <p:spPr>
            <a:xfrm>
              <a:off x="939987" y="2106336"/>
              <a:ext cx="2023930" cy="2607554"/>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11"/>
            <a:stretch>
              <a:fillRect/>
            </a:stretch>
          </p:blipFill>
          <p:spPr>
            <a:xfrm>
              <a:off x="939987" y="2143875"/>
              <a:ext cx="2081376" cy="2652023"/>
            </a:xfrm>
            <a:prstGeom prst="rect">
              <a:avLst/>
            </a:prstGeom>
            <a:ln>
              <a:noFill/>
            </a:ln>
            <a:effectLst>
              <a:outerShdw blurRad="292100" dist="139700" dir="2700000" algn="tl" rotWithShape="0">
                <a:srgbClr val="333333">
                  <a:alpha val="65000"/>
                </a:srgbClr>
              </a:outerShdw>
            </a:effectLst>
          </p:spPr>
        </p:pic>
      </p:grpSp>
      <p:pic>
        <p:nvPicPr>
          <p:cNvPr id="30" name="Picture 29"/>
          <p:cNvPicPr>
            <a:picLocks noChangeAspect="1"/>
          </p:cNvPicPr>
          <p:nvPr/>
        </p:nvPicPr>
        <p:blipFill>
          <a:blip r:embed="rId12"/>
          <a:stretch>
            <a:fillRect/>
          </a:stretch>
        </p:blipFill>
        <p:spPr>
          <a:xfrm>
            <a:off x="6073887" y="2443074"/>
            <a:ext cx="1274984" cy="1651044"/>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4637623" y="3852882"/>
            <a:ext cx="1101584" cy="261610"/>
          </a:xfrm>
          <a:prstGeom prst="rect">
            <a:avLst/>
          </a:prstGeom>
        </p:spPr>
        <p:txBody>
          <a:bodyPr wrap="none">
            <a:spAutoFit/>
          </a:bodyPr>
          <a:lstStyle/>
          <a:p>
            <a:r>
              <a:rPr lang="en-US" sz="1100" dirty="0" smtClean="0">
                <a:solidFill>
                  <a:schemeClr val="bg1"/>
                </a:solidFill>
                <a:latin typeface="Girl Scout Text Medium" panose="02020003000000000000" pitchFamily="18" charset="0"/>
              </a:rPr>
              <a:t>Family Guide</a:t>
            </a:r>
            <a:endParaRPr lang="en-US" sz="1100" dirty="0">
              <a:solidFill>
                <a:schemeClr val="bg1"/>
              </a:solidFill>
            </a:endParaRPr>
          </a:p>
        </p:txBody>
      </p:sp>
      <p:sp>
        <p:nvSpPr>
          <p:cNvPr id="32" name="Rectangle 31"/>
          <p:cNvSpPr/>
          <p:nvPr/>
        </p:nvSpPr>
        <p:spPr>
          <a:xfrm>
            <a:off x="6160164" y="4188831"/>
            <a:ext cx="1102429" cy="430887"/>
          </a:xfrm>
          <a:prstGeom prst="rect">
            <a:avLst/>
          </a:prstGeom>
        </p:spPr>
        <p:txBody>
          <a:bodyPr wrap="square">
            <a:spAutoFit/>
          </a:bodyPr>
          <a:lstStyle/>
          <a:p>
            <a:r>
              <a:rPr lang="en-US" sz="1100" dirty="0" smtClean="0">
                <a:solidFill>
                  <a:schemeClr val="bg1"/>
                </a:solidFill>
                <a:latin typeface="Girl Scout Text Medium" panose="02020003000000000000" pitchFamily="18" charset="0"/>
              </a:rPr>
              <a:t>M2 Getting Started Flyer</a:t>
            </a:r>
            <a:endParaRPr lang="en-US" sz="1100" dirty="0">
              <a:solidFill>
                <a:schemeClr val="bg1"/>
              </a:solidFill>
            </a:endParaRPr>
          </a:p>
        </p:txBody>
      </p:sp>
      <p:sp>
        <p:nvSpPr>
          <p:cNvPr id="33" name="Rectangle 32"/>
          <p:cNvSpPr/>
          <p:nvPr/>
        </p:nvSpPr>
        <p:spPr>
          <a:xfrm>
            <a:off x="7446621" y="4556656"/>
            <a:ext cx="1471218" cy="430887"/>
          </a:xfrm>
          <a:prstGeom prst="rect">
            <a:avLst/>
          </a:prstGeom>
        </p:spPr>
        <p:txBody>
          <a:bodyPr wrap="square">
            <a:spAutoFit/>
          </a:bodyPr>
          <a:lstStyle/>
          <a:p>
            <a:r>
              <a:rPr lang="en-US" sz="1100" dirty="0" smtClean="0">
                <a:solidFill>
                  <a:schemeClr val="bg1"/>
                </a:solidFill>
                <a:latin typeface="Girl Scout Text Medium" panose="02020003000000000000" pitchFamily="18" charset="0"/>
              </a:rPr>
              <a:t>Order Card &amp; Recognition Flyer</a:t>
            </a:r>
            <a:endParaRPr lang="en-US" sz="1100" dirty="0">
              <a:solidFill>
                <a:schemeClr val="bg1"/>
              </a:solidFill>
            </a:endParaRPr>
          </a:p>
        </p:txBody>
      </p:sp>
      <p:pic>
        <p:nvPicPr>
          <p:cNvPr id="34" name="Picture 33"/>
          <p:cNvPicPr>
            <a:picLocks noChangeAspect="1"/>
          </p:cNvPicPr>
          <p:nvPr/>
        </p:nvPicPr>
        <p:blipFill rotWithShape="1">
          <a:blip r:embed="rId13"/>
          <a:srcRect t="1187"/>
          <a:stretch/>
        </p:blipFill>
        <p:spPr>
          <a:xfrm>
            <a:off x="7485945" y="1983172"/>
            <a:ext cx="1154472" cy="1598828"/>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14"/>
          <a:stretch>
            <a:fillRect/>
          </a:stretch>
        </p:blipFill>
        <p:spPr>
          <a:xfrm>
            <a:off x="7823125" y="2715919"/>
            <a:ext cx="1138278" cy="1732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928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997450"/>
            <a:ext cx="5673725" cy="155575"/>
          </a:xfrm>
        </p:spPr>
        <p:txBody>
          <a:bodyPr/>
          <a:lstStyle/>
          <a:p>
            <a:r>
              <a:rPr lang="en-US" sz="300" smtClean="0"/>
              <a:t>©2021 Girl Scouts of the USA. All Rights Reserved.  Not for public distribution.</a:t>
            </a:r>
            <a:endParaRPr lang="en-US" sz="300"/>
          </a:p>
        </p:txBody>
      </p:sp>
      <p:sp>
        <p:nvSpPr>
          <p:cNvPr id="10" name="Title 4">
            <a:extLst>
              <a:ext uri="{FF2B5EF4-FFF2-40B4-BE49-F238E27FC236}">
                <a16:creationId xmlns:a16="http://schemas.microsoft.com/office/drawing/2014/main" id="{29B1C999-80CA-D34E-8DCF-16774A8CCA60}"/>
              </a:ext>
            </a:extLst>
          </p:cNvPr>
          <p:cNvSpPr>
            <a:spLocks noGrp="1"/>
          </p:cNvSpPr>
          <p:nvPr>
            <p:ph type="title"/>
          </p:nvPr>
        </p:nvSpPr>
        <p:spPr>
          <a:xfrm>
            <a:off x="4669787" y="1357745"/>
            <a:ext cx="4353839" cy="3158837"/>
          </a:xfrm>
        </p:spPr>
        <p:txBody>
          <a:bodyPr/>
          <a:lstStyle/>
          <a:p>
            <a:pPr algn="ctr"/>
            <a:r>
              <a:rPr lang="en-US" sz="1600" b="1" dirty="0" smtClean="0"/>
              <a:t>Make sure you are opted-IN to receive emails from GSWNY!</a:t>
            </a:r>
            <a:br>
              <a:rPr lang="en-US" sz="1600" b="1" dirty="0" smtClean="0"/>
            </a:br>
            <a:r>
              <a:rPr lang="en-US" sz="1600" b="1" dirty="0"/>
              <a:t/>
            </a:r>
            <a:br>
              <a:rPr lang="en-US" sz="1600" b="1" dirty="0"/>
            </a:br>
            <a:r>
              <a:rPr lang="en-US" sz="1600" b="1" dirty="0" smtClean="0"/>
              <a:t>Check your inbox every Saturday for our Fall Product Program Newsletter. </a:t>
            </a:r>
            <a:br>
              <a:rPr lang="en-US" sz="1600" b="1" dirty="0" smtClean="0"/>
            </a:br>
            <a:r>
              <a:rPr lang="en-US" sz="1600" b="1" dirty="0"/>
              <a:t/>
            </a:r>
            <a:br>
              <a:rPr lang="en-US" sz="1600" b="1" dirty="0"/>
            </a:br>
            <a:r>
              <a:rPr lang="en-US" sz="1600" b="1" dirty="0" smtClean="0"/>
              <a:t>Here we include important program updates, promotions, and instructions for things like order placing and final payments.</a:t>
            </a:r>
            <a:br>
              <a:rPr lang="en-US" sz="1600" b="1" dirty="0" smtClean="0"/>
            </a:br>
            <a:r>
              <a:rPr lang="en-US" sz="1600" b="1" dirty="0"/>
              <a:t/>
            </a:r>
            <a:br>
              <a:rPr lang="en-US" sz="1600" b="1" dirty="0"/>
            </a:br>
            <a:r>
              <a:rPr lang="en-US" sz="1600" b="1" i="1" dirty="0" smtClean="0"/>
              <a:t>If you need assistance, contact customercare@gswny.org</a:t>
            </a:r>
            <a:endParaRPr lang="en-US" sz="1600" b="1" dirty="0"/>
          </a:p>
        </p:txBody>
      </p:sp>
      <p:pic>
        <p:nvPicPr>
          <p:cNvPr id="3" name="Picture 2"/>
          <p:cNvPicPr>
            <a:picLocks noChangeAspect="1"/>
          </p:cNvPicPr>
          <p:nvPr/>
        </p:nvPicPr>
        <p:blipFill>
          <a:blip r:embed="rId3"/>
          <a:stretch>
            <a:fillRect/>
          </a:stretch>
        </p:blipFill>
        <p:spPr>
          <a:xfrm>
            <a:off x="6291923" y="395985"/>
            <a:ext cx="1109568" cy="1109568"/>
          </a:xfrm>
          <a:prstGeom prst="rect">
            <a:avLst/>
          </a:prstGeom>
        </p:spPr>
      </p:pic>
    </p:spTree>
    <p:extLst>
      <p:ext uri="{BB962C8B-B14F-4D97-AF65-F5344CB8AC3E}">
        <p14:creationId xmlns:p14="http://schemas.microsoft.com/office/powerpoint/2010/main" val="63042981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639" y="0"/>
            <a:ext cx="4549239" cy="5143500"/>
          </a:xfrm>
          <a:prstGeom prst="rect">
            <a:avLst/>
          </a:prstGeom>
          <a:solidFill>
            <a:srgbClr val="F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94761" y="0"/>
            <a:ext cx="4549239" cy="5143500"/>
          </a:xfrm>
          <a:prstGeom prst="rect">
            <a:avLst/>
          </a:prstGeom>
          <a:solidFill>
            <a:srgbClr val="3DA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19</a:t>
            </a:fld>
            <a:endParaRPr lang="en-US" noProof="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75" y="5943"/>
            <a:ext cx="3974211" cy="5143500"/>
          </a:xfrm>
          <a:prstGeom prst="rect">
            <a:avLst/>
          </a:prstGeom>
        </p:spPr>
      </p:pic>
    </p:spTree>
    <p:extLst>
      <p:ext uri="{BB962C8B-B14F-4D97-AF65-F5344CB8AC3E}">
        <p14:creationId xmlns:p14="http://schemas.microsoft.com/office/powerpoint/2010/main" val="338535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989513"/>
            <a:ext cx="5673725" cy="153987"/>
          </a:xfrm>
        </p:spPr>
        <p:txBody>
          <a:bodyPr/>
          <a:lstStyle/>
          <a:p>
            <a:r>
              <a:rPr lang="en-US" smtClean="0"/>
              <a:t>©2021 Girl Scouts of the USA. All Rights Reserved.  Not for public distribution.</a:t>
            </a:r>
            <a:endParaRPr lang="en-US" dirty="0"/>
          </a:p>
        </p:txBody>
      </p:sp>
      <p:sp>
        <p:nvSpPr>
          <p:cNvPr id="5" name="Slide Number Placeholder 4"/>
          <p:cNvSpPr>
            <a:spLocks noGrp="1"/>
          </p:cNvSpPr>
          <p:nvPr>
            <p:ph type="sldNum" sz="quarter" idx="4294967295"/>
          </p:nvPr>
        </p:nvSpPr>
        <p:spPr>
          <a:xfrm>
            <a:off x="8593138" y="4972050"/>
            <a:ext cx="550862" cy="182563"/>
          </a:xfrm>
        </p:spPr>
        <p:txBody>
          <a:bodyPr/>
          <a:lstStyle/>
          <a:p>
            <a:fld id="{7691CCDB-B024-8747-B233-CAD1CBC7A901}" type="slidenum">
              <a:rPr lang="en-US" smtClean="0"/>
              <a:pPr/>
              <a:t>2</a:t>
            </a:fld>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969" y="2986963"/>
            <a:ext cx="589967" cy="2136283"/>
          </a:xfrm>
          <a:prstGeom prst="rect">
            <a:avLst/>
          </a:prstGeom>
        </p:spPr>
      </p:pic>
      <p:sp>
        <p:nvSpPr>
          <p:cNvPr id="4" name="TextBox 3"/>
          <p:cNvSpPr txBox="1"/>
          <p:nvPr/>
        </p:nvSpPr>
        <p:spPr>
          <a:xfrm>
            <a:off x="1223620" y="501762"/>
            <a:ext cx="6456218" cy="1730123"/>
          </a:xfrm>
          <a:prstGeom prst="rect">
            <a:avLst/>
          </a:prstGeom>
          <a:noFill/>
          <a:ln>
            <a:noFill/>
          </a:ln>
        </p:spPr>
        <p:txBody>
          <a:bodyPr vert="horz" wrap="square" lIns="91440" tIns="45720" rIns="91440" bIns="45720" rtlCol="0" anchor="ctr">
            <a:noAutofit/>
          </a:bodyPr>
          <a:lstStyle/>
          <a:p>
            <a:pPr algn="ctr"/>
            <a:r>
              <a:rPr lang="en-US" sz="8000" dirty="0" smtClean="0">
                <a:solidFill>
                  <a:schemeClr val="bg1"/>
                </a:solidFill>
                <a:latin typeface="Girl Scout Display Light" panose="02020003000000000000" pitchFamily="18" charset="0"/>
              </a:rPr>
              <a:t>Thank you!!</a:t>
            </a:r>
          </a:p>
        </p:txBody>
      </p:sp>
      <p:pic>
        <p:nvPicPr>
          <p:cNvPr id="9" name="Picture 8"/>
          <p:cNvPicPr>
            <a:picLocks noChangeAspect="1"/>
          </p:cNvPicPr>
          <p:nvPr/>
        </p:nvPicPr>
        <p:blipFill>
          <a:blip r:embed="rId4"/>
          <a:stretch>
            <a:fillRect/>
          </a:stretch>
        </p:blipFill>
        <p:spPr>
          <a:xfrm>
            <a:off x="6804185" y="2917433"/>
            <a:ext cx="644112" cy="2177481"/>
          </a:xfrm>
          <a:prstGeom prst="rect">
            <a:avLst/>
          </a:prstGeom>
        </p:spPr>
      </p:pic>
      <p:pic>
        <p:nvPicPr>
          <p:cNvPr id="10" name="Picture 9"/>
          <p:cNvPicPr>
            <a:picLocks noChangeAspect="1"/>
          </p:cNvPicPr>
          <p:nvPr/>
        </p:nvPicPr>
        <p:blipFill>
          <a:blip r:embed="rId5"/>
          <a:stretch>
            <a:fillRect/>
          </a:stretch>
        </p:blipFill>
        <p:spPr>
          <a:xfrm>
            <a:off x="8150219" y="2917433"/>
            <a:ext cx="758584" cy="2237180"/>
          </a:xfrm>
          <a:prstGeom prst="rect">
            <a:avLst/>
          </a:prstGeom>
        </p:spPr>
      </p:pic>
      <p:sp>
        <p:nvSpPr>
          <p:cNvPr id="14" name="Subtitle 2">
            <a:extLst>
              <a:ext uri="{FF2B5EF4-FFF2-40B4-BE49-F238E27FC236}">
                <a16:creationId xmlns:a16="http://schemas.microsoft.com/office/drawing/2014/main" id="{72258620-D380-473B-A288-E14928A16BDB}"/>
              </a:ext>
            </a:extLst>
          </p:cNvPr>
          <p:cNvSpPr txBox="1">
            <a:spLocks/>
          </p:cNvSpPr>
          <p:nvPr/>
        </p:nvSpPr>
        <p:spPr bwMode="gray">
          <a:xfrm>
            <a:off x="1848981" y="2495923"/>
            <a:ext cx="4955204" cy="2054617"/>
          </a:xfrm>
          <a:prstGeom prst="rect">
            <a:avLst/>
          </a:prstGeom>
        </p:spPr>
        <p:txBody>
          <a:bodyPr vert="horz" lIns="0" tIns="0" rIns="0" bIns="0" rtlCol="0" anchor="t">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lumMod val="75000"/>
                    <a:lumOff val="25000"/>
                  </a:schemeClr>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lumMod val="75000"/>
                    <a:lumOff val="25000"/>
                  </a:schemeClr>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smtClean="0">
                <a:solidFill>
                  <a:schemeClr val="bg1"/>
                </a:solidFill>
                <a:latin typeface="Girl Scout Display Light" panose="02020003000000000000" pitchFamily="18" charset="0"/>
                <a:cs typeface="Cordia New"/>
              </a:rPr>
              <a:t>Thank you for empowering the next generation of women entrepreneurs by supporting your Girl Scout and her troop in the product programs! </a:t>
            </a:r>
          </a:p>
          <a:p>
            <a:pPr marL="0" indent="0">
              <a:buNone/>
            </a:pPr>
            <a:endParaRPr lang="en-US" b="1" noProof="1">
              <a:solidFill>
                <a:schemeClr val="bg1"/>
              </a:solidFill>
              <a:latin typeface="Girl Scout Display Light" panose="02020003000000000000" pitchFamily="18" charset="0"/>
            </a:endParaRPr>
          </a:p>
          <a:p>
            <a:pPr marL="0" indent="0">
              <a:buNone/>
            </a:pPr>
            <a:r>
              <a:rPr lang="en-US" b="1" noProof="1" smtClean="0">
                <a:solidFill>
                  <a:schemeClr val="bg1"/>
                </a:solidFill>
                <a:latin typeface="Girl Scout Display Light" panose="02020003000000000000" pitchFamily="18" charset="0"/>
              </a:rPr>
              <a:t>If you have not completed the Product Program section of your 2025-26 Annual Information Form, please take a moment to complete it now and submit it to your service unit volunteer.</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94" y="377355"/>
            <a:ext cx="537045" cy="53704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06" y="1278261"/>
            <a:ext cx="634419" cy="63441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60" y="2207991"/>
            <a:ext cx="575865" cy="57586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963" y="3063406"/>
            <a:ext cx="675657" cy="60581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49" y="4205477"/>
            <a:ext cx="730443" cy="488241"/>
          </a:xfrm>
          <a:prstGeom prst="rect">
            <a:avLst/>
          </a:prstGeom>
        </p:spPr>
      </p:pic>
    </p:spTree>
    <p:extLst>
      <p:ext uri="{BB962C8B-B14F-4D97-AF65-F5344CB8AC3E}">
        <p14:creationId xmlns:p14="http://schemas.microsoft.com/office/powerpoint/2010/main" val="407330311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836AD-214B-D686-8A0C-E6D723B72762}"/>
              </a:ext>
            </a:extLst>
          </p:cNvPr>
          <p:cNvSpPr/>
          <p:nvPr/>
        </p:nvSpPr>
        <p:spPr>
          <a:xfrm>
            <a:off x="0" y="2449002"/>
            <a:ext cx="9144000" cy="1764268"/>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940E4C-A447-DC2B-4270-4B07BEDF1677}"/>
              </a:ext>
            </a:extLst>
          </p:cNvPr>
          <p:cNvSpPr txBox="1"/>
          <p:nvPr/>
        </p:nvSpPr>
        <p:spPr>
          <a:xfrm>
            <a:off x="4676116" y="3050118"/>
            <a:ext cx="4032838" cy="830997"/>
          </a:xfrm>
          <a:prstGeom prst="rect">
            <a:avLst/>
          </a:prstGeom>
          <a:noFill/>
        </p:spPr>
        <p:txBody>
          <a:bodyPr wrap="square" lIns="91440" tIns="45720" rIns="91440" bIns="45720" rtlCol="0" anchor="t">
            <a:spAutoFit/>
          </a:bodyPr>
          <a:lstStyle/>
          <a:p>
            <a:r>
              <a:rPr lang="en-US" sz="4800" dirty="0" smtClean="0">
                <a:solidFill>
                  <a:srgbClr val="007691"/>
                </a:solidFill>
                <a:latin typeface="Citrus Gothic"/>
              </a:rPr>
              <a:t>End of Program </a:t>
            </a:r>
            <a:endParaRPr lang="en-US" sz="4800" dirty="0">
              <a:solidFill>
                <a:srgbClr val="007691"/>
              </a:solidFill>
              <a:latin typeface="Citrus Gothic"/>
            </a:endParaRPr>
          </a:p>
        </p:txBody>
      </p:sp>
      <p:sp>
        <p:nvSpPr>
          <p:cNvPr id="6" name="Rectangle 5">
            <a:extLst>
              <a:ext uri="{FF2B5EF4-FFF2-40B4-BE49-F238E27FC236}">
                <a16:creationId xmlns:a16="http://schemas.microsoft.com/office/drawing/2014/main" id="{CD752AC2-CFF6-5702-5157-5AA7DA2532A9}"/>
              </a:ext>
            </a:extLst>
          </p:cNvPr>
          <p:cNvSpPr/>
          <p:nvPr/>
        </p:nvSpPr>
        <p:spPr>
          <a:xfrm>
            <a:off x="0" y="4213269"/>
            <a:ext cx="9144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8B77A5-7C02-BBA9-52F4-340EF006D3FD}"/>
              </a:ext>
            </a:extLst>
          </p:cNvPr>
          <p:cNvSpPr/>
          <p:nvPr/>
        </p:nvSpPr>
        <p:spPr>
          <a:xfrm>
            <a:off x="0" y="2365658"/>
            <a:ext cx="9144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B4AD883-130A-EBE3-4041-E4C3E7F81E4E}"/>
              </a:ext>
            </a:extLst>
          </p:cNvPr>
          <p:cNvSpPr/>
          <p:nvPr/>
        </p:nvSpPr>
        <p:spPr>
          <a:xfrm rot="16200000">
            <a:off x="546095" y="518292"/>
            <a:ext cx="3442454" cy="3947497"/>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637" y="1816108"/>
            <a:ext cx="2894434" cy="25638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693" flipH="1">
            <a:off x="-192731" y="123337"/>
            <a:ext cx="2724208" cy="1968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900490"/>
      </p:ext>
    </p:extLst>
  </p:cSld>
  <p:clrMapOvr>
    <a:masterClrMapping/>
  </p:clrMapOvr>
  <mc:AlternateContent xmlns:mc="http://schemas.openxmlformats.org/markup-compatibility/2006" xmlns:p14="http://schemas.microsoft.com/office/powerpoint/2010/main">
    <mc:Choice Requires="p14">
      <p:transition p14:dur="0" advTm="103212"/>
    </mc:Choice>
    <mc:Fallback xmlns="">
      <p:transition advTm="10321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91CCDB-B024-8747-B233-CAD1CBC7A901}" type="slidenum">
              <a:rPr lang="en-US" smtClean="0"/>
              <a:pPr/>
              <a:t>21</a:t>
            </a:fld>
            <a:endParaRPr lang="en-US"/>
          </a:p>
        </p:txBody>
      </p:sp>
      <p:sp>
        <p:nvSpPr>
          <p:cNvPr id="17" name="Content Placeholder 2"/>
          <p:cNvSpPr txBox="1">
            <a:spLocks/>
          </p:cNvSpPr>
          <p:nvPr/>
        </p:nvSpPr>
        <p:spPr>
          <a:xfrm>
            <a:off x="120236" y="1604610"/>
            <a:ext cx="3622775" cy="328612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indent="-257175"/>
            <a:r>
              <a:rPr lang="en-US" sz="1600" dirty="0" smtClean="0"/>
              <a:t>Parents/guardians enter the total of each item from their nut order card into the M2OS system. </a:t>
            </a:r>
          </a:p>
          <a:p>
            <a:pPr marL="257175" indent="-257175"/>
            <a:r>
              <a:rPr lang="en-US" sz="1600" dirty="0" smtClean="0"/>
              <a:t>These nut card totals will be added to the girls online sales. Online orders and payments are automatically credited in M2OS (including Girl Delivered)</a:t>
            </a:r>
          </a:p>
          <a:p>
            <a:pPr marL="257175" indent="-257175"/>
            <a:r>
              <a:rPr lang="en-US" sz="1600" dirty="0" smtClean="0"/>
              <a:t>Make reward selections where needed</a:t>
            </a:r>
            <a:endParaRPr lang="en-US" sz="1600" dirty="0"/>
          </a:p>
        </p:txBody>
      </p:sp>
      <p:sp>
        <p:nvSpPr>
          <p:cNvPr id="18" name="TextBox 17"/>
          <p:cNvSpPr txBox="1"/>
          <p:nvPr/>
        </p:nvSpPr>
        <p:spPr>
          <a:xfrm>
            <a:off x="232766" y="359443"/>
            <a:ext cx="3771899" cy="1109309"/>
          </a:xfrm>
          <a:prstGeom prst="rect">
            <a:avLst/>
          </a:prstGeom>
          <a:noFill/>
          <a:ln>
            <a:noFill/>
          </a:ln>
        </p:spPr>
        <p:txBody>
          <a:bodyPr vert="horz" wrap="square" lIns="91440" tIns="45720" rIns="91440" bIns="45720" rtlCol="0" anchor="ctr">
            <a:noAutofit/>
          </a:bodyPr>
          <a:lstStyle/>
          <a:p>
            <a:pPr algn="l"/>
            <a:r>
              <a:rPr lang="en-US" sz="2000" b="1" dirty="0" smtClean="0">
                <a:latin typeface="Girl Scout Text Book" panose="02020003000000000000" pitchFamily="18" charset="0"/>
              </a:rPr>
              <a:t>ENTERING ORDER CARD AND REWARD ITEMS</a:t>
            </a:r>
          </a:p>
        </p:txBody>
      </p:sp>
      <p:pic>
        <p:nvPicPr>
          <p:cNvPr id="5" name="Picture 4"/>
          <p:cNvPicPr>
            <a:picLocks noChangeAspect="1"/>
          </p:cNvPicPr>
          <p:nvPr/>
        </p:nvPicPr>
        <p:blipFill>
          <a:blip r:embed="rId3"/>
          <a:stretch>
            <a:fillRect/>
          </a:stretch>
        </p:blipFill>
        <p:spPr>
          <a:xfrm>
            <a:off x="3884471" y="581884"/>
            <a:ext cx="5151579" cy="3853543"/>
          </a:xfrm>
          <a:prstGeom prst="rect">
            <a:avLst/>
          </a:prstGeom>
        </p:spPr>
      </p:pic>
      <p:pic>
        <p:nvPicPr>
          <p:cNvPr id="4" name="Picture 3"/>
          <p:cNvPicPr>
            <a:picLocks noChangeAspect="1"/>
          </p:cNvPicPr>
          <p:nvPr/>
        </p:nvPicPr>
        <p:blipFill>
          <a:blip r:embed="rId4"/>
          <a:stretch>
            <a:fillRect/>
          </a:stretch>
        </p:blipFill>
        <p:spPr>
          <a:xfrm>
            <a:off x="4117196" y="2279594"/>
            <a:ext cx="3129033" cy="2383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7024160" y="2077316"/>
            <a:ext cx="222069" cy="13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smtClean="0"/>
              <a:t>$</a:t>
            </a:r>
            <a:endParaRPr lang="en-US" sz="650" dirty="0"/>
          </a:p>
        </p:txBody>
      </p:sp>
    </p:spTree>
    <p:extLst>
      <p:ext uri="{BB962C8B-B14F-4D97-AF65-F5344CB8AC3E}">
        <p14:creationId xmlns:p14="http://schemas.microsoft.com/office/powerpoint/2010/main" val="103075830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174BB320-411D-4E4C-AAD4-89CA4D05ED93}"/>
              </a:ext>
            </a:extLst>
          </p:cNvPr>
          <p:cNvPicPr>
            <a:picLocks noChangeAspect="1"/>
          </p:cNvPicPr>
          <p:nvPr/>
        </p:nvPicPr>
        <p:blipFill rotWithShape="1">
          <a:blip r:embed="rId3"/>
          <a:srcRect l="4223" t="9788" r="6357" b="11209"/>
          <a:stretch/>
        </p:blipFill>
        <p:spPr>
          <a:xfrm>
            <a:off x="47191" y="71004"/>
            <a:ext cx="4438650" cy="493395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quarter" idx="20"/>
          </p:nvPr>
        </p:nvSpPr>
        <p:spPr>
          <a:xfrm>
            <a:off x="4840487" y="1003680"/>
            <a:ext cx="4237780" cy="3211513"/>
          </a:xfrm>
        </p:spPr>
        <p:txBody>
          <a:bodyPr>
            <a:noAutofit/>
          </a:bodyPr>
          <a:lstStyle/>
          <a:p>
            <a:pPr marL="257175" indent="-257175" algn="l">
              <a:buFont typeface="Arial" panose="020B0604020202020204" pitchFamily="34" charset="0"/>
              <a:buChar char="•"/>
            </a:pPr>
            <a:r>
              <a:rPr lang="en-US" sz="2100" b="0" cap="none" dirty="0"/>
              <a:t>Reports </a:t>
            </a:r>
            <a:r>
              <a:rPr lang="en-US" sz="2100" b="0" cap="none" dirty="0" smtClean="0"/>
              <a:t>broken </a:t>
            </a:r>
            <a:r>
              <a:rPr lang="en-US" sz="2100" dirty="0"/>
              <a:t>o</a:t>
            </a:r>
            <a:r>
              <a:rPr lang="en-US" sz="2100" b="0" cap="none" dirty="0" smtClean="0"/>
              <a:t>ut </a:t>
            </a:r>
            <a:r>
              <a:rPr lang="en-US" sz="2100" dirty="0"/>
              <a:t>b</a:t>
            </a:r>
            <a:r>
              <a:rPr lang="en-US" sz="2100" b="0" cap="none" dirty="0" smtClean="0"/>
              <a:t>y </a:t>
            </a:r>
            <a:r>
              <a:rPr lang="en-US" sz="2100" dirty="0"/>
              <a:t>s</a:t>
            </a:r>
            <a:r>
              <a:rPr lang="en-US" sz="2100" b="0" cap="none" dirty="0" smtClean="0"/>
              <a:t>ales </a:t>
            </a:r>
            <a:r>
              <a:rPr lang="en-US" sz="2100" dirty="0"/>
              <a:t>c</a:t>
            </a:r>
            <a:r>
              <a:rPr lang="en-US" sz="2100" b="0" cap="none" dirty="0" smtClean="0"/>
              <a:t>ategories</a:t>
            </a:r>
            <a:endParaRPr lang="en-US" sz="2100" b="0" cap="none" dirty="0"/>
          </a:p>
          <a:p>
            <a:pPr marL="257175" indent="-257175" algn="l">
              <a:buFont typeface="Arial" panose="020B0604020202020204" pitchFamily="34" charset="0"/>
              <a:buChar char="•"/>
            </a:pPr>
            <a:r>
              <a:rPr lang="en-US" sz="2100" b="0" cap="none" dirty="0"/>
              <a:t>View </a:t>
            </a:r>
            <a:r>
              <a:rPr lang="en-US" sz="2100" b="0" cap="none" dirty="0" smtClean="0"/>
              <a:t>all </a:t>
            </a:r>
            <a:r>
              <a:rPr lang="en-US" sz="2100" b="0" cap="none" dirty="0"/>
              <a:t>Girl Delivered </a:t>
            </a:r>
            <a:r>
              <a:rPr lang="en-US" sz="2100" b="0" cap="none" dirty="0" smtClean="0"/>
              <a:t>items </a:t>
            </a:r>
            <a:r>
              <a:rPr lang="en-US" sz="2100" dirty="0"/>
              <a:t>s</a:t>
            </a:r>
            <a:r>
              <a:rPr lang="en-US" sz="2100" b="0" cap="none" dirty="0" smtClean="0"/>
              <a:t>old </a:t>
            </a:r>
            <a:r>
              <a:rPr lang="en-US" sz="2100" dirty="0"/>
              <a:t>o</a:t>
            </a:r>
            <a:r>
              <a:rPr lang="en-US" sz="2100" b="0" cap="none" dirty="0" smtClean="0"/>
              <a:t>nline by customer to see which products to deliver</a:t>
            </a:r>
            <a:endParaRPr lang="en-US" sz="2100" dirty="0"/>
          </a:p>
          <a:p>
            <a:pPr marL="257175" indent="-257175" algn="l">
              <a:buFont typeface="Arial" panose="020B0604020202020204" pitchFamily="34" charset="0"/>
              <a:buChar char="•"/>
            </a:pPr>
            <a:endParaRPr lang="en-US" sz="2100" b="0" cap="none" dirty="0"/>
          </a:p>
        </p:txBody>
      </p:sp>
      <p:sp>
        <p:nvSpPr>
          <p:cNvPr id="10" name="Title 9">
            <a:extLst>
              <a:ext uri="{FF2B5EF4-FFF2-40B4-BE49-F238E27FC236}">
                <a16:creationId xmlns:a16="http://schemas.microsoft.com/office/drawing/2014/main" id="{1D609D9E-3FA1-BD4C-B225-E9FB4B737424}"/>
              </a:ext>
            </a:extLst>
          </p:cNvPr>
          <p:cNvSpPr>
            <a:spLocks noGrp="1"/>
          </p:cNvSpPr>
          <p:nvPr>
            <p:ph type="title"/>
          </p:nvPr>
        </p:nvSpPr>
        <p:spPr>
          <a:xfrm>
            <a:off x="4752804" y="651445"/>
            <a:ext cx="4153071" cy="704470"/>
          </a:xfrm>
        </p:spPr>
        <p:txBody>
          <a:bodyPr anchor="b">
            <a:normAutofit/>
          </a:bodyPr>
          <a:lstStyle/>
          <a:p>
            <a:r>
              <a:rPr lang="en-US" sz="3600" b="1" cap="none" dirty="0" smtClean="0">
                <a:solidFill>
                  <a:schemeClr val="bg1"/>
                </a:solidFill>
              </a:rPr>
              <a:t>REPORTS</a:t>
            </a:r>
            <a:endParaRPr lang="en-US" sz="3600" b="1" cap="none" dirty="0">
              <a:solidFill>
                <a:schemeClr val="bg1"/>
              </a:solidFill>
            </a:endParaRPr>
          </a:p>
        </p:txBody>
      </p:sp>
      <p:sp>
        <p:nvSpPr>
          <p:cNvPr id="2" name="Down Arrow 1"/>
          <p:cNvSpPr/>
          <p:nvPr/>
        </p:nvSpPr>
        <p:spPr>
          <a:xfrm>
            <a:off x="1068405"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596191"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069198"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542869"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213858"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498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675C50-DB40-2A4A-849B-9EF368803FBD}"/>
              </a:ext>
            </a:extLst>
          </p:cNvPr>
          <p:cNvSpPr>
            <a:spLocks noGrp="1"/>
          </p:cNvSpPr>
          <p:nvPr>
            <p:ph type="title" idx="4294967295"/>
          </p:nvPr>
        </p:nvSpPr>
        <p:spPr>
          <a:xfrm>
            <a:off x="154819" y="102044"/>
            <a:ext cx="5260975" cy="858837"/>
          </a:xfrm>
          <a:noFill/>
        </p:spPr>
        <p:txBody>
          <a:bodyPr anchor="ctr">
            <a:noAutofit/>
          </a:bodyPr>
          <a:lstStyle/>
          <a:p>
            <a:pPr algn="ctr"/>
            <a:r>
              <a:rPr lang="en-US" sz="4950" b="1" dirty="0" smtClean="0">
                <a:latin typeface="Girl Scout Display Light" panose="02020003000000000000" pitchFamily="18" charset="0"/>
              </a:rPr>
              <a:t>Questions</a:t>
            </a:r>
            <a:r>
              <a:rPr lang="en-US" sz="4950" b="1" dirty="0">
                <a:latin typeface="Girl Scout Display Light" panose="02020003000000000000" pitchFamily="18" charset="0"/>
              </a:rPr>
              <a:t>?</a:t>
            </a:r>
          </a:p>
        </p:txBody>
      </p:sp>
      <p:pic>
        <p:nvPicPr>
          <p:cNvPr id="12" name="Picture 11"/>
          <p:cNvPicPr>
            <a:picLocks noChangeAspect="1"/>
          </p:cNvPicPr>
          <p:nvPr/>
        </p:nvPicPr>
        <p:blipFill>
          <a:blip r:embed="rId3"/>
          <a:stretch>
            <a:fillRect/>
          </a:stretch>
        </p:blipFill>
        <p:spPr>
          <a:xfrm>
            <a:off x="5181556" y="1426434"/>
            <a:ext cx="3816807" cy="2260953"/>
          </a:xfrm>
          <a:prstGeom prst="rect">
            <a:avLst/>
          </a:prstGeom>
          <a:solidFill>
            <a:srgbClr val="D5CA9F"/>
          </a:solidFill>
        </p:spPr>
      </p:pic>
      <p:sp>
        <p:nvSpPr>
          <p:cNvPr id="13" name="TextBox 12"/>
          <p:cNvSpPr txBox="1"/>
          <p:nvPr/>
        </p:nvSpPr>
        <p:spPr>
          <a:xfrm>
            <a:off x="5324442" y="3874498"/>
            <a:ext cx="3786110" cy="307777"/>
          </a:xfrm>
          <a:prstGeom prst="rect">
            <a:avLst/>
          </a:prstGeom>
          <a:noFill/>
        </p:spPr>
        <p:txBody>
          <a:bodyPr wrap="square" rtlCol="0">
            <a:spAutoFit/>
          </a:bodyPr>
          <a:lstStyle/>
          <a:p>
            <a:pPr algn="ctr"/>
            <a:r>
              <a:rPr lang="en-US" sz="1400" dirty="0" smtClean="0">
                <a:latin typeface="Girl Scout Text Book" panose="02020003000000000000" pitchFamily="18" charset="0"/>
              </a:rPr>
              <a:t>GSWNY </a:t>
            </a:r>
            <a:r>
              <a:rPr lang="en-US" sz="1400" dirty="0">
                <a:latin typeface="Girl Scout Text Book" panose="02020003000000000000" pitchFamily="18" charset="0"/>
              </a:rPr>
              <a:t>Customer Care </a:t>
            </a:r>
            <a:r>
              <a:rPr lang="en-US" sz="1400" dirty="0" smtClean="0">
                <a:latin typeface="Girl Scout Text Book" panose="02020003000000000000" pitchFamily="18" charset="0"/>
              </a:rPr>
              <a:t>:</a:t>
            </a:r>
            <a:endParaRPr lang="en-US" sz="1400" dirty="0">
              <a:latin typeface="Girl Scout Text Book" panose="02020003000000000000" pitchFamily="18" charset="0"/>
            </a:endParaRPr>
          </a:p>
        </p:txBody>
      </p:sp>
      <p:sp>
        <p:nvSpPr>
          <p:cNvPr id="14" name="TextBox 13"/>
          <p:cNvSpPr txBox="1"/>
          <p:nvPr/>
        </p:nvSpPr>
        <p:spPr>
          <a:xfrm>
            <a:off x="5290994" y="4217163"/>
            <a:ext cx="3853006" cy="800219"/>
          </a:xfrm>
          <a:prstGeom prst="rect">
            <a:avLst/>
          </a:prstGeom>
          <a:noFill/>
        </p:spPr>
        <p:txBody>
          <a:bodyPr wrap="square" rtlCol="0">
            <a:spAutoFit/>
          </a:bodyPr>
          <a:lstStyle/>
          <a:p>
            <a:pPr algn="ctr"/>
            <a:r>
              <a:rPr lang="en-US" sz="1800" b="1" dirty="0">
                <a:latin typeface="Girl Scout Text Medium" panose="02020003000000000000" pitchFamily="18" charset="0"/>
              </a:rPr>
              <a:t>CustomerCare@gswny.org</a:t>
            </a:r>
            <a:endParaRPr lang="en-US" sz="2000" b="1" dirty="0">
              <a:latin typeface="Girl Scout Text Medium" panose="02020003000000000000" pitchFamily="18" charset="0"/>
            </a:endParaRPr>
          </a:p>
          <a:p>
            <a:pPr algn="ctr"/>
            <a:endParaRPr lang="en-US" sz="800" b="1" dirty="0">
              <a:latin typeface="Girl Scout Text Medium" panose="02020003000000000000" pitchFamily="18" charset="0"/>
            </a:endParaRPr>
          </a:p>
          <a:p>
            <a:pPr algn="ctr"/>
            <a:r>
              <a:rPr lang="en-US" sz="2000" b="1" dirty="0">
                <a:latin typeface="Girl Scout Text Medium" panose="02020003000000000000" pitchFamily="18" charset="0"/>
              </a:rPr>
              <a:t>1-888-837-6410</a:t>
            </a:r>
          </a:p>
        </p:txBody>
      </p:sp>
      <p:pic>
        <p:nvPicPr>
          <p:cNvPr id="2" name="Picture 1"/>
          <p:cNvPicPr>
            <a:picLocks noChangeAspect="1"/>
          </p:cNvPicPr>
          <p:nvPr/>
        </p:nvPicPr>
        <p:blipFill>
          <a:blip r:embed="rId4"/>
          <a:stretch>
            <a:fillRect/>
          </a:stretch>
        </p:blipFill>
        <p:spPr>
          <a:xfrm>
            <a:off x="5348913" y="1575989"/>
            <a:ext cx="3538727" cy="2024533"/>
          </a:xfrm>
          <a:prstGeom prst="rect">
            <a:avLst/>
          </a:prstGeom>
        </p:spPr>
      </p:pic>
      <p:pic>
        <p:nvPicPr>
          <p:cNvPr id="4" name="Picture 3"/>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181556" y="187687"/>
            <a:ext cx="3850787" cy="1302970"/>
          </a:xfrm>
          <a:prstGeom prst="rect">
            <a:avLst/>
          </a:prstGeom>
        </p:spPr>
      </p:pic>
      <p:sp>
        <p:nvSpPr>
          <p:cNvPr id="6" name="TextBox 5"/>
          <p:cNvSpPr txBox="1"/>
          <p:nvPr/>
        </p:nvSpPr>
        <p:spPr>
          <a:xfrm>
            <a:off x="5544500" y="512960"/>
            <a:ext cx="3426819" cy="870042"/>
          </a:xfrm>
          <a:prstGeom prst="rect">
            <a:avLst/>
          </a:prstGeom>
          <a:noFill/>
          <a:ln>
            <a:noFill/>
          </a:ln>
        </p:spPr>
        <p:txBody>
          <a:bodyPr vert="horz" wrap="square" lIns="91440" tIns="45720" rIns="91440" bIns="45720" rtlCol="0" anchor="ctr">
            <a:noAutofit/>
          </a:bodyPr>
          <a:lstStyle/>
          <a:p>
            <a:r>
              <a:rPr lang="en-US" sz="1200" dirty="0" smtClean="0"/>
              <a:t>M2’S Customer Care team is cross-trained to handle tech support, volunteer/participant and customer inquiries</a:t>
            </a:r>
          </a:p>
          <a:p>
            <a:endParaRPr lang="en-US" sz="700" dirty="0" smtClean="0"/>
          </a:p>
          <a:p>
            <a:r>
              <a:rPr lang="en-US" sz="1200" dirty="0" smtClean="0"/>
              <a:t>100% customer satisfaction guarantee</a:t>
            </a:r>
            <a:endParaRPr lang="en-US" sz="1200" dirty="0"/>
          </a:p>
        </p:txBody>
      </p:sp>
      <p:grpSp>
        <p:nvGrpSpPr>
          <p:cNvPr id="11" name="Group 10"/>
          <p:cNvGrpSpPr/>
          <p:nvPr/>
        </p:nvGrpSpPr>
        <p:grpSpPr>
          <a:xfrm>
            <a:off x="228999" y="1057679"/>
            <a:ext cx="4823851" cy="3961212"/>
            <a:chOff x="228999" y="1057679"/>
            <a:chExt cx="4823851" cy="3961212"/>
          </a:xfrm>
        </p:grpSpPr>
        <p:sp>
          <p:nvSpPr>
            <p:cNvPr id="18" name="Freeform 17">
              <a:extLst>
                <a:ext uri="{FF2B5EF4-FFF2-40B4-BE49-F238E27FC236}">
                  <a16:creationId xmlns:a16="http://schemas.microsoft.com/office/drawing/2014/main" id="{76CA02D5-3CA3-5411-1144-3D77CB671FA3}"/>
                </a:ext>
              </a:extLst>
            </p:cNvPr>
            <p:cNvSpPr/>
            <p:nvPr/>
          </p:nvSpPr>
          <p:spPr>
            <a:xfrm rot="16200000">
              <a:off x="661073" y="625605"/>
              <a:ext cx="3959703" cy="4823851"/>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1564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6CA02D5-3CA3-5411-1144-3D77CB671FA3}"/>
                </a:ext>
              </a:extLst>
            </p:cNvPr>
            <p:cNvSpPr/>
            <p:nvPr/>
          </p:nvSpPr>
          <p:spPr>
            <a:xfrm rot="16200000">
              <a:off x="992941" y="1363273"/>
              <a:ext cx="3295969" cy="4015267"/>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AA54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6CA02D5-3CA3-5411-1144-3D77CB671FA3}"/>
                </a:ext>
              </a:extLst>
            </p:cNvPr>
            <p:cNvSpPr/>
            <p:nvPr/>
          </p:nvSpPr>
          <p:spPr>
            <a:xfrm rot="16200000">
              <a:off x="1359544" y="2140279"/>
              <a:ext cx="2562765" cy="3194458"/>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687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76CA02D5-3CA3-5411-1144-3D77CB671FA3}"/>
                </a:ext>
              </a:extLst>
            </p:cNvPr>
            <p:cNvSpPr/>
            <p:nvPr/>
          </p:nvSpPr>
          <p:spPr>
            <a:xfrm rot="16200000">
              <a:off x="1767342" y="3081072"/>
              <a:ext cx="1747171" cy="2128466"/>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4"/>
          <p:cNvSpPr/>
          <p:nvPr/>
        </p:nvSpPr>
        <p:spPr>
          <a:xfrm>
            <a:off x="2172255" y="1803749"/>
            <a:ext cx="1644735"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Service Unit Product Program Manager</a:t>
            </a:r>
            <a:endParaRPr lang="en-US" dirty="0">
              <a:solidFill>
                <a:schemeClr val="bg1"/>
              </a:solidFill>
            </a:endParaRPr>
          </a:p>
        </p:txBody>
      </p:sp>
      <p:sp>
        <p:nvSpPr>
          <p:cNvPr id="10" name="Rectangle 9"/>
          <p:cNvSpPr/>
          <p:nvPr/>
        </p:nvSpPr>
        <p:spPr>
          <a:xfrm>
            <a:off x="1915708" y="1800984"/>
            <a:ext cx="290464" cy="630942"/>
          </a:xfrm>
          <a:prstGeom prst="rect">
            <a:avLst/>
          </a:prstGeom>
        </p:spPr>
        <p:txBody>
          <a:bodyPr wrap="none">
            <a:spAutoFit/>
          </a:bodyPr>
          <a:lstStyle/>
          <a:p>
            <a:r>
              <a:rPr lang="en-US" sz="700" dirty="0" smtClean="0">
                <a:solidFill>
                  <a:schemeClr val="bg1"/>
                </a:solidFill>
                <a:latin typeface="Girl Scout Text Book" panose="02020003000000000000" pitchFamily="18" charset="0"/>
              </a:rPr>
              <a:t>S</a:t>
            </a:r>
          </a:p>
          <a:p>
            <a:r>
              <a:rPr lang="en-US" sz="700" dirty="0" smtClean="0">
                <a:solidFill>
                  <a:schemeClr val="bg1"/>
                </a:solidFill>
                <a:latin typeface="Girl Scout Text Book" panose="02020003000000000000" pitchFamily="18" charset="0"/>
              </a:rPr>
              <a:t>U</a:t>
            </a:r>
          </a:p>
          <a:p>
            <a:r>
              <a:rPr lang="en-US" sz="700" dirty="0" smtClean="0">
                <a:solidFill>
                  <a:schemeClr val="bg1"/>
                </a:solidFill>
                <a:latin typeface="Girl Scout Text Book" panose="02020003000000000000" pitchFamily="18" charset="0"/>
              </a:rPr>
              <a:t>P</a:t>
            </a:r>
          </a:p>
          <a:p>
            <a:r>
              <a:rPr lang="en-US" sz="700" dirty="0" smtClean="0">
                <a:solidFill>
                  <a:schemeClr val="bg1"/>
                </a:solidFill>
                <a:latin typeface="Girl Scout Text Book" panose="02020003000000000000" pitchFamily="18" charset="0"/>
              </a:rPr>
              <a:t>P</a:t>
            </a:r>
          </a:p>
          <a:p>
            <a:r>
              <a:rPr lang="en-US" sz="700" dirty="0">
                <a:solidFill>
                  <a:schemeClr val="bg1"/>
                </a:solidFill>
                <a:latin typeface="Girl Scout Text Book" panose="02020003000000000000" pitchFamily="18" charset="0"/>
              </a:rPr>
              <a:t>M</a:t>
            </a:r>
            <a:r>
              <a:rPr lang="en-US" sz="700" dirty="0" smtClean="0">
                <a:solidFill>
                  <a:schemeClr val="bg1"/>
                </a:solidFill>
                <a:latin typeface="Girl Scout Text Book" panose="02020003000000000000" pitchFamily="18" charset="0"/>
              </a:rPr>
              <a:t> </a:t>
            </a:r>
            <a:endParaRPr lang="en-US" sz="700" dirty="0"/>
          </a:p>
        </p:txBody>
      </p:sp>
      <p:sp>
        <p:nvSpPr>
          <p:cNvPr id="19" name="Rectangle 18"/>
          <p:cNvSpPr/>
          <p:nvPr/>
        </p:nvSpPr>
        <p:spPr>
          <a:xfrm>
            <a:off x="2172255" y="2581952"/>
            <a:ext cx="1341420"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Troop Fall Program Manager</a:t>
            </a:r>
            <a:endParaRPr lang="en-US" dirty="0">
              <a:solidFill>
                <a:schemeClr val="bg1"/>
              </a:solidFill>
            </a:endParaRPr>
          </a:p>
        </p:txBody>
      </p:sp>
      <p:sp>
        <p:nvSpPr>
          <p:cNvPr id="21" name="Rectangle 20"/>
          <p:cNvSpPr/>
          <p:nvPr/>
        </p:nvSpPr>
        <p:spPr>
          <a:xfrm>
            <a:off x="2172255" y="3737508"/>
            <a:ext cx="1532905" cy="461665"/>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Girl Scouts &amp; </a:t>
            </a:r>
          </a:p>
          <a:p>
            <a:r>
              <a:rPr lang="en-US" sz="1200" dirty="0" smtClean="0">
                <a:solidFill>
                  <a:schemeClr val="bg1"/>
                </a:solidFill>
                <a:latin typeface="Girl Scout Text Book" panose="02020003000000000000" pitchFamily="18" charset="0"/>
              </a:rPr>
              <a:t>their Caregivers</a:t>
            </a:r>
            <a:endParaRPr lang="en-US" dirty="0">
              <a:solidFill>
                <a:schemeClr val="bg1"/>
              </a:solidFill>
            </a:endParaRPr>
          </a:p>
        </p:txBody>
      </p:sp>
      <p:sp>
        <p:nvSpPr>
          <p:cNvPr id="23" name="Rectangle 22"/>
          <p:cNvSpPr/>
          <p:nvPr/>
        </p:nvSpPr>
        <p:spPr>
          <a:xfrm>
            <a:off x="2172254" y="1051633"/>
            <a:ext cx="1644735"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Council</a:t>
            </a:r>
          </a:p>
          <a:p>
            <a:r>
              <a:rPr lang="en-US" sz="1200" dirty="0" smtClean="0">
                <a:solidFill>
                  <a:schemeClr val="bg1"/>
                </a:solidFill>
                <a:latin typeface="Girl Scout Text Book" panose="02020003000000000000" pitchFamily="18" charset="0"/>
              </a:rPr>
              <a:t>Product Program Manager</a:t>
            </a:r>
            <a:endParaRPr lang="en-US" dirty="0">
              <a:solidFill>
                <a:schemeClr val="bg1"/>
              </a:solidFill>
            </a:endParaRPr>
          </a:p>
        </p:txBody>
      </p:sp>
    </p:spTree>
    <p:extLst>
      <p:ext uri="{BB962C8B-B14F-4D97-AF65-F5344CB8AC3E}">
        <p14:creationId xmlns:p14="http://schemas.microsoft.com/office/powerpoint/2010/main" val="258655666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a:xfrm>
            <a:off x="180131" y="171451"/>
            <a:ext cx="8801100" cy="4814017"/>
          </a:xfrm>
        </p:spPr>
        <p:txBody>
          <a:bodyPr/>
          <a:lstStyle/>
          <a:p>
            <a:pPr algn="l"/>
            <a:r>
              <a:rPr lang="en-US" sz="2800" dirty="0" smtClean="0">
                <a:latin typeface="Girl Scout Text Medium" panose="02020003000000000000" pitchFamily="18" charset="0"/>
              </a:rPr>
              <a:t>FAQs</a:t>
            </a:r>
            <a:br>
              <a:rPr lang="en-US" sz="2800" dirty="0" smtClean="0">
                <a:latin typeface="Girl Scout Text Medium" panose="02020003000000000000" pitchFamily="18" charset="0"/>
              </a:rPr>
            </a:br>
            <a:r>
              <a:rPr lang="en-US" sz="1000" dirty="0" smtClean="0">
                <a:latin typeface="Girl Scout Text Medium" panose="02020003000000000000" pitchFamily="18" charset="0"/>
              </a:rPr>
              <a:t/>
            </a:r>
            <a:br>
              <a:rPr lang="en-US" sz="1000" dirty="0" smtClean="0">
                <a:latin typeface="Girl Scout Text Medium" panose="02020003000000000000" pitchFamily="18" charset="0"/>
              </a:rPr>
            </a:br>
            <a:r>
              <a:rPr lang="en-US" sz="1400" dirty="0" smtClean="0">
                <a:latin typeface="Girl Scout Text Medium" panose="02020003000000000000" pitchFamily="18" charset="0"/>
              </a:rPr>
              <a:t>How do I reset my password?</a:t>
            </a:r>
            <a:br>
              <a:rPr lang="en-US" sz="1400" dirty="0" smtClean="0">
                <a:latin typeface="Girl Scout Text Medium" panose="02020003000000000000" pitchFamily="18" charset="0"/>
              </a:rPr>
            </a:br>
            <a:r>
              <a:rPr lang="en-US" sz="1200" dirty="0" smtClean="0"/>
              <a:t>From the login page, click the Forgot Your Password link. Remember that if you are also a parent, you must log into the participant section to manage your Girl Scout’s account. If you are also the troop/SU manager, you will need to login to the admin site. You can set up each site to use the same login and password for both!</a:t>
            </a:r>
            <a:r>
              <a:rPr lang="en-US" sz="1200" dirty="0" smtClean="0">
                <a:latin typeface="Girl Scout Text Medium" panose="02020003000000000000" pitchFamily="18" charset="0"/>
              </a:rPr>
              <a:t/>
            </a:r>
            <a:br>
              <a:rPr lang="en-US" sz="1200" dirty="0" smtClean="0">
                <a:latin typeface="Girl Scout Text Medium" panose="02020003000000000000" pitchFamily="18" charset="0"/>
              </a:rPr>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can a supporter expect a direct ship nut order placed online?</a:t>
            </a:r>
            <a:br>
              <a:rPr lang="en-US" sz="1400" dirty="0" smtClean="0">
                <a:latin typeface="Girl Scout Text Medium" panose="02020003000000000000" pitchFamily="18" charset="0"/>
              </a:rPr>
            </a:br>
            <a:r>
              <a:rPr lang="en-US" sz="1200" dirty="0" smtClean="0"/>
              <a:t>The supporter will receive a confirmation email of the order and then another email when the order ships with tracking details.</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will a participant receive their Personalized Patch?</a:t>
            </a:r>
            <a:br>
              <a:rPr lang="en-US" sz="1400" dirty="0" smtClean="0">
                <a:latin typeface="Girl Scout Text Medium" panose="02020003000000000000" pitchFamily="18" charset="0"/>
              </a:rPr>
            </a:br>
            <a:r>
              <a:rPr lang="en-US" sz="1200" dirty="0" smtClean="0"/>
              <a:t>The personalized patch will arrive about 8 to 10 weeks after being sent to the patch company for production.  On the participant dashboard, you will see an ETA date so you can anticipate when your patch should arrive.</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What if a participant didn’t find their name as they log into the platform?</a:t>
            </a:r>
            <a:br>
              <a:rPr lang="en-US" sz="1400" dirty="0" smtClean="0">
                <a:latin typeface="Girl Scout Text Medium" panose="02020003000000000000" pitchFamily="18" charset="0"/>
              </a:rPr>
            </a:br>
            <a:r>
              <a:rPr lang="en-US" sz="1200" dirty="0" smtClean="0"/>
              <a:t>That’s not a problem! Any Girl Scout who doesn’t know their troop number or see their name, can add themselves to the system. After a participant sets up an account, there will be a brief delay while the council confirms their GSUSA membership. Once that task is completed, council will release the participant from the holding tank and their customers will then have access to make purchases.</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can I expect my online girl delivery items?</a:t>
            </a:r>
            <a:br>
              <a:rPr lang="en-US" sz="1400" dirty="0" smtClean="0">
                <a:latin typeface="Girl Scout Text Medium" panose="02020003000000000000" pitchFamily="18" charset="0"/>
              </a:rPr>
            </a:br>
            <a:r>
              <a:rPr lang="en-US" sz="1200" dirty="0" smtClean="0"/>
              <a:t>Because timelines may vary, please have customers inquiring about their online girl delivered items reach out directly to the Girl Scout from whom they purchased for more details.”</a:t>
            </a:r>
            <a:br>
              <a:rPr lang="en-US" sz="1200" dirty="0" smtClean="0"/>
            </a:br>
            <a:endParaRPr lang="en-US" sz="1200" dirty="0">
              <a:latin typeface="Girl Scout Text Medium" panose="02020003000000000000" pitchFamily="18" charset="0"/>
            </a:endParaRPr>
          </a:p>
        </p:txBody>
      </p:sp>
    </p:spTree>
    <p:extLst>
      <p:ext uri="{BB962C8B-B14F-4D97-AF65-F5344CB8AC3E}">
        <p14:creationId xmlns:p14="http://schemas.microsoft.com/office/powerpoint/2010/main" val="2861272755"/>
      </p:ext>
    </p:extLst>
  </p:cSld>
  <p:clrMapOvr>
    <a:masterClrMapping/>
  </p:clrMapOvr>
  <mc:AlternateContent xmlns:mc="http://schemas.openxmlformats.org/markup-compatibility/2006" xmlns:p14="http://schemas.microsoft.com/office/powerpoint/2010/main">
    <mc:Choice Requires="p14">
      <p:transition p14:dur="0" advTm="103212"/>
    </mc:Choice>
    <mc:Fallback xmlns="">
      <p:transition advTm="10321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4997450"/>
            <a:ext cx="5673725" cy="155575"/>
          </a:xfrm>
        </p:spPr>
        <p:txBody>
          <a:bodyPr/>
          <a:lstStyle/>
          <a:p>
            <a:r>
              <a:rPr lang="en-US" noProof="0" smtClean="0"/>
              <a:t>Add a footer</a:t>
            </a:r>
            <a:endParaRPr lang="en-US" noProof="0" dirty="0"/>
          </a:p>
        </p:txBody>
      </p:sp>
      <p:sp>
        <p:nvSpPr>
          <p:cNvPr id="7" name="Title 6"/>
          <p:cNvSpPr>
            <a:spLocks noGrp="1"/>
          </p:cNvSpPr>
          <p:nvPr>
            <p:ph type="title"/>
          </p:nvPr>
        </p:nvSpPr>
        <p:spPr>
          <a:xfrm>
            <a:off x="4768533" y="2217380"/>
            <a:ext cx="4237781" cy="1244887"/>
          </a:xfrm>
        </p:spPr>
        <p:txBody>
          <a:bodyPr/>
          <a:lstStyle/>
          <a:p>
            <a:r>
              <a:rPr lang="en-US" sz="6000" dirty="0" smtClean="0"/>
              <a:t>Thank you!</a:t>
            </a:r>
            <a:endParaRPr lang="en-US" sz="6000" dirty="0"/>
          </a:p>
        </p:txBody>
      </p:sp>
      <p:sp>
        <p:nvSpPr>
          <p:cNvPr id="8" name="Text Placeholder 7"/>
          <p:cNvSpPr>
            <a:spLocks noGrp="1"/>
          </p:cNvSpPr>
          <p:nvPr>
            <p:ph type="body" sz="quarter" idx="15"/>
          </p:nvPr>
        </p:nvSpPr>
        <p:spPr>
          <a:xfrm>
            <a:off x="4777214" y="1700546"/>
            <a:ext cx="4229100" cy="1944907"/>
          </a:xfrm>
        </p:spPr>
        <p:txBody>
          <a:bodyPr/>
          <a:lstStyle/>
          <a:p>
            <a:endParaRPr lang="en-US" b="1" dirty="0">
              <a:latin typeface="Girl Scout Display Light" panose="02020003000000000000" pitchFamily="18" charset="0"/>
            </a:endParaRPr>
          </a:p>
          <a:p>
            <a:endParaRPr lang="en-US" dirty="0">
              <a:latin typeface="Girl Scout Display Light" panose="02020003000000000000" pitchFamily="18" charset="0"/>
            </a:endParaRPr>
          </a:p>
        </p:txBody>
      </p:sp>
    </p:spTree>
    <p:extLst>
      <p:ext uri="{BB962C8B-B14F-4D97-AF65-F5344CB8AC3E}">
        <p14:creationId xmlns:p14="http://schemas.microsoft.com/office/powerpoint/2010/main" val="62069387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28B798-95F9-44E4-572A-44B79C78CDA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76CA02D5-3CA3-5411-1144-3D77CB671FA3}"/>
              </a:ext>
            </a:extLst>
          </p:cNvPr>
          <p:cNvSpPr/>
          <p:nvPr/>
        </p:nvSpPr>
        <p:spPr>
          <a:xfrm rot="16200000">
            <a:off x="3071813" y="-120909"/>
            <a:ext cx="3275411" cy="3696891"/>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grpSp>
        <p:nvGrpSpPr>
          <p:cNvPr id="6" name="Group 5">
            <a:extLst>
              <a:ext uri="{FF2B5EF4-FFF2-40B4-BE49-F238E27FC236}">
                <a16:creationId xmlns:a16="http://schemas.microsoft.com/office/drawing/2014/main" id="{B91811A5-2557-FF24-3FFC-24D1D3F33AEC}"/>
              </a:ext>
            </a:extLst>
          </p:cNvPr>
          <p:cNvGrpSpPr/>
          <p:nvPr/>
        </p:nvGrpSpPr>
        <p:grpSpPr>
          <a:xfrm>
            <a:off x="0" y="3178969"/>
            <a:ext cx="9144000" cy="1798439"/>
            <a:chOff x="0" y="2271712"/>
            <a:chExt cx="12192000" cy="2397918"/>
          </a:xfrm>
        </p:grpSpPr>
        <p:sp>
          <p:nvSpPr>
            <p:cNvPr id="3" name="Rectangle 2">
              <a:extLst>
                <a:ext uri="{FF2B5EF4-FFF2-40B4-BE49-F238E27FC236}">
                  <a16:creationId xmlns:a16="http://schemas.microsoft.com/office/drawing/2014/main" id="{B7421E54-352C-AC45-D2A1-45B53FA5849E}"/>
                </a:ext>
              </a:extLst>
            </p:cNvPr>
            <p:cNvSpPr/>
            <p:nvPr/>
          </p:nvSpPr>
          <p:spPr>
            <a:xfrm>
              <a:off x="0" y="2355056"/>
              <a:ext cx="12192000" cy="2147888"/>
            </a:xfrm>
            <a:prstGeom prst="rect">
              <a:avLst/>
            </a:prstGeom>
            <a:solidFill>
              <a:srgbClr val="00769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3B205368-6C49-0431-C9FE-78F1D9E6DF2B}"/>
                </a:ext>
              </a:extLst>
            </p:cNvPr>
            <p:cNvSpPr txBox="1"/>
            <p:nvPr/>
          </p:nvSpPr>
          <p:spPr>
            <a:xfrm>
              <a:off x="528639" y="2752129"/>
              <a:ext cx="11501436" cy="1600438"/>
            </a:xfrm>
            <a:prstGeom prst="rect">
              <a:avLst/>
            </a:prstGeom>
            <a:noFill/>
          </p:spPr>
          <p:txBody>
            <a:bodyPr wrap="square" rtlCol="0">
              <a:spAutoFit/>
            </a:bodyPr>
            <a:lstStyle/>
            <a:p>
              <a:pPr algn="ctr"/>
              <a:r>
                <a:rPr lang="en-US" sz="7200" dirty="0" smtClean="0">
                  <a:solidFill>
                    <a:srgbClr val="EA9186"/>
                  </a:solidFill>
                  <a:latin typeface="Citrus Gothic" pitchFamily="2" charset="77"/>
                </a:rPr>
                <a:t>2025 Fall Program</a:t>
              </a:r>
              <a:endParaRPr lang="en-US" sz="7200" dirty="0">
                <a:solidFill>
                  <a:srgbClr val="EA9186"/>
                </a:solidFill>
                <a:latin typeface="Citrus Gothic" pitchFamily="2" charset="77"/>
              </a:endParaRPr>
            </a:p>
          </p:txBody>
        </p:sp>
        <p:sp>
          <p:nvSpPr>
            <p:cNvPr id="10" name="Rectangle 9">
              <a:extLst>
                <a:ext uri="{FF2B5EF4-FFF2-40B4-BE49-F238E27FC236}">
                  <a16:creationId xmlns:a16="http://schemas.microsoft.com/office/drawing/2014/main" id="{A5DCB9D7-9F35-5DED-AF5F-3FD39AD4B408}"/>
                </a:ext>
              </a:extLst>
            </p:cNvPr>
            <p:cNvSpPr/>
            <p:nvPr/>
          </p:nvSpPr>
          <p:spPr>
            <a:xfrm>
              <a:off x="0" y="4502943"/>
              <a:ext cx="12192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A4BA3036-024E-9316-8745-BD6E37D89903}"/>
                </a:ext>
              </a:extLst>
            </p:cNvPr>
            <p:cNvSpPr/>
            <p:nvPr/>
          </p:nvSpPr>
          <p:spPr>
            <a:xfrm>
              <a:off x="0" y="2271712"/>
              <a:ext cx="12192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977" y="614183"/>
            <a:ext cx="2513080" cy="2350176"/>
          </a:xfrm>
          <a:prstGeom prst="rect">
            <a:avLst/>
          </a:prstGeom>
        </p:spPr>
      </p:pic>
    </p:spTree>
    <p:extLst>
      <p:ext uri="{BB962C8B-B14F-4D97-AF65-F5344CB8AC3E}">
        <p14:creationId xmlns:p14="http://schemas.microsoft.com/office/powerpoint/2010/main" val="353468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323066"/>
            <a:ext cx="4614041" cy="3820433"/>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1990479" y="640237"/>
            <a:ext cx="4318397"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Meet our Vendors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534156" y="54871"/>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8" name="Content Placeholder 6"/>
          <p:cNvSpPr txBox="1">
            <a:spLocks/>
          </p:cNvSpPr>
          <p:nvPr/>
        </p:nvSpPr>
        <p:spPr>
          <a:xfrm>
            <a:off x="172555" y="3407991"/>
            <a:ext cx="4035972" cy="1559343"/>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latin typeface="Girl Scout Display Light" panose="020B0604020202020204" charset="0"/>
              </a:rPr>
              <a:t>Founded in 1921, </a:t>
            </a:r>
            <a:r>
              <a:rPr lang="en-US" sz="1600" dirty="0" err="1" smtClean="0">
                <a:latin typeface="Girl Scout Display Light" panose="020B0604020202020204" charset="0"/>
              </a:rPr>
              <a:t>Ashdon</a:t>
            </a:r>
            <a:r>
              <a:rPr lang="en-US" sz="1600" dirty="0" smtClean="0">
                <a:latin typeface="Girl Scout Display Light" panose="020B0604020202020204" charset="0"/>
              </a:rPr>
              <a:t> Farms has been working with Girl Scout Councils since 1996</a:t>
            </a:r>
          </a:p>
          <a:p>
            <a:r>
              <a:rPr lang="en-US" sz="1600" dirty="0" err="1" smtClean="0">
                <a:latin typeface="Girl Scout Display Light" panose="020B0604020202020204" charset="0"/>
              </a:rPr>
              <a:t>Ashdon</a:t>
            </a:r>
            <a:r>
              <a:rPr lang="en-US" sz="1600" dirty="0" smtClean="0">
                <a:latin typeface="Girl Scout Display Light" panose="020B0604020202020204" charset="0"/>
              </a:rPr>
              <a:t> Farms produces nuts and candy for our council as well as many national retailers.</a:t>
            </a:r>
          </a:p>
        </p:txBody>
      </p:sp>
      <p:sp>
        <p:nvSpPr>
          <p:cNvPr id="11" name="Text Placeholder 3"/>
          <p:cNvSpPr txBox="1">
            <a:spLocks/>
          </p:cNvSpPr>
          <p:nvPr/>
        </p:nvSpPr>
        <p:spPr>
          <a:xfrm>
            <a:off x="4806416" y="3530121"/>
            <a:ext cx="4111611" cy="1746071"/>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solidFill>
                  <a:schemeClr val="bg1"/>
                </a:solidFill>
                <a:latin typeface="Girl Scout Display Light" panose="020B0604020202020204" charset="0"/>
              </a:rPr>
              <a:t>Founded in 2004, M2 has been working with Girl Scout Councils since 2013</a:t>
            </a:r>
          </a:p>
          <a:p>
            <a:r>
              <a:rPr lang="en-US" sz="1600" dirty="0" smtClean="0">
                <a:solidFill>
                  <a:schemeClr val="bg1"/>
                </a:solidFill>
                <a:latin typeface="Girl Scout Display Light" panose="020B0604020202020204" charset="0"/>
              </a:rPr>
              <a:t>M2 offers top magazine subscriptions, easy renewals for your favorite magazines, </a:t>
            </a:r>
            <a:r>
              <a:rPr lang="en-US" sz="1600" dirty="0" err="1" smtClean="0">
                <a:solidFill>
                  <a:schemeClr val="bg1"/>
                </a:solidFill>
                <a:latin typeface="Girl Scout Display Light" panose="020B0604020202020204" charset="0"/>
              </a:rPr>
              <a:t>Tervis</a:t>
            </a:r>
            <a:r>
              <a:rPr lang="en-US" sz="1600" dirty="0" smtClean="0">
                <a:solidFill>
                  <a:schemeClr val="bg1"/>
                </a:solidFill>
                <a:latin typeface="Girl Scout Display Light" panose="020B0604020202020204" charset="0"/>
              </a:rPr>
              <a:t> mugs and the vendor software for all participating GS councils</a:t>
            </a:r>
            <a:r>
              <a:rPr lang="en-US" sz="1600" dirty="0" smtClean="0">
                <a:latin typeface="Girl Scout Display Light" panose="020B0604020202020204" charset="0"/>
              </a:rPr>
              <a:t>.</a:t>
            </a:r>
          </a:p>
        </p:txBody>
      </p:sp>
      <p:pic>
        <p:nvPicPr>
          <p:cNvPr id="17" name="Picture 16"/>
          <p:cNvPicPr>
            <a:picLocks noChangeAspect="1"/>
          </p:cNvPicPr>
          <p:nvPr/>
        </p:nvPicPr>
        <p:blipFill rotWithShape="1">
          <a:blip r:embed="rId3"/>
          <a:srcRect t="27865" b="29711"/>
          <a:stretch/>
        </p:blipFill>
        <p:spPr>
          <a:xfrm>
            <a:off x="1072719" y="1540471"/>
            <a:ext cx="2314474" cy="614856"/>
          </a:xfrm>
          <a:prstGeom prst="rect">
            <a:avLst/>
          </a:prstGeom>
        </p:spPr>
      </p:pic>
      <p:pic>
        <p:nvPicPr>
          <p:cNvPr id="18" name="Picture 17"/>
          <p:cNvPicPr>
            <a:picLocks noChangeAspect="1"/>
          </p:cNvPicPr>
          <p:nvPr/>
        </p:nvPicPr>
        <p:blipFill>
          <a:blip r:embed="rId4"/>
          <a:stretch>
            <a:fillRect/>
          </a:stretch>
        </p:blipFill>
        <p:spPr>
          <a:xfrm>
            <a:off x="5442724" y="1454943"/>
            <a:ext cx="2625251" cy="692894"/>
          </a:xfrm>
          <a:prstGeom prst="rect">
            <a:avLst/>
          </a:prstGeom>
        </p:spPr>
      </p:pic>
      <p:pic>
        <p:nvPicPr>
          <p:cNvPr id="5" name="Picture 4"/>
          <p:cNvPicPr>
            <a:picLocks noChangeAspect="1"/>
          </p:cNvPicPr>
          <p:nvPr/>
        </p:nvPicPr>
        <p:blipFill rotWithShape="1">
          <a:blip r:embed="rId5"/>
          <a:srcRect l="2471" t="3049" r="2549" b="50856"/>
          <a:stretch/>
        </p:blipFill>
        <p:spPr>
          <a:xfrm>
            <a:off x="172555" y="2202090"/>
            <a:ext cx="4114801" cy="99848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74" y="237132"/>
            <a:ext cx="1008088" cy="892949"/>
          </a:xfrm>
          <a:prstGeom prst="rect">
            <a:avLst/>
          </a:prstGeom>
        </p:spPr>
      </p:pic>
      <p:pic>
        <p:nvPicPr>
          <p:cNvPr id="20" name="Picture 19" descr="A cover of a magazine with a shark&#10;&#10;AI-generated content may be incorrect.">
            <a:extLst>
              <a:ext uri="{FF2B5EF4-FFF2-40B4-BE49-F238E27FC236}">
                <a16:creationId xmlns:a16="http://schemas.microsoft.com/office/drawing/2014/main" id="{1559AB8E-08CA-8730-44FF-2247115CD99F}"/>
              </a:ext>
            </a:extLst>
          </p:cNvPr>
          <p:cNvPicPr>
            <a:picLocks noChangeAspect="1"/>
          </p:cNvPicPr>
          <p:nvPr/>
        </p:nvPicPr>
        <p:blipFill>
          <a:blip r:embed="rId7"/>
          <a:stretch>
            <a:fillRect/>
          </a:stretch>
        </p:blipFill>
        <p:spPr>
          <a:xfrm>
            <a:off x="6424403" y="2221623"/>
            <a:ext cx="915126" cy="1201771"/>
          </a:xfrm>
          <a:prstGeom prst="rect">
            <a:avLst/>
          </a:prstGeom>
        </p:spPr>
      </p:pic>
      <p:pic>
        <p:nvPicPr>
          <p:cNvPr id="21" name="Picture 20" descr="A cover of a magazine&#10;&#10;AI-generated content may be incorrect.">
            <a:extLst>
              <a:ext uri="{FF2B5EF4-FFF2-40B4-BE49-F238E27FC236}">
                <a16:creationId xmlns:a16="http://schemas.microsoft.com/office/drawing/2014/main" id="{C07DC6FC-B12E-E028-7302-B730BBA6BB7D}"/>
              </a:ext>
            </a:extLst>
          </p:cNvPr>
          <p:cNvPicPr>
            <a:picLocks noChangeAspect="1"/>
          </p:cNvPicPr>
          <p:nvPr/>
        </p:nvPicPr>
        <p:blipFill>
          <a:blip r:embed="rId8"/>
          <a:stretch>
            <a:fillRect/>
          </a:stretch>
        </p:blipFill>
        <p:spPr>
          <a:xfrm>
            <a:off x="7673332" y="2155327"/>
            <a:ext cx="958796" cy="1279026"/>
          </a:xfrm>
          <a:prstGeom prst="rect">
            <a:avLst/>
          </a:prstGeom>
        </p:spPr>
      </p:pic>
      <p:pic>
        <p:nvPicPr>
          <p:cNvPr id="22" name="Picture 21" descr="A magazine cover with cartoon characters&#10;&#10;AI-generated content may be incorrect.">
            <a:extLst>
              <a:ext uri="{FF2B5EF4-FFF2-40B4-BE49-F238E27FC236}">
                <a16:creationId xmlns:a16="http://schemas.microsoft.com/office/drawing/2014/main" id="{04DF35DF-89DD-B83D-2038-B9343FDFAFF9}"/>
              </a:ext>
            </a:extLst>
          </p:cNvPr>
          <p:cNvPicPr>
            <a:picLocks noChangeAspect="1"/>
          </p:cNvPicPr>
          <p:nvPr/>
        </p:nvPicPr>
        <p:blipFill>
          <a:blip r:embed="rId9"/>
          <a:stretch>
            <a:fillRect/>
          </a:stretch>
        </p:blipFill>
        <p:spPr>
          <a:xfrm>
            <a:off x="5198664" y="2254564"/>
            <a:ext cx="891936" cy="1170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8749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265977"/>
            <a:ext cx="4614041" cy="3881850"/>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3673366" y="636292"/>
            <a:ext cx="3741300"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Product Updates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4582">
            <a:off x="7775289" y="232634"/>
            <a:ext cx="1008088" cy="892949"/>
          </a:xfrm>
          <a:prstGeom prst="rect">
            <a:avLst/>
          </a:prstGeom>
        </p:spPr>
      </p:pic>
      <p:sp>
        <p:nvSpPr>
          <p:cNvPr id="6" name="Rectangle 5"/>
          <p:cNvSpPr/>
          <p:nvPr/>
        </p:nvSpPr>
        <p:spPr>
          <a:xfrm>
            <a:off x="118445" y="2237064"/>
            <a:ext cx="2294218" cy="307777"/>
          </a:xfrm>
          <a:prstGeom prst="rect">
            <a:avLst/>
          </a:prstGeom>
        </p:spPr>
        <p:txBody>
          <a:bodyPr wrap="none">
            <a:spAutoFit/>
          </a:bodyPr>
          <a:lstStyle/>
          <a:p>
            <a:r>
              <a:rPr lang="en-US" sz="1400" dirty="0" smtClean="0">
                <a:latin typeface="Girl Scout Text Medium" panose="02020003000000000000" pitchFamily="18" charset="0"/>
              </a:rPr>
              <a:t>Cherry Almond Clusters</a:t>
            </a:r>
            <a:endParaRPr lang="en-US" dirty="0"/>
          </a:p>
        </p:txBody>
      </p:sp>
      <p:sp>
        <p:nvSpPr>
          <p:cNvPr id="11" name="Rectangle 10"/>
          <p:cNvSpPr/>
          <p:nvPr/>
        </p:nvSpPr>
        <p:spPr>
          <a:xfrm>
            <a:off x="5187651" y="2384982"/>
            <a:ext cx="878767" cy="307777"/>
          </a:xfrm>
          <a:prstGeom prst="rect">
            <a:avLst/>
          </a:prstGeom>
        </p:spPr>
        <p:txBody>
          <a:bodyPr wrap="none">
            <a:spAutoFit/>
          </a:bodyPr>
          <a:lstStyle/>
          <a:p>
            <a:r>
              <a:rPr lang="en-US" sz="1400" dirty="0" smtClean="0">
                <a:solidFill>
                  <a:schemeClr val="bg1"/>
                </a:solidFill>
                <a:latin typeface="Girl Scout Text Medium" panose="02020003000000000000" pitchFamily="18" charset="0"/>
              </a:rPr>
              <a:t>Candles</a:t>
            </a:r>
            <a:endParaRPr lang="en-US" dirty="0">
              <a:solidFill>
                <a:schemeClr val="bg1"/>
              </a:solidFill>
            </a:endParaRPr>
          </a:p>
        </p:txBody>
      </p:sp>
      <p:sp>
        <p:nvSpPr>
          <p:cNvPr id="26" name="TextBox 25">
            <a:extLst>
              <a:ext uri="{FF2B5EF4-FFF2-40B4-BE49-F238E27FC236}">
                <a16:creationId xmlns:a16="http://schemas.microsoft.com/office/drawing/2014/main" id="{1A940E4C-A447-DC2B-4270-4B07BEDF1677}"/>
              </a:ext>
            </a:extLst>
          </p:cNvPr>
          <p:cNvSpPr txBox="1"/>
          <p:nvPr/>
        </p:nvSpPr>
        <p:spPr>
          <a:xfrm rot="20933283">
            <a:off x="5202743" y="193825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21738" t="8628" r="21555" b="17347"/>
          <a:stretch/>
        </p:blipFill>
        <p:spPr>
          <a:xfrm>
            <a:off x="11359" y="2717333"/>
            <a:ext cx="2458108" cy="2406567"/>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467" y="1990673"/>
            <a:ext cx="1886326" cy="1264428"/>
          </a:xfrm>
          <a:prstGeom prst="rect">
            <a:avLst/>
          </a:prstGeom>
        </p:spPr>
      </p:pic>
      <p:sp>
        <p:nvSpPr>
          <p:cNvPr id="29" name="Rectangle 28"/>
          <p:cNvSpPr/>
          <p:nvPr/>
        </p:nvSpPr>
        <p:spPr>
          <a:xfrm>
            <a:off x="2028800" y="3945841"/>
            <a:ext cx="2236510" cy="307777"/>
          </a:xfrm>
          <a:prstGeom prst="rect">
            <a:avLst/>
          </a:prstGeom>
        </p:spPr>
        <p:txBody>
          <a:bodyPr wrap="none">
            <a:spAutoFit/>
          </a:bodyPr>
          <a:lstStyle/>
          <a:p>
            <a:r>
              <a:rPr lang="en-US" sz="1400" dirty="0" smtClean="0">
                <a:latin typeface="Girl Scout Text Medium" panose="02020003000000000000" pitchFamily="18" charset="0"/>
              </a:rPr>
              <a:t>2025 Mint Treasure Tin</a:t>
            </a:r>
            <a:endParaRPr lang="en-US" dirty="0"/>
          </a:p>
        </p:txBody>
      </p:sp>
      <p:sp>
        <p:nvSpPr>
          <p:cNvPr id="30" name="TextBox 29">
            <a:extLst>
              <a:ext uri="{FF2B5EF4-FFF2-40B4-BE49-F238E27FC236}">
                <a16:creationId xmlns:a16="http://schemas.microsoft.com/office/drawing/2014/main" id="{1A940E4C-A447-DC2B-4270-4B07BEDF1677}"/>
              </a:ext>
            </a:extLst>
          </p:cNvPr>
          <p:cNvSpPr txBox="1"/>
          <p:nvPr/>
        </p:nvSpPr>
        <p:spPr>
          <a:xfrm rot="20933283">
            <a:off x="846400" y="182621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
        <p:nvSpPr>
          <p:cNvPr id="31" name="TextBox 30">
            <a:extLst>
              <a:ext uri="{FF2B5EF4-FFF2-40B4-BE49-F238E27FC236}">
                <a16:creationId xmlns:a16="http://schemas.microsoft.com/office/drawing/2014/main" id="{1A940E4C-A447-DC2B-4270-4B07BEDF1677}"/>
              </a:ext>
            </a:extLst>
          </p:cNvPr>
          <p:cNvSpPr txBox="1"/>
          <p:nvPr/>
        </p:nvSpPr>
        <p:spPr>
          <a:xfrm rot="20933283">
            <a:off x="2712828" y="3518860"/>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
        <p:nvSpPr>
          <p:cNvPr id="32" name="Rectangle 31"/>
          <p:cNvSpPr/>
          <p:nvPr/>
        </p:nvSpPr>
        <p:spPr>
          <a:xfrm>
            <a:off x="4887794" y="2792754"/>
            <a:ext cx="1976809" cy="1785104"/>
          </a:xfrm>
          <a:prstGeom prst="rect">
            <a:avLst/>
          </a:prstGeom>
        </p:spPr>
        <p:txBody>
          <a:bodyPr wrap="square">
            <a:spAutoFit/>
          </a:bodyPr>
          <a:lstStyle/>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Balsam Fir</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Banana Nut Bread</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Cranberry Orange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Gourmet Sugar Cookie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Holiday Homecoming</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Juicy Apple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Lavender Vanilla</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Orange Cinnamon Clove</a:t>
            </a:r>
            <a:endParaRPr lang="en-US" sz="1100" dirty="0">
              <a:solidFill>
                <a:schemeClr val="bg1"/>
              </a:solidFill>
            </a:endParaRPr>
          </a:p>
        </p:txBody>
      </p:sp>
      <p:pic>
        <p:nvPicPr>
          <p:cNvPr id="5" name="Picture 4"/>
          <p:cNvPicPr>
            <a:picLocks noChangeAspect="1"/>
          </p:cNvPicPr>
          <p:nvPr/>
        </p:nvPicPr>
        <p:blipFill>
          <a:blip r:embed="rId6"/>
          <a:stretch>
            <a:fillRect/>
          </a:stretch>
        </p:blipFill>
        <p:spPr>
          <a:xfrm rot="1154768">
            <a:off x="1726808" y="3279297"/>
            <a:ext cx="2761727" cy="2597121"/>
          </a:xfrm>
          <a:prstGeom prst="rect">
            <a:avLst/>
          </a:prstGeom>
        </p:spPr>
      </p:pic>
      <p:pic>
        <p:nvPicPr>
          <p:cNvPr id="20" name="Picture 19" descr="A jar of lavender candle&#10;&#10;AI-generated content may be incorrect.">
            <a:extLst>
              <a:ext uri="{FF2B5EF4-FFF2-40B4-BE49-F238E27FC236}">
                <a16:creationId xmlns:a16="http://schemas.microsoft.com/office/drawing/2014/main" id="{A7FF43F9-01B5-197C-AE98-46839D3B0106}"/>
              </a:ext>
            </a:extLst>
          </p:cNvPr>
          <p:cNvPicPr>
            <a:picLocks noChangeAspect="1"/>
          </p:cNvPicPr>
          <p:nvPr/>
        </p:nvPicPr>
        <p:blipFill>
          <a:blip r:embed="rId7"/>
          <a:stretch>
            <a:fillRect/>
          </a:stretch>
        </p:blipFill>
        <p:spPr>
          <a:xfrm rot="537312">
            <a:off x="7167580" y="1475995"/>
            <a:ext cx="2344056" cy="2344056"/>
          </a:xfrm>
          <a:prstGeom prst="rect">
            <a:avLst/>
          </a:prstGeom>
        </p:spPr>
      </p:pic>
      <p:pic>
        <p:nvPicPr>
          <p:cNvPr id="21" name="Picture 20" descr="A close-up of a candle&#10;&#10;AI-generated content may be incorrect.">
            <a:extLst>
              <a:ext uri="{FF2B5EF4-FFF2-40B4-BE49-F238E27FC236}">
                <a16:creationId xmlns:a16="http://schemas.microsoft.com/office/drawing/2014/main" id="{DC1D5295-488F-819B-7B5E-E623AA34CB1A}"/>
              </a:ext>
            </a:extLst>
          </p:cNvPr>
          <p:cNvPicPr>
            <a:picLocks noChangeAspect="1"/>
          </p:cNvPicPr>
          <p:nvPr/>
        </p:nvPicPr>
        <p:blipFill>
          <a:blip r:embed="rId8"/>
          <a:stretch>
            <a:fillRect/>
          </a:stretch>
        </p:blipFill>
        <p:spPr>
          <a:xfrm rot="21065142">
            <a:off x="6304148" y="2327968"/>
            <a:ext cx="2585959" cy="2585959"/>
          </a:xfrm>
          <a:prstGeom prst="rect">
            <a:avLst/>
          </a:prstGeom>
        </p:spPr>
      </p:pic>
    </p:spTree>
    <p:extLst>
      <p:ext uri="{BB962C8B-B14F-4D97-AF65-F5344CB8AC3E}">
        <p14:creationId xmlns:p14="http://schemas.microsoft.com/office/powerpoint/2010/main" val="323486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3561"/>
          <a:stretch/>
        </p:blipFill>
        <p:spPr>
          <a:xfrm>
            <a:off x="3954271" y="1412617"/>
            <a:ext cx="967396" cy="36589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5"/>
          <a:stretch/>
        </p:blipFill>
        <p:spPr>
          <a:xfrm>
            <a:off x="5201271" y="1392435"/>
            <a:ext cx="3670145" cy="365899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3905"/>
          <a:stretch/>
        </p:blipFill>
        <p:spPr>
          <a:xfrm>
            <a:off x="306746" y="1412617"/>
            <a:ext cx="954823" cy="3658994"/>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76038"/>
          <a:stretch/>
        </p:blipFill>
        <p:spPr>
          <a:xfrm>
            <a:off x="1541173" y="1412618"/>
            <a:ext cx="876764" cy="3658993"/>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73295"/>
          <a:stretch/>
        </p:blipFill>
        <p:spPr>
          <a:xfrm>
            <a:off x="2697541" y="1413584"/>
            <a:ext cx="977126" cy="3658994"/>
          </a:xfrm>
          <a:prstGeom prst="rect">
            <a:avLst/>
          </a:prstGeom>
        </p:spPr>
      </p:pic>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4783872" y="636292"/>
            <a:ext cx="2630793"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BARK BOXES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54582">
            <a:off x="7775289" y="232634"/>
            <a:ext cx="1008088" cy="892949"/>
          </a:xfrm>
          <a:prstGeom prst="rect">
            <a:avLst/>
          </a:prstGeom>
        </p:spPr>
      </p:pic>
      <p:sp>
        <p:nvSpPr>
          <p:cNvPr id="18" name="TextBox 17">
            <a:extLst>
              <a:ext uri="{FF2B5EF4-FFF2-40B4-BE49-F238E27FC236}">
                <a16:creationId xmlns:a16="http://schemas.microsoft.com/office/drawing/2014/main" id="{1A940E4C-A447-DC2B-4270-4B07BEDF1677}"/>
              </a:ext>
            </a:extLst>
          </p:cNvPr>
          <p:cNvSpPr txBox="1"/>
          <p:nvPr/>
        </p:nvSpPr>
        <p:spPr>
          <a:xfrm rot="1048550">
            <a:off x="3234004" y="1435506"/>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
        <p:nvSpPr>
          <p:cNvPr id="20" name="TextBox 19">
            <a:extLst>
              <a:ext uri="{FF2B5EF4-FFF2-40B4-BE49-F238E27FC236}">
                <a16:creationId xmlns:a16="http://schemas.microsoft.com/office/drawing/2014/main" id="{1A940E4C-A447-DC2B-4270-4B07BEDF1677}"/>
              </a:ext>
            </a:extLst>
          </p:cNvPr>
          <p:cNvSpPr txBox="1"/>
          <p:nvPr/>
        </p:nvSpPr>
        <p:spPr>
          <a:xfrm rot="1048550">
            <a:off x="4501885" y="1418778"/>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
        <p:nvSpPr>
          <p:cNvPr id="21" name="TextBox 20">
            <a:extLst>
              <a:ext uri="{FF2B5EF4-FFF2-40B4-BE49-F238E27FC236}">
                <a16:creationId xmlns:a16="http://schemas.microsoft.com/office/drawing/2014/main" id="{1A940E4C-A447-DC2B-4270-4B07BEDF1677}"/>
              </a:ext>
            </a:extLst>
          </p:cNvPr>
          <p:cNvSpPr txBox="1"/>
          <p:nvPr/>
        </p:nvSpPr>
        <p:spPr>
          <a:xfrm rot="1048550">
            <a:off x="8450634" y="1416932"/>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Tree>
    <p:extLst>
      <p:ext uri="{BB962C8B-B14F-4D97-AF65-F5344CB8AC3E}">
        <p14:creationId xmlns:p14="http://schemas.microsoft.com/office/powerpoint/2010/main" val="111244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ountain with a cloud in the background&#10;&#10;Description automatically generated">
            <a:extLst>
              <a:ext uri="{FF2B5EF4-FFF2-40B4-BE49-F238E27FC236}">
                <a16:creationId xmlns:a16="http://schemas.microsoft.com/office/drawing/2014/main" id="{2B3D8C17-8C8B-D0B2-2C9E-5FFD6FB7ACA1}"/>
              </a:ext>
            </a:extLst>
          </p:cNvPr>
          <p:cNvPicPr>
            <a:picLocks noChangeAspect="1"/>
          </p:cNvPicPr>
          <p:nvPr/>
        </p:nvPicPr>
        <p:blipFill>
          <a:blip r:embed="rId3"/>
          <a:srcRect b="21241"/>
          <a:stretch/>
        </p:blipFill>
        <p:spPr>
          <a:xfrm>
            <a:off x="43182" y="41601"/>
            <a:ext cx="4031137" cy="2449187"/>
          </a:xfrm>
          <a:prstGeom prst="rect">
            <a:avLst/>
          </a:prstGeom>
        </p:spPr>
      </p:pic>
      <p:sp>
        <p:nvSpPr>
          <p:cNvPr id="22" name="Rectangle 21">
            <a:extLst>
              <a:ext uri="{FF2B5EF4-FFF2-40B4-BE49-F238E27FC236}">
                <a16:creationId xmlns:a16="http://schemas.microsoft.com/office/drawing/2014/main" id="{87ED8500-0015-D4B3-FD9B-81885E8D1941}"/>
              </a:ext>
            </a:extLst>
          </p:cNvPr>
          <p:cNvSpPr/>
          <p:nvPr/>
        </p:nvSpPr>
        <p:spPr>
          <a:xfrm>
            <a:off x="1" y="1"/>
            <a:ext cx="5141258" cy="4125545"/>
          </a:xfrm>
          <a:prstGeom prst="rect">
            <a:avLst/>
          </a:prstGeom>
          <a:solidFill>
            <a:srgbClr val="0076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426CC39E-F077-5A82-BAE3-FEA4D2F78770}"/>
              </a:ext>
            </a:extLst>
          </p:cNvPr>
          <p:cNvSpPr>
            <a:spLocks noGrp="1"/>
          </p:cNvSpPr>
          <p:nvPr>
            <p:ph type="ctrTitle"/>
          </p:nvPr>
        </p:nvSpPr>
        <p:spPr>
          <a:xfrm>
            <a:off x="5436148" y="2891786"/>
            <a:ext cx="3378652" cy="1634494"/>
          </a:xfrm>
        </p:spPr>
        <p:txBody>
          <a:bodyPr>
            <a:noAutofit/>
          </a:bodyPr>
          <a:lstStyle/>
          <a:p>
            <a:r>
              <a:rPr lang="en-US" sz="4000" dirty="0">
                <a:latin typeface="Citrus Gothic" pitchFamily="2" charset="77"/>
              </a:rPr>
              <a:t>2025 </a:t>
            </a:r>
            <a:r>
              <a:rPr lang="en-US" sz="4000" dirty="0" smtClean="0">
                <a:latin typeface="Citrus Gothic" pitchFamily="2" charset="77"/>
              </a:rPr>
              <a:t/>
            </a:r>
            <a:br>
              <a:rPr lang="en-US" sz="4000" dirty="0" smtClean="0">
                <a:latin typeface="Citrus Gothic" pitchFamily="2" charset="77"/>
              </a:rPr>
            </a:br>
            <a:r>
              <a:rPr lang="en-US" sz="4000" dirty="0" smtClean="0">
                <a:latin typeface="Citrus Gothic" pitchFamily="2" charset="77"/>
              </a:rPr>
              <a:t>Fall Program Highlights</a:t>
            </a:r>
            <a:endParaRPr lang="en-US" sz="4000" dirty="0">
              <a:latin typeface="Citrus Gothic" pitchFamily="2" charset="77"/>
            </a:endParaRPr>
          </a:p>
        </p:txBody>
      </p:sp>
      <p:sp>
        <p:nvSpPr>
          <p:cNvPr id="11" name="Rectangle 10">
            <a:extLst>
              <a:ext uri="{FF2B5EF4-FFF2-40B4-BE49-F238E27FC236}">
                <a16:creationId xmlns:a16="http://schemas.microsoft.com/office/drawing/2014/main" id="{F3A20B61-3DFA-B185-DF9E-63194AEA14F4}"/>
              </a:ext>
            </a:extLst>
          </p:cNvPr>
          <p:cNvSpPr/>
          <p:nvPr/>
        </p:nvSpPr>
        <p:spPr>
          <a:xfrm>
            <a:off x="1" y="4121202"/>
            <a:ext cx="5141258" cy="1022299"/>
          </a:xfrm>
          <a:prstGeom prst="rect">
            <a:avLst/>
          </a:prstGeom>
          <a:solidFill>
            <a:srgbClr val="CAEE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8" name="Picture 37">
            <a:extLst>
              <a:ext uri="{FF2B5EF4-FFF2-40B4-BE49-F238E27FC236}">
                <a16:creationId xmlns:a16="http://schemas.microsoft.com/office/drawing/2014/main" id="{87563B33-D4C3-F6F9-AFFC-790F7A967190}"/>
              </a:ext>
            </a:extLst>
          </p:cNvPr>
          <p:cNvPicPr>
            <a:picLocks noChangeAspect="1"/>
          </p:cNvPicPr>
          <p:nvPr/>
        </p:nvPicPr>
        <p:blipFill>
          <a:blip r:embed="rId4"/>
          <a:stretch>
            <a:fillRect/>
          </a:stretch>
        </p:blipFill>
        <p:spPr>
          <a:xfrm>
            <a:off x="42560" y="804838"/>
            <a:ext cx="2293536" cy="1752608"/>
          </a:xfrm>
          <a:prstGeom prst="rect">
            <a:avLst/>
          </a:prstGeom>
          <a:effectLst>
            <a:outerShdw blurRad="50800" dist="38100" dir="13500000" algn="br" rotWithShape="0">
              <a:prstClr val="black">
                <a:alpha val="40000"/>
              </a:prstClr>
            </a:outerShdw>
          </a:effectLst>
        </p:spPr>
      </p:pic>
      <p:pic>
        <p:nvPicPr>
          <p:cNvPr id="39" name="Picture 38">
            <a:extLst>
              <a:ext uri="{FF2B5EF4-FFF2-40B4-BE49-F238E27FC236}">
                <a16:creationId xmlns:a16="http://schemas.microsoft.com/office/drawing/2014/main" id="{EE791CE3-A10D-6554-F0CA-C78E279DA518}"/>
              </a:ext>
            </a:extLst>
          </p:cNvPr>
          <p:cNvPicPr>
            <a:picLocks noChangeAspect="1"/>
          </p:cNvPicPr>
          <p:nvPr/>
        </p:nvPicPr>
        <p:blipFill>
          <a:blip r:embed="rId4"/>
          <a:stretch>
            <a:fillRect/>
          </a:stretch>
        </p:blipFill>
        <p:spPr>
          <a:xfrm rot="956907">
            <a:off x="2399572" y="464498"/>
            <a:ext cx="2293536" cy="1752608"/>
          </a:xfrm>
          <a:prstGeom prst="rect">
            <a:avLst/>
          </a:prstGeom>
          <a:effectLst>
            <a:outerShdw blurRad="50800" dist="38100" dir="18900000" algn="bl" rotWithShape="0">
              <a:prstClr val="black">
                <a:alpha val="40000"/>
              </a:prstClr>
            </a:outerShdw>
          </a:effectLst>
        </p:spPr>
      </p:pic>
      <p:pic>
        <p:nvPicPr>
          <p:cNvPr id="36" name="Picture 35">
            <a:extLst>
              <a:ext uri="{FF2B5EF4-FFF2-40B4-BE49-F238E27FC236}">
                <a16:creationId xmlns:a16="http://schemas.microsoft.com/office/drawing/2014/main" id="{C227885C-6416-85F9-70F0-DD4BE215A9EF}"/>
              </a:ext>
            </a:extLst>
          </p:cNvPr>
          <p:cNvPicPr>
            <a:picLocks noChangeAspect="1"/>
          </p:cNvPicPr>
          <p:nvPr/>
        </p:nvPicPr>
        <p:blipFill>
          <a:blip r:embed="rId5"/>
          <a:srcRect l="4500"/>
          <a:stretch/>
        </p:blipFill>
        <p:spPr>
          <a:xfrm>
            <a:off x="20776" y="300157"/>
            <a:ext cx="4446836" cy="3685758"/>
          </a:xfrm>
          <a:prstGeom prst="rect">
            <a:avLst/>
          </a:prstGeom>
          <a:effectLst>
            <a:outerShdw blurRad="50800" dist="38100" dir="10800000" algn="r" rotWithShape="0">
              <a:prstClr val="black">
                <a:alpha val="40000"/>
              </a:prstClr>
            </a:outerShdw>
          </a:effectLst>
        </p:spPr>
      </p:pic>
      <p:pic>
        <p:nvPicPr>
          <p:cNvPr id="35" name="Picture 34" descr="A green rectangular object with black background&#10;&#10;Description automatically generated">
            <a:extLst>
              <a:ext uri="{FF2B5EF4-FFF2-40B4-BE49-F238E27FC236}">
                <a16:creationId xmlns:a16="http://schemas.microsoft.com/office/drawing/2014/main" id="{DA80677B-4A07-5F4E-9EE1-40E4E908829D}"/>
              </a:ext>
            </a:extLst>
          </p:cNvPr>
          <p:cNvPicPr>
            <a:picLocks noChangeAspect="1"/>
          </p:cNvPicPr>
          <p:nvPr/>
        </p:nvPicPr>
        <p:blipFill>
          <a:blip r:embed="rId6"/>
          <a:srcRect l="11089" b="36454"/>
          <a:stretch/>
        </p:blipFill>
        <p:spPr>
          <a:xfrm>
            <a:off x="11632" y="2498477"/>
            <a:ext cx="4455980" cy="1810428"/>
          </a:xfrm>
          <a:prstGeom prst="rect">
            <a:avLst/>
          </a:prstGeom>
        </p:spPr>
      </p:pic>
      <p:sp>
        <p:nvSpPr>
          <p:cNvPr id="29" name="Cloud 28">
            <a:extLst>
              <a:ext uri="{FF2B5EF4-FFF2-40B4-BE49-F238E27FC236}">
                <a16:creationId xmlns:a16="http://schemas.microsoft.com/office/drawing/2014/main" id="{0A0E603C-0358-C3E1-3629-64C6290C626D}"/>
              </a:ext>
            </a:extLst>
          </p:cNvPr>
          <p:cNvSpPr/>
          <p:nvPr/>
        </p:nvSpPr>
        <p:spPr>
          <a:xfrm>
            <a:off x="-2059" y="3791859"/>
            <a:ext cx="4596896" cy="8115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2965 w 42285"/>
              <a:gd name="connsiteY0" fmla="*/ 14229 h 43219"/>
              <a:gd name="connsiteX1" fmla="*/ 4688 w 42285"/>
              <a:gd name="connsiteY1" fmla="*/ 6766 h 43219"/>
              <a:gd name="connsiteX2" fmla="*/ 13070 w 42285"/>
              <a:gd name="connsiteY2" fmla="*/ 5061 h 43219"/>
              <a:gd name="connsiteX3" fmla="*/ 21521 w 42285"/>
              <a:gd name="connsiteY3" fmla="*/ 3291 h 43219"/>
              <a:gd name="connsiteX4" fmla="*/ 24814 w 42285"/>
              <a:gd name="connsiteY4" fmla="*/ 59 h 43219"/>
              <a:gd name="connsiteX5" fmla="*/ 28898 w 42285"/>
              <a:gd name="connsiteY5" fmla="*/ 2340 h 43219"/>
              <a:gd name="connsiteX6" fmla="*/ 34528 w 42285"/>
              <a:gd name="connsiteY6" fmla="*/ 549 h 43219"/>
              <a:gd name="connsiteX7" fmla="*/ 37383 w 42285"/>
              <a:gd name="connsiteY7" fmla="*/ 5435 h 43219"/>
              <a:gd name="connsiteX8" fmla="*/ 41047 w 42285"/>
              <a:gd name="connsiteY8" fmla="*/ 10177 h 43219"/>
              <a:gd name="connsiteX9" fmla="*/ 40883 w 42285"/>
              <a:gd name="connsiteY9" fmla="*/ 15319 h 43219"/>
              <a:gd name="connsiteX10" fmla="*/ 42081 w 42285"/>
              <a:gd name="connsiteY10" fmla="*/ 23181 h 43219"/>
              <a:gd name="connsiteX11" fmla="*/ 36469 w 42285"/>
              <a:gd name="connsiteY11" fmla="*/ 30063 h 43219"/>
              <a:gd name="connsiteX12" fmla="*/ 34460 w 42285"/>
              <a:gd name="connsiteY12" fmla="*/ 35960 h 43219"/>
              <a:gd name="connsiteX13" fmla="*/ 27620 w 42285"/>
              <a:gd name="connsiteY13" fmla="*/ 36674 h 43219"/>
              <a:gd name="connsiteX14" fmla="*/ 22732 w 42285"/>
              <a:gd name="connsiteY14" fmla="*/ 42965 h 43219"/>
              <a:gd name="connsiteX15" fmla="*/ 15545 w 42285"/>
              <a:gd name="connsiteY15" fmla="*/ 39125 h 43219"/>
              <a:gd name="connsiteX16" fmla="*/ 4869 w 42285"/>
              <a:gd name="connsiteY16" fmla="*/ 35331 h 43219"/>
              <a:gd name="connsiteX17" fmla="*/ 175 w 42285"/>
              <a:gd name="connsiteY17" fmla="*/ 31109 h 43219"/>
              <a:gd name="connsiteX18" fmla="*/ 1178 w 42285"/>
              <a:gd name="connsiteY18" fmla="*/ 25410 h 43219"/>
              <a:gd name="connsiteX19" fmla="*/ 1555 w 42285"/>
              <a:gd name="connsiteY19" fmla="*/ 11835 h 43219"/>
              <a:gd name="connsiteX20" fmla="*/ 2928 w 42285"/>
              <a:gd name="connsiteY20" fmla="*/ 14366 h 43219"/>
              <a:gd name="connsiteX21" fmla="*/ 2965 w 42285"/>
              <a:gd name="connsiteY21" fmla="*/ 14229 h 43219"/>
              <a:gd name="connsiteX0" fmla="*/ 3758 w 42285"/>
              <a:gd name="connsiteY0" fmla="*/ 26036 h 43219"/>
              <a:gd name="connsiteX1" fmla="*/ 1225 w 42285"/>
              <a:gd name="connsiteY1" fmla="*/ 25239 h 43219"/>
              <a:gd name="connsiteX2" fmla="*/ 5993 w 42285"/>
              <a:gd name="connsiteY2" fmla="*/ 34758 h 43219"/>
              <a:gd name="connsiteX3" fmla="*/ 4885 w 42285"/>
              <a:gd name="connsiteY3" fmla="*/ 35139 h 43219"/>
              <a:gd name="connsiteX4" fmla="*/ 15543 w 42285"/>
              <a:gd name="connsiteY4" fmla="*/ 38949 h 43219"/>
              <a:gd name="connsiteX5" fmla="*/ 14875 w 42285"/>
              <a:gd name="connsiteY5" fmla="*/ 37209 h 43219"/>
              <a:gd name="connsiteX6" fmla="*/ 27892 w 42285"/>
              <a:gd name="connsiteY6" fmla="*/ 34610 h 43219"/>
              <a:gd name="connsiteX7" fmla="*/ 27625 w 42285"/>
              <a:gd name="connsiteY7" fmla="*/ 36519 h 43219"/>
              <a:gd name="connsiteX8" fmla="*/ 33194 w 42285"/>
              <a:gd name="connsiteY8" fmla="*/ 22813 h 43219"/>
              <a:gd name="connsiteX9" fmla="*/ 36445 w 42285"/>
              <a:gd name="connsiteY9" fmla="*/ 29949 h 43219"/>
              <a:gd name="connsiteX10" fmla="*/ 40863 w 42285"/>
              <a:gd name="connsiteY10" fmla="*/ 15213 h 43219"/>
              <a:gd name="connsiteX11" fmla="*/ 39415 w 42285"/>
              <a:gd name="connsiteY11" fmla="*/ 17889 h 43219"/>
              <a:gd name="connsiteX12" fmla="*/ 37389 w 42285"/>
              <a:gd name="connsiteY12" fmla="*/ 5285 h 43219"/>
              <a:gd name="connsiteX13" fmla="*/ 37465 w 42285"/>
              <a:gd name="connsiteY13" fmla="*/ 6549 h 43219"/>
              <a:gd name="connsiteX14" fmla="*/ 28143 w 42285"/>
              <a:gd name="connsiteY14" fmla="*/ 3811 h 43219"/>
              <a:gd name="connsiteX15" fmla="*/ 28885 w 42285"/>
              <a:gd name="connsiteY15" fmla="*/ 2199 h 43219"/>
              <a:gd name="connsiteX16" fmla="*/ 21206 w 42285"/>
              <a:gd name="connsiteY16" fmla="*/ 4579 h 43219"/>
              <a:gd name="connsiteX17" fmla="*/ 21565 w 42285"/>
              <a:gd name="connsiteY17" fmla="*/ 3189 h 43219"/>
              <a:gd name="connsiteX18" fmla="*/ 13065 w 42285"/>
              <a:gd name="connsiteY18" fmla="*/ 5051 h 43219"/>
              <a:gd name="connsiteX19" fmla="*/ 14365 w 42285"/>
              <a:gd name="connsiteY19" fmla="*/ 6399 h 43219"/>
              <a:gd name="connsiteX20" fmla="*/ 3192 w 42285"/>
              <a:gd name="connsiteY20" fmla="*/ 15648 h 43219"/>
              <a:gd name="connsiteX21" fmla="*/ 2965 w 42285"/>
              <a:gd name="connsiteY21" fmla="*/ 14229 h 43219"/>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4875 w 42285"/>
              <a:gd name="connsiteY5" fmla="*/ 37209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5391 w 42285"/>
              <a:gd name="connsiteY5" fmla="*/ 38755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2790 w 42285"/>
              <a:gd name="connsiteY4" fmla="*/ 31607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5143 w 42285"/>
              <a:gd name="connsiteY3" fmla="*/ 32434 h 40633"/>
              <a:gd name="connsiteX4" fmla="*/ 12790 w 42285"/>
              <a:gd name="connsiteY4" fmla="*/ 31607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5993 w 42285"/>
              <a:gd name="connsiteY0" fmla="*/ 34758 h 40633"/>
              <a:gd name="connsiteX1" fmla="*/ 5143 w 42285"/>
              <a:gd name="connsiteY1" fmla="*/ 32434 h 40633"/>
              <a:gd name="connsiteX2" fmla="*/ 12790 w 42285"/>
              <a:gd name="connsiteY2" fmla="*/ 31607 h 40633"/>
              <a:gd name="connsiteX3" fmla="*/ 16165 w 42285"/>
              <a:gd name="connsiteY3" fmla="*/ 31027 h 40633"/>
              <a:gd name="connsiteX4" fmla="*/ 27892 w 42285"/>
              <a:gd name="connsiteY4" fmla="*/ 34610 h 40633"/>
              <a:gd name="connsiteX5" fmla="*/ 27625 w 42285"/>
              <a:gd name="connsiteY5" fmla="*/ 36519 h 40633"/>
              <a:gd name="connsiteX6" fmla="*/ 33194 w 42285"/>
              <a:gd name="connsiteY6" fmla="*/ 22813 h 40633"/>
              <a:gd name="connsiteX7" fmla="*/ 36445 w 42285"/>
              <a:gd name="connsiteY7" fmla="*/ 29949 h 40633"/>
              <a:gd name="connsiteX8" fmla="*/ 40863 w 42285"/>
              <a:gd name="connsiteY8" fmla="*/ 15213 h 40633"/>
              <a:gd name="connsiteX9" fmla="*/ 39415 w 42285"/>
              <a:gd name="connsiteY9" fmla="*/ 17889 h 40633"/>
              <a:gd name="connsiteX10" fmla="*/ 37389 w 42285"/>
              <a:gd name="connsiteY10" fmla="*/ 5285 h 40633"/>
              <a:gd name="connsiteX11" fmla="*/ 37465 w 42285"/>
              <a:gd name="connsiteY11" fmla="*/ 6549 h 40633"/>
              <a:gd name="connsiteX12" fmla="*/ 28143 w 42285"/>
              <a:gd name="connsiteY12" fmla="*/ 3811 h 40633"/>
              <a:gd name="connsiteX13" fmla="*/ 28885 w 42285"/>
              <a:gd name="connsiteY13" fmla="*/ 2199 h 40633"/>
              <a:gd name="connsiteX14" fmla="*/ 21206 w 42285"/>
              <a:gd name="connsiteY14" fmla="*/ 4579 h 40633"/>
              <a:gd name="connsiteX15" fmla="*/ 21565 w 42285"/>
              <a:gd name="connsiteY15" fmla="*/ 3189 h 40633"/>
              <a:gd name="connsiteX16" fmla="*/ 13065 w 42285"/>
              <a:gd name="connsiteY16" fmla="*/ 5051 h 40633"/>
              <a:gd name="connsiteX17" fmla="*/ 14365 w 42285"/>
              <a:gd name="connsiteY17" fmla="*/ 6399 h 40633"/>
              <a:gd name="connsiteX18" fmla="*/ 3192 w 42285"/>
              <a:gd name="connsiteY18" fmla="*/ 15648 h 40633"/>
              <a:gd name="connsiteX19" fmla="*/ 2965 w 42285"/>
              <a:gd name="connsiteY19" fmla="*/ 14229 h 40633"/>
              <a:gd name="connsiteX0" fmla="*/ 2913 w 42233"/>
              <a:gd name="connsiteY0" fmla="*/ 14229 h 40633"/>
              <a:gd name="connsiteX1" fmla="*/ 4636 w 42233"/>
              <a:gd name="connsiteY1" fmla="*/ 6766 h 40633"/>
              <a:gd name="connsiteX2" fmla="*/ 13018 w 42233"/>
              <a:gd name="connsiteY2" fmla="*/ 5061 h 40633"/>
              <a:gd name="connsiteX3" fmla="*/ 21469 w 42233"/>
              <a:gd name="connsiteY3" fmla="*/ 3291 h 40633"/>
              <a:gd name="connsiteX4" fmla="*/ 24762 w 42233"/>
              <a:gd name="connsiteY4" fmla="*/ 59 h 40633"/>
              <a:gd name="connsiteX5" fmla="*/ 28846 w 42233"/>
              <a:gd name="connsiteY5" fmla="*/ 2340 h 40633"/>
              <a:gd name="connsiteX6" fmla="*/ 34476 w 42233"/>
              <a:gd name="connsiteY6" fmla="*/ 549 h 40633"/>
              <a:gd name="connsiteX7" fmla="*/ 37331 w 42233"/>
              <a:gd name="connsiteY7" fmla="*/ 5435 h 40633"/>
              <a:gd name="connsiteX8" fmla="*/ 40995 w 42233"/>
              <a:gd name="connsiteY8" fmla="*/ 10177 h 40633"/>
              <a:gd name="connsiteX9" fmla="*/ 40831 w 42233"/>
              <a:gd name="connsiteY9" fmla="*/ 15319 h 40633"/>
              <a:gd name="connsiteX10" fmla="*/ 42029 w 42233"/>
              <a:gd name="connsiteY10" fmla="*/ 23181 h 40633"/>
              <a:gd name="connsiteX11" fmla="*/ 36417 w 42233"/>
              <a:gd name="connsiteY11" fmla="*/ 30063 h 40633"/>
              <a:gd name="connsiteX12" fmla="*/ 34408 w 42233"/>
              <a:gd name="connsiteY12" fmla="*/ 35960 h 40633"/>
              <a:gd name="connsiteX13" fmla="*/ 27568 w 42233"/>
              <a:gd name="connsiteY13" fmla="*/ 36674 h 40633"/>
              <a:gd name="connsiteX14" fmla="*/ 23196 w 42233"/>
              <a:gd name="connsiteY14" fmla="*/ 32532 h 40633"/>
              <a:gd name="connsiteX15" fmla="*/ 15493 w 42233"/>
              <a:gd name="connsiteY15" fmla="*/ 39125 h 40633"/>
              <a:gd name="connsiteX16" fmla="*/ 4817 w 42233"/>
              <a:gd name="connsiteY16" fmla="*/ 35331 h 40633"/>
              <a:gd name="connsiteX17" fmla="*/ 123 w 42233"/>
              <a:gd name="connsiteY17" fmla="*/ 31109 h 40633"/>
              <a:gd name="connsiteX18" fmla="*/ 1503 w 42233"/>
              <a:gd name="connsiteY18" fmla="*/ 11835 h 40633"/>
              <a:gd name="connsiteX19" fmla="*/ 2876 w 42233"/>
              <a:gd name="connsiteY19" fmla="*/ 14366 h 40633"/>
              <a:gd name="connsiteX20" fmla="*/ 2913 w 42233"/>
              <a:gd name="connsiteY20" fmla="*/ 14229 h 40633"/>
              <a:gd name="connsiteX0" fmla="*/ 5941 w 42233"/>
              <a:gd name="connsiteY0" fmla="*/ 34758 h 40633"/>
              <a:gd name="connsiteX1" fmla="*/ 5091 w 42233"/>
              <a:gd name="connsiteY1" fmla="*/ 32434 h 40633"/>
              <a:gd name="connsiteX2" fmla="*/ 12738 w 42233"/>
              <a:gd name="connsiteY2" fmla="*/ 31607 h 40633"/>
              <a:gd name="connsiteX3" fmla="*/ 16113 w 42233"/>
              <a:gd name="connsiteY3" fmla="*/ 31027 h 40633"/>
              <a:gd name="connsiteX4" fmla="*/ 27840 w 42233"/>
              <a:gd name="connsiteY4" fmla="*/ 34610 h 40633"/>
              <a:gd name="connsiteX5" fmla="*/ 27573 w 42233"/>
              <a:gd name="connsiteY5" fmla="*/ 36519 h 40633"/>
              <a:gd name="connsiteX6" fmla="*/ 33142 w 42233"/>
              <a:gd name="connsiteY6" fmla="*/ 22813 h 40633"/>
              <a:gd name="connsiteX7" fmla="*/ 36393 w 42233"/>
              <a:gd name="connsiteY7" fmla="*/ 29949 h 40633"/>
              <a:gd name="connsiteX8" fmla="*/ 40811 w 42233"/>
              <a:gd name="connsiteY8" fmla="*/ 15213 h 40633"/>
              <a:gd name="connsiteX9" fmla="*/ 39363 w 42233"/>
              <a:gd name="connsiteY9" fmla="*/ 17889 h 40633"/>
              <a:gd name="connsiteX10" fmla="*/ 37337 w 42233"/>
              <a:gd name="connsiteY10" fmla="*/ 5285 h 40633"/>
              <a:gd name="connsiteX11" fmla="*/ 37413 w 42233"/>
              <a:gd name="connsiteY11" fmla="*/ 6549 h 40633"/>
              <a:gd name="connsiteX12" fmla="*/ 28091 w 42233"/>
              <a:gd name="connsiteY12" fmla="*/ 3811 h 40633"/>
              <a:gd name="connsiteX13" fmla="*/ 28833 w 42233"/>
              <a:gd name="connsiteY13" fmla="*/ 2199 h 40633"/>
              <a:gd name="connsiteX14" fmla="*/ 21154 w 42233"/>
              <a:gd name="connsiteY14" fmla="*/ 4579 h 40633"/>
              <a:gd name="connsiteX15" fmla="*/ 21513 w 42233"/>
              <a:gd name="connsiteY15" fmla="*/ 3189 h 40633"/>
              <a:gd name="connsiteX16" fmla="*/ 13013 w 42233"/>
              <a:gd name="connsiteY16" fmla="*/ 5051 h 40633"/>
              <a:gd name="connsiteX17" fmla="*/ 14313 w 42233"/>
              <a:gd name="connsiteY17" fmla="*/ 6399 h 40633"/>
              <a:gd name="connsiteX18" fmla="*/ 3140 w 42233"/>
              <a:gd name="connsiteY18" fmla="*/ 15648 h 40633"/>
              <a:gd name="connsiteX19" fmla="*/ 2913 w 42233"/>
              <a:gd name="connsiteY19" fmla="*/ 14229 h 40633"/>
              <a:gd name="connsiteX0" fmla="*/ 2913 w 42233"/>
              <a:gd name="connsiteY0" fmla="*/ 14229 h 40633"/>
              <a:gd name="connsiteX1" fmla="*/ 4636 w 42233"/>
              <a:gd name="connsiteY1" fmla="*/ 6766 h 40633"/>
              <a:gd name="connsiteX2" fmla="*/ 13018 w 42233"/>
              <a:gd name="connsiteY2" fmla="*/ 5061 h 40633"/>
              <a:gd name="connsiteX3" fmla="*/ 21469 w 42233"/>
              <a:gd name="connsiteY3" fmla="*/ 3291 h 40633"/>
              <a:gd name="connsiteX4" fmla="*/ 24762 w 42233"/>
              <a:gd name="connsiteY4" fmla="*/ 59 h 40633"/>
              <a:gd name="connsiteX5" fmla="*/ 28846 w 42233"/>
              <a:gd name="connsiteY5" fmla="*/ 2340 h 40633"/>
              <a:gd name="connsiteX6" fmla="*/ 34476 w 42233"/>
              <a:gd name="connsiteY6" fmla="*/ 549 h 40633"/>
              <a:gd name="connsiteX7" fmla="*/ 37331 w 42233"/>
              <a:gd name="connsiteY7" fmla="*/ 5435 h 40633"/>
              <a:gd name="connsiteX8" fmla="*/ 40995 w 42233"/>
              <a:gd name="connsiteY8" fmla="*/ 10177 h 40633"/>
              <a:gd name="connsiteX9" fmla="*/ 40831 w 42233"/>
              <a:gd name="connsiteY9" fmla="*/ 15319 h 40633"/>
              <a:gd name="connsiteX10" fmla="*/ 42029 w 42233"/>
              <a:gd name="connsiteY10" fmla="*/ 23181 h 40633"/>
              <a:gd name="connsiteX11" fmla="*/ 36417 w 42233"/>
              <a:gd name="connsiteY11" fmla="*/ 30063 h 40633"/>
              <a:gd name="connsiteX12" fmla="*/ 34408 w 42233"/>
              <a:gd name="connsiteY12" fmla="*/ 35960 h 40633"/>
              <a:gd name="connsiteX13" fmla="*/ 27568 w 42233"/>
              <a:gd name="connsiteY13" fmla="*/ 36674 h 40633"/>
              <a:gd name="connsiteX14" fmla="*/ 23196 w 42233"/>
              <a:gd name="connsiteY14" fmla="*/ 32532 h 40633"/>
              <a:gd name="connsiteX15" fmla="*/ 15493 w 42233"/>
              <a:gd name="connsiteY15" fmla="*/ 39125 h 40633"/>
              <a:gd name="connsiteX16" fmla="*/ 4817 w 42233"/>
              <a:gd name="connsiteY16" fmla="*/ 35331 h 40633"/>
              <a:gd name="connsiteX17" fmla="*/ 123 w 42233"/>
              <a:gd name="connsiteY17" fmla="*/ 31109 h 40633"/>
              <a:gd name="connsiteX18" fmla="*/ 1503 w 42233"/>
              <a:gd name="connsiteY18" fmla="*/ 11835 h 40633"/>
              <a:gd name="connsiteX19" fmla="*/ 2876 w 42233"/>
              <a:gd name="connsiteY19" fmla="*/ 14366 h 40633"/>
              <a:gd name="connsiteX20" fmla="*/ 2913 w 42233"/>
              <a:gd name="connsiteY20" fmla="*/ 14229 h 40633"/>
              <a:gd name="connsiteX0" fmla="*/ 5941 w 42233"/>
              <a:gd name="connsiteY0" fmla="*/ 34758 h 40633"/>
              <a:gd name="connsiteX1" fmla="*/ 5091 w 42233"/>
              <a:gd name="connsiteY1" fmla="*/ 32434 h 40633"/>
              <a:gd name="connsiteX2" fmla="*/ 12738 w 42233"/>
              <a:gd name="connsiteY2" fmla="*/ 31607 h 40633"/>
              <a:gd name="connsiteX3" fmla="*/ 16113 w 42233"/>
              <a:gd name="connsiteY3" fmla="*/ 31027 h 40633"/>
              <a:gd name="connsiteX4" fmla="*/ 27840 w 42233"/>
              <a:gd name="connsiteY4" fmla="*/ 34610 h 40633"/>
              <a:gd name="connsiteX5" fmla="*/ 27573 w 42233"/>
              <a:gd name="connsiteY5" fmla="*/ 36519 h 40633"/>
              <a:gd name="connsiteX6" fmla="*/ 33142 w 42233"/>
              <a:gd name="connsiteY6" fmla="*/ 22813 h 40633"/>
              <a:gd name="connsiteX7" fmla="*/ 36393 w 42233"/>
              <a:gd name="connsiteY7" fmla="*/ 29949 h 40633"/>
              <a:gd name="connsiteX8" fmla="*/ 40811 w 42233"/>
              <a:gd name="connsiteY8" fmla="*/ 15213 h 40633"/>
              <a:gd name="connsiteX9" fmla="*/ 39363 w 42233"/>
              <a:gd name="connsiteY9" fmla="*/ 17889 h 40633"/>
              <a:gd name="connsiteX10" fmla="*/ 37337 w 42233"/>
              <a:gd name="connsiteY10" fmla="*/ 5285 h 40633"/>
              <a:gd name="connsiteX11" fmla="*/ 37413 w 42233"/>
              <a:gd name="connsiteY11" fmla="*/ 6549 h 40633"/>
              <a:gd name="connsiteX12" fmla="*/ 28091 w 42233"/>
              <a:gd name="connsiteY12" fmla="*/ 3811 h 40633"/>
              <a:gd name="connsiteX13" fmla="*/ 28833 w 42233"/>
              <a:gd name="connsiteY13" fmla="*/ 2199 h 40633"/>
              <a:gd name="connsiteX14" fmla="*/ 21154 w 42233"/>
              <a:gd name="connsiteY14" fmla="*/ 4579 h 40633"/>
              <a:gd name="connsiteX15" fmla="*/ 21513 w 42233"/>
              <a:gd name="connsiteY15" fmla="*/ 3189 h 40633"/>
              <a:gd name="connsiteX16" fmla="*/ 13013 w 42233"/>
              <a:gd name="connsiteY16" fmla="*/ 5051 h 40633"/>
              <a:gd name="connsiteX17" fmla="*/ 14313 w 42233"/>
              <a:gd name="connsiteY17" fmla="*/ 6399 h 40633"/>
              <a:gd name="connsiteX18" fmla="*/ 3140 w 42233"/>
              <a:gd name="connsiteY18" fmla="*/ 15648 h 40633"/>
              <a:gd name="connsiteX19" fmla="*/ 2913 w 42233"/>
              <a:gd name="connsiteY19" fmla="*/ 14229 h 40633"/>
              <a:gd name="connsiteX0" fmla="*/ 2795 w 42115"/>
              <a:gd name="connsiteY0" fmla="*/ 14229 h 40633"/>
              <a:gd name="connsiteX1" fmla="*/ 4518 w 42115"/>
              <a:gd name="connsiteY1" fmla="*/ 6766 h 40633"/>
              <a:gd name="connsiteX2" fmla="*/ 12900 w 42115"/>
              <a:gd name="connsiteY2" fmla="*/ 5061 h 40633"/>
              <a:gd name="connsiteX3" fmla="*/ 21351 w 42115"/>
              <a:gd name="connsiteY3" fmla="*/ 3291 h 40633"/>
              <a:gd name="connsiteX4" fmla="*/ 24644 w 42115"/>
              <a:gd name="connsiteY4" fmla="*/ 59 h 40633"/>
              <a:gd name="connsiteX5" fmla="*/ 28728 w 42115"/>
              <a:gd name="connsiteY5" fmla="*/ 2340 h 40633"/>
              <a:gd name="connsiteX6" fmla="*/ 34358 w 42115"/>
              <a:gd name="connsiteY6" fmla="*/ 549 h 40633"/>
              <a:gd name="connsiteX7" fmla="*/ 37213 w 42115"/>
              <a:gd name="connsiteY7" fmla="*/ 5435 h 40633"/>
              <a:gd name="connsiteX8" fmla="*/ 40877 w 42115"/>
              <a:gd name="connsiteY8" fmla="*/ 10177 h 40633"/>
              <a:gd name="connsiteX9" fmla="*/ 40713 w 42115"/>
              <a:gd name="connsiteY9" fmla="*/ 15319 h 40633"/>
              <a:gd name="connsiteX10" fmla="*/ 41911 w 42115"/>
              <a:gd name="connsiteY10" fmla="*/ 23181 h 40633"/>
              <a:gd name="connsiteX11" fmla="*/ 36299 w 42115"/>
              <a:gd name="connsiteY11" fmla="*/ 30063 h 40633"/>
              <a:gd name="connsiteX12" fmla="*/ 34290 w 42115"/>
              <a:gd name="connsiteY12" fmla="*/ 35960 h 40633"/>
              <a:gd name="connsiteX13" fmla="*/ 27450 w 42115"/>
              <a:gd name="connsiteY13" fmla="*/ 36674 h 40633"/>
              <a:gd name="connsiteX14" fmla="*/ 23078 w 42115"/>
              <a:gd name="connsiteY14" fmla="*/ 32532 h 40633"/>
              <a:gd name="connsiteX15" fmla="*/ 15375 w 42115"/>
              <a:gd name="connsiteY15" fmla="*/ 39125 h 40633"/>
              <a:gd name="connsiteX16" fmla="*/ 4699 w 42115"/>
              <a:gd name="connsiteY16" fmla="*/ 35331 h 40633"/>
              <a:gd name="connsiteX17" fmla="*/ 5 w 42115"/>
              <a:gd name="connsiteY17" fmla="*/ 31109 h 40633"/>
              <a:gd name="connsiteX18" fmla="*/ 1385 w 42115"/>
              <a:gd name="connsiteY18" fmla="*/ 11835 h 40633"/>
              <a:gd name="connsiteX19" fmla="*/ 2758 w 42115"/>
              <a:gd name="connsiteY19" fmla="*/ 14366 h 40633"/>
              <a:gd name="connsiteX20" fmla="*/ 2795 w 42115"/>
              <a:gd name="connsiteY20" fmla="*/ 14229 h 40633"/>
              <a:gd name="connsiteX0" fmla="*/ 5823 w 42115"/>
              <a:gd name="connsiteY0" fmla="*/ 34758 h 40633"/>
              <a:gd name="connsiteX1" fmla="*/ 4973 w 42115"/>
              <a:gd name="connsiteY1" fmla="*/ 32434 h 40633"/>
              <a:gd name="connsiteX2" fmla="*/ 12620 w 42115"/>
              <a:gd name="connsiteY2" fmla="*/ 31607 h 40633"/>
              <a:gd name="connsiteX3" fmla="*/ 15995 w 42115"/>
              <a:gd name="connsiteY3" fmla="*/ 31027 h 40633"/>
              <a:gd name="connsiteX4" fmla="*/ 27722 w 42115"/>
              <a:gd name="connsiteY4" fmla="*/ 34610 h 40633"/>
              <a:gd name="connsiteX5" fmla="*/ 27455 w 42115"/>
              <a:gd name="connsiteY5" fmla="*/ 36519 h 40633"/>
              <a:gd name="connsiteX6" fmla="*/ 33024 w 42115"/>
              <a:gd name="connsiteY6" fmla="*/ 22813 h 40633"/>
              <a:gd name="connsiteX7" fmla="*/ 36275 w 42115"/>
              <a:gd name="connsiteY7" fmla="*/ 29949 h 40633"/>
              <a:gd name="connsiteX8" fmla="*/ 40693 w 42115"/>
              <a:gd name="connsiteY8" fmla="*/ 15213 h 40633"/>
              <a:gd name="connsiteX9" fmla="*/ 39245 w 42115"/>
              <a:gd name="connsiteY9" fmla="*/ 17889 h 40633"/>
              <a:gd name="connsiteX10" fmla="*/ 37219 w 42115"/>
              <a:gd name="connsiteY10" fmla="*/ 5285 h 40633"/>
              <a:gd name="connsiteX11" fmla="*/ 37295 w 42115"/>
              <a:gd name="connsiteY11" fmla="*/ 6549 h 40633"/>
              <a:gd name="connsiteX12" fmla="*/ 27973 w 42115"/>
              <a:gd name="connsiteY12" fmla="*/ 3811 h 40633"/>
              <a:gd name="connsiteX13" fmla="*/ 28715 w 42115"/>
              <a:gd name="connsiteY13" fmla="*/ 2199 h 40633"/>
              <a:gd name="connsiteX14" fmla="*/ 21036 w 42115"/>
              <a:gd name="connsiteY14" fmla="*/ 4579 h 40633"/>
              <a:gd name="connsiteX15" fmla="*/ 21395 w 42115"/>
              <a:gd name="connsiteY15" fmla="*/ 3189 h 40633"/>
              <a:gd name="connsiteX16" fmla="*/ 12895 w 42115"/>
              <a:gd name="connsiteY16" fmla="*/ 5051 h 40633"/>
              <a:gd name="connsiteX17" fmla="*/ 14195 w 42115"/>
              <a:gd name="connsiteY17" fmla="*/ 6399 h 40633"/>
              <a:gd name="connsiteX18" fmla="*/ 3022 w 42115"/>
              <a:gd name="connsiteY18" fmla="*/ 15648 h 40633"/>
              <a:gd name="connsiteX19" fmla="*/ 2795 w 42115"/>
              <a:gd name="connsiteY19" fmla="*/ 14229 h 40633"/>
              <a:gd name="connsiteX0" fmla="*/ 1549 w 40869"/>
              <a:gd name="connsiteY0" fmla="*/ 14229 h 40633"/>
              <a:gd name="connsiteX1" fmla="*/ 3272 w 40869"/>
              <a:gd name="connsiteY1" fmla="*/ 6766 h 40633"/>
              <a:gd name="connsiteX2" fmla="*/ 11654 w 40869"/>
              <a:gd name="connsiteY2" fmla="*/ 5061 h 40633"/>
              <a:gd name="connsiteX3" fmla="*/ 20105 w 40869"/>
              <a:gd name="connsiteY3" fmla="*/ 3291 h 40633"/>
              <a:gd name="connsiteX4" fmla="*/ 23398 w 40869"/>
              <a:gd name="connsiteY4" fmla="*/ 59 h 40633"/>
              <a:gd name="connsiteX5" fmla="*/ 27482 w 40869"/>
              <a:gd name="connsiteY5" fmla="*/ 2340 h 40633"/>
              <a:gd name="connsiteX6" fmla="*/ 33112 w 40869"/>
              <a:gd name="connsiteY6" fmla="*/ 549 h 40633"/>
              <a:gd name="connsiteX7" fmla="*/ 35967 w 40869"/>
              <a:gd name="connsiteY7" fmla="*/ 5435 h 40633"/>
              <a:gd name="connsiteX8" fmla="*/ 39631 w 40869"/>
              <a:gd name="connsiteY8" fmla="*/ 10177 h 40633"/>
              <a:gd name="connsiteX9" fmla="*/ 39467 w 40869"/>
              <a:gd name="connsiteY9" fmla="*/ 15319 h 40633"/>
              <a:gd name="connsiteX10" fmla="*/ 40665 w 40869"/>
              <a:gd name="connsiteY10" fmla="*/ 23181 h 40633"/>
              <a:gd name="connsiteX11" fmla="*/ 35053 w 40869"/>
              <a:gd name="connsiteY11" fmla="*/ 30063 h 40633"/>
              <a:gd name="connsiteX12" fmla="*/ 33044 w 40869"/>
              <a:gd name="connsiteY12" fmla="*/ 35960 h 40633"/>
              <a:gd name="connsiteX13" fmla="*/ 26204 w 40869"/>
              <a:gd name="connsiteY13" fmla="*/ 36674 h 40633"/>
              <a:gd name="connsiteX14" fmla="*/ 21832 w 40869"/>
              <a:gd name="connsiteY14" fmla="*/ 32532 h 40633"/>
              <a:gd name="connsiteX15" fmla="*/ 14129 w 40869"/>
              <a:gd name="connsiteY15" fmla="*/ 39125 h 40633"/>
              <a:gd name="connsiteX16" fmla="*/ 3453 w 40869"/>
              <a:gd name="connsiteY16" fmla="*/ 35331 h 40633"/>
              <a:gd name="connsiteX17" fmla="*/ 589 w 40869"/>
              <a:gd name="connsiteY17" fmla="*/ 34569 h 40633"/>
              <a:gd name="connsiteX18" fmla="*/ 139 w 40869"/>
              <a:gd name="connsiteY18" fmla="*/ 11835 h 40633"/>
              <a:gd name="connsiteX19" fmla="*/ 1512 w 40869"/>
              <a:gd name="connsiteY19" fmla="*/ 14366 h 40633"/>
              <a:gd name="connsiteX20" fmla="*/ 1549 w 40869"/>
              <a:gd name="connsiteY20" fmla="*/ 14229 h 40633"/>
              <a:gd name="connsiteX0" fmla="*/ 4577 w 40869"/>
              <a:gd name="connsiteY0" fmla="*/ 34758 h 40633"/>
              <a:gd name="connsiteX1" fmla="*/ 3727 w 40869"/>
              <a:gd name="connsiteY1" fmla="*/ 32434 h 40633"/>
              <a:gd name="connsiteX2" fmla="*/ 11374 w 40869"/>
              <a:gd name="connsiteY2" fmla="*/ 31607 h 40633"/>
              <a:gd name="connsiteX3" fmla="*/ 14749 w 40869"/>
              <a:gd name="connsiteY3" fmla="*/ 31027 h 40633"/>
              <a:gd name="connsiteX4" fmla="*/ 26476 w 40869"/>
              <a:gd name="connsiteY4" fmla="*/ 34610 h 40633"/>
              <a:gd name="connsiteX5" fmla="*/ 26209 w 40869"/>
              <a:gd name="connsiteY5" fmla="*/ 36519 h 40633"/>
              <a:gd name="connsiteX6" fmla="*/ 31778 w 40869"/>
              <a:gd name="connsiteY6" fmla="*/ 22813 h 40633"/>
              <a:gd name="connsiteX7" fmla="*/ 35029 w 40869"/>
              <a:gd name="connsiteY7" fmla="*/ 29949 h 40633"/>
              <a:gd name="connsiteX8" fmla="*/ 39447 w 40869"/>
              <a:gd name="connsiteY8" fmla="*/ 15213 h 40633"/>
              <a:gd name="connsiteX9" fmla="*/ 37999 w 40869"/>
              <a:gd name="connsiteY9" fmla="*/ 17889 h 40633"/>
              <a:gd name="connsiteX10" fmla="*/ 35973 w 40869"/>
              <a:gd name="connsiteY10" fmla="*/ 5285 h 40633"/>
              <a:gd name="connsiteX11" fmla="*/ 36049 w 40869"/>
              <a:gd name="connsiteY11" fmla="*/ 6549 h 40633"/>
              <a:gd name="connsiteX12" fmla="*/ 26727 w 40869"/>
              <a:gd name="connsiteY12" fmla="*/ 3811 h 40633"/>
              <a:gd name="connsiteX13" fmla="*/ 27469 w 40869"/>
              <a:gd name="connsiteY13" fmla="*/ 2199 h 40633"/>
              <a:gd name="connsiteX14" fmla="*/ 19790 w 40869"/>
              <a:gd name="connsiteY14" fmla="*/ 4579 h 40633"/>
              <a:gd name="connsiteX15" fmla="*/ 20149 w 40869"/>
              <a:gd name="connsiteY15" fmla="*/ 3189 h 40633"/>
              <a:gd name="connsiteX16" fmla="*/ 11649 w 40869"/>
              <a:gd name="connsiteY16" fmla="*/ 5051 h 40633"/>
              <a:gd name="connsiteX17" fmla="*/ 12949 w 40869"/>
              <a:gd name="connsiteY17" fmla="*/ 6399 h 40633"/>
              <a:gd name="connsiteX18" fmla="*/ 1776 w 40869"/>
              <a:gd name="connsiteY18" fmla="*/ 15648 h 40633"/>
              <a:gd name="connsiteX19" fmla="*/ 1549 w 40869"/>
              <a:gd name="connsiteY19" fmla="*/ 14229 h 40633"/>
              <a:gd name="connsiteX0" fmla="*/ 1384 w 40704"/>
              <a:gd name="connsiteY0" fmla="*/ 14229 h 40633"/>
              <a:gd name="connsiteX1" fmla="*/ 3107 w 40704"/>
              <a:gd name="connsiteY1" fmla="*/ 6766 h 40633"/>
              <a:gd name="connsiteX2" fmla="*/ 11489 w 40704"/>
              <a:gd name="connsiteY2" fmla="*/ 5061 h 40633"/>
              <a:gd name="connsiteX3" fmla="*/ 19940 w 40704"/>
              <a:gd name="connsiteY3" fmla="*/ 3291 h 40633"/>
              <a:gd name="connsiteX4" fmla="*/ 23233 w 40704"/>
              <a:gd name="connsiteY4" fmla="*/ 59 h 40633"/>
              <a:gd name="connsiteX5" fmla="*/ 27317 w 40704"/>
              <a:gd name="connsiteY5" fmla="*/ 2340 h 40633"/>
              <a:gd name="connsiteX6" fmla="*/ 32947 w 40704"/>
              <a:gd name="connsiteY6" fmla="*/ 549 h 40633"/>
              <a:gd name="connsiteX7" fmla="*/ 35802 w 40704"/>
              <a:gd name="connsiteY7" fmla="*/ 5435 h 40633"/>
              <a:gd name="connsiteX8" fmla="*/ 39466 w 40704"/>
              <a:gd name="connsiteY8" fmla="*/ 10177 h 40633"/>
              <a:gd name="connsiteX9" fmla="*/ 39302 w 40704"/>
              <a:gd name="connsiteY9" fmla="*/ 15319 h 40633"/>
              <a:gd name="connsiteX10" fmla="*/ 40500 w 40704"/>
              <a:gd name="connsiteY10" fmla="*/ 23181 h 40633"/>
              <a:gd name="connsiteX11" fmla="*/ 34888 w 40704"/>
              <a:gd name="connsiteY11" fmla="*/ 30063 h 40633"/>
              <a:gd name="connsiteX12" fmla="*/ 32879 w 40704"/>
              <a:gd name="connsiteY12" fmla="*/ 35960 h 40633"/>
              <a:gd name="connsiteX13" fmla="*/ 26039 w 40704"/>
              <a:gd name="connsiteY13" fmla="*/ 36674 h 40633"/>
              <a:gd name="connsiteX14" fmla="*/ 21667 w 40704"/>
              <a:gd name="connsiteY14" fmla="*/ 32532 h 40633"/>
              <a:gd name="connsiteX15" fmla="*/ 13964 w 40704"/>
              <a:gd name="connsiteY15" fmla="*/ 39125 h 40633"/>
              <a:gd name="connsiteX16" fmla="*/ 3288 w 40704"/>
              <a:gd name="connsiteY16" fmla="*/ 35331 h 40633"/>
              <a:gd name="connsiteX17" fmla="*/ 424 w 40704"/>
              <a:gd name="connsiteY17" fmla="*/ 34569 h 40633"/>
              <a:gd name="connsiteX18" fmla="*/ 302 w 40704"/>
              <a:gd name="connsiteY18" fmla="*/ 13698 h 40633"/>
              <a:gd name="connsiteX19" fmla="*/ 1347 w 40704"/>
              <a:gd name="connsiteY19" fmla="*/ 14366 h 40633"/>
              <a:gd name="connsiteX20" fmla="*/ 1384 w 40704"/>
              <a:gd name="connsiteY20" fmla="*/ 14229 h 40633"/>
              <a:gd name="connsiteX0" fmla="*/ 4412 w 40704"/>
              <a:gd name="connsiteY0" fmla="*/ 34758 h 40633"/>
              <a:gd name="connsiteX1" fmla="*/ 3562 w 40704"/>
              <a:gd name="connsiteY1" fmla="*/ 32434 h 40633"/>
              <a:gd name="connsiteX2" fmla="*/ 11209 w 40704"/>
              <a:gd name="connsiteY2" fmla="*/ 31607 h 40633"/>
              <a:gd name="connsiteX3" fmla="*/ 14584 w 40704"/>
              <a:gd name="connsiteY3" fmla="*/ 31027 h 40633"/>
              <a:gd name="connsiteX4" fmla="*/ 26311 w 40704"/>
              <a:gd name="connsiteY4" fmla="*/ 34610 h 40633"/>
              <a:gd name="connsiteX5" fmla="*/ 26044 w 40704"/>
              <a:gd name="connsiteY5" fmla="*/ 36519 h 40633"/>
              <a:gd name="connsiteX6" fmla="*/ 31613 w 40704"/>
              <a:gd name="connsiteY6" fmla="*/ 22813 h 40633"/>
              <a:gd name="connsiteX7" fmla="*/ 34864 w 40704"/>
              <a:gd name="connsiteY7" fmla="*/ 29949 h 40633"/>
              <a:gd name="connsiteX8" fmla="*/ 39282 w 40704"/>
              <a:gd name="connsiteY8" fmla="*/ 15213 h 40633"/>
              <a:gd name="connsiteX9" fmla="*/ 37834 w 40704"/>
              <a:gd name="connsiteY9" fmla="*/ 17889 h 40633"/>
              <a:gd name="connsiteX10" fmla="*/ 35808 w 40704"/>
              <a:gd name="connsiteY10" fmla="*/ 5285 h 40633"/>
              <a:gd name="connsiteX11" fmla="*/ 35884 w 40704"/>
              <a:gd name="connsiteY11" fmla="*/ 6549 h 40633"/>
              <a:gd name="connsiteX12" fmla="*/ 26562 w 40704"/>
              <a:gd name="connsiteY12" fmla="*/ 3811 h 40633"/>
              <a:gd name="connsiteX13" fmla="*/ 27304 w 40704"/>
              <a:gd name="connsiteY13" fmla="*/ 2199 h 40633"/>
              <a:gd name="connsiteX14" fmla="*/ 19625 w 40704"/>
              <a:gd name="connsiteY14" fmla="*/ 4579 h 40633"/>
              <a:gd name="connsiteX15" fmla="*/ 19984 w 40704"/>
              <a:gd name="connsiteY15" fmla="*/ 3189 h 40633"/>
              <a:gd name="connsiteX16" fmla="*/ 11484 w 40704"/>
              <a:gd name="connsiteY16" fmla="*/ 5051 h 40633"/>
              <a:gd name="connsiteX17" fmla="*/ 12784 w 40704"/>
              <a:gd name="connsiteY17" fmla="*/ 6399 h 40633"/>
              <a:gd name="connsiteX18" fmla="*/ 1611 w 40704"/>
              <a:gd name="connsiteY18" fmla="*/ 15648 h 40633"/>
              <a:gd name="connsiteX19" fmla="*/ 1384 w 40704"/>
              <a:gd name="connsiteY19" fmla="*/ 14229 h 40633"/>
              <a:gd name="connsiteX0" fmla="*/ 1302 w 40622"/>
              <a:gd name="connsiteY0" fmla="*/ 14229 h 40633"/>
              <a:gd name="connsiteX1" fmla="*/ 3025 w 40622"/>
              <a:gd name="connsiteY1" fmla="*/ 6766 h 40633"/>
              <a:gd name="connsiteX2" fmla="*/ 11407 w 40622"/>
              <a:gd name="connsiteY2" fmla="*/ 5061 h 40633"/>
              <a:gd name="connsiteX3" fmla="*/ 19858 w 40622"/>
              <a:gd name="connsiteY3" fmla="*/ 3291 h 40633"/>
              <a:gd name="connsiteX4" fmla="*/ 23151 w 40622"/>
              <a:gd name="connsiteY4" fmla="*/ 59 h 40633"/>
              <a:gd name="connsiteX5" fmla="*/ 27235 w 40622"/>
              <a:gd name="connsiteY5" fmla="*/ 2340 h 40633"/>
              <a:gd name="connsiteX6" fmla="*/ 32865 w 40622"/>
              <a:gd name="connsiteY6" fmla="*/ 549 h 40633"/>
              <a:gd name="connsiteX7" fmla="*/ 35720 w 40622"/>
              <a:gd name="connsiteY7" fmla="*/ 5435 h 40633"/>
              <a:gd name="connsiteX8" fmla="*/ 39384 w 40622"/>
              <a:gd name="connsiteY8" fmla="*/ 10177 h 40633"/>
              <a:gd name="connsiteX9" fmla="*/ 39220 w 40622"/>
              <a:gd name="connsiteY9" fmla="*/ 15319 h 40633"/>
              <a:gd name="connsiteX10" fmla="*/ 40418 w 40622"/>
              <a:gd name="connsiteY10" fmla="*/ 23181 h 40633"/>
              <a:gd name="connsiteX11" fmla="*/ 34806 w 40622"/>
              <a:gd name="connsiteY11" fmla="*/ 30063 h 40633"/>
              <a:gd name="connsiteX12" fmla="*/ 32797 w 40622"/>
              <a:gd name="connsiteY12" fmla="*/ 35960 h 40633"/>
              <a:gd name="connsiteX13" fmla="*/ 25957 w 40622"/>
              <a:gd name="connsiteY13" fmla="*/ 36674 h 40633"/>
              <a:gd name="connsiteX14" fmla="*/ 21585 w 40622"/>
              <a:gd name="connsiteY14" fmla="*/ 32532 h 40633"/>
              <a:gd name="connsiteX15" fmla="*/ 13882 w 40622"/>
              <a:gd name="connsiteY15" fmla="*/ 39125 h 40633"/>
              <a:gd name="connsiteX16" fmla="*/ 3206 w 40622"/>
              <a:gd name="connsiteY16" fmla="*/ 35331 h 40633"/>
              <a:gd name="connsiteX17" fmla="*/ 342 w 40622"/>
              <a:gd name="connsiteY17" fmla="*/ 34569 h 40633"/>
              <a:gd name="connsiteX18" fmla="*/ 220 w 40622"/>
              <a:gd name="connsiteY18" fmla="*/ 13698 h 40633"/>
              <a:gd name="connsiteX19" fmla="*/ 1265 w 40622"/>
              <a:gd name="connsiteY19" fmla="*/ 14366 h 40633"/>
              <a:gd name="connsiteX20" fmla="*/ 1302 w 40622"/>
              <a:gd name="connsiteY20" fmla="*/ 14229 h 40633"/>
              <a:gd name="connsiteX0" fmla="*/ 4330 w 40622"/>
              <a:gd name="connsiteY0" fmla="*/ 34758 h 40633"/>
              <a:gd name="connsiteX1" fmla="*/ 3480 w 40622"/>
              <a:gd name="connsiteY1" fmla="*/ 32434 h 40633"/>
              <a:gd name="connsiteX2" fmla="*/ 11127 w 40622"/>
              <a:gd name="connsiteY2" fmla="*/ 31607 h 40633"/>
              <a:gd name="connsiteX3" fmla="*/ 14502 w 40622"/>
              <a:gd name="connsiteY3" fmla="*/ 31027 h 40633"/>
              <a:gd name="connsiteX4" fmla="*/ 26229 w 40622"/>
              <a:gd name="connsiteY4" fmla="*/ 34610 h 40633"/>
              <a:gd name="connsiteX5" fmla="*/ 25962 w 40622"/>
              <a:gd name="connsiteY5" fmla="*/ 36519 h 40633"/>
              <a:gd name="connsiteX6" fmla="*/ 31531 w 40622"/>
              <a:gd name="connsiteY6" fmla="*/ 22813 h 40633"/>
              <a:gd name="connsiteX7" fmla="*/ 34782 w 40622"/>
              <a:gd name="connsiteY7" fmla="*/ 29949 h 40633"/>
              <a:gd name="connsiteX8" fmla="*/ 39200 w 40622"/>
              <a:gd name="connsiteY8" fmla="*/ 15213 h 40633"/>
              <a:gd name="connsiteX9" fmla="*/ 37752 w 40622"/>
              <a:gd name="connsiteY9" fmla="*/ 17889 h 40633"/>
              <a:gd name="connsiteX10" fmla="*/ 35726 w 40622"/>
              <a:gd name="connsiteY10" fmla="*/ 5285 h 40633"/>
              <a:gd name="connsiteX11" fmla="*/ 35802 w 40622"/>
              <a:gd name="connsiteY11" fmla="*/ 6549 h 40633"/>
              <a:gd name="connsiteX12" fmla="*/ 26480 w 40622"/>
              <a:gd name="connsiteY12" fmla="*/ 3811 h 40633"/>
              <a:gd name="connsiteX13" fmla="*/ 27222 w 40622"/>
              <a:gd name="connsiteY13" fmla="*/ 2199 h 40633"/>
              <a:gd name="connsiteX14" fmla="*/ 19543 w 40622"/>
              <a:gd name="connsiteY14" fmla="*/ 4579 h 40633"/>
              <a:gd name="connsiteX15" fmla="*/ 19902 w 40622"/>
              <a:gd name="connsiteY15" fmla="*/ 3189 h 40633"/>
              <a:gd name="connsiteX16" fmla="*/ 11402 w 40622"/>
              <a:gd name="connsiteY16" fmla="*/ 5051 h 40633"/>
              <a:gd name="connsiteX17" fmla="*/ 12702 w 40622"/>
              <a:gd name="connsiteY17" fmla="*/ 6399 h 40633"/>
              <a:gd name="connsiteX18" fmla="*/ 1529 w 40622"/>
              <a:gd name="connsiteY18" fmla="*/ 15648 h 40633"/>
              <a:gd name="connsiteX19" fmla="*/ 1302 w 40622"/>
              <a:gd name="connsiteY19" fmla="*/ 14229 h 40633"/>
              <a:gd name="connsiteX0" fmla="*/ 1303 w 40623"/>
              <a:gd name="connsiteY0" fmla="*/ 14229 h 40633"/>
              <a:gd name="connsiteX1" fmla="*/ 3026 w 40623"/>
              <a:gd name="connsiteY1" fmla="*/ 6766 h 40633"/>
              <a:gd name="connsiteX2" fmla="*/ 11408 w 40623"/>
              <a:gd name="connsiteY2" fmla="*/ 5061 h 40633"/>
              <a:gd name="connsiteX3" fmla="*/ 19859 w 40623"/>
              <a:gd name="connsiteY3" fmla="*/ 3291 h 40633"/>
              <a:gd name="connsiteX4" fmla="*/ 23152 w 40623"/>
              <a:gd name="connsiteY4" fmla="*/ 59 h 40633"/>
              <a:gd name="connsiteX5" fmla="*/ 27236 w 40623"/>
              <a:gd name="connsiteY5" fmla="*/ 2340 h 40633"/>
              <a:gd name="connsiteX6" fmla="*/ 32866 w 40623"/>
              <a:gd name="connsiteY6" fmla="*/ 549 h 40633"/>
              <a:gd name="connsiteX7" fmla="*/ 35721 w 40623"/>
              <a:gd name="connsiteY7" fmla="*/ 5435 h 40633"/>
              <a:gd name="connsiteX8" fmla="*/ 39385 w 40623"/>
              <a:gd name="connsiteY8" fmla="*/ 10177 h 40633"/>
              <a:gd name="connsiteX9" fmla="*/ 39221 w 40623"/>
              <a:gd name="connsiteY9" fmla="*/ 15319 h 40633"/>
              <a:gd name="connsiteX10" fmla="*/ 40419 w 40623"/>
              <a:gd name="connsiteY10" fmla="*/ 23181 h 40633"/>
              <a:gd name="connsiteX11" fmla="*/ 34807 w 40623"/>
              <a:gd name="connsiteY11" fmla="*/ 30063 h 40633"/>
              <a:gd name="connsiteX12" fmla="*/ 32798 w 40623"/>
              <a:gd name="connsiteY12" fmla="*/ 35960 h 40633"/>
              <a:gd name="connsiteX13" fmla="*/ 25958 w 40623"/>
              <a:gd name="connsiteY13" fmla="*/ 36674 h 40633"/>
              <a:gd name="connsiteX14" fmla="*/ 21586 w 40623"/>
              <a:gd name="connsiteY14" fmla="*/ 32532 h 40633"/>
              <a:gd name="connsiteX15" fmla="*/ 13883 w 40623"/>
              <a:gd name="connsiteY15" fmla="*/ 39125 h 40633"/>
              <a:gd name="connsiteX16" fmla="*/ 3207 w 40623"/>
              <a:gd name="connsiteY16" fmla="*/ 35331 h 40633"/>
              <a:gd name="connsiteX17" fmla="*/ 343 w 40623"/>
              <a:gd name="connsiteY17" fmla="*/ 34569 h 40633"/>
              <a:gd name="connsiteX18" fmla="*/ 221 w 40623"/>
              <a:gd name="connsiteY18" fmla="*/ 13698 h 40633"/>
              <a:gd name="connsiteX19" fmla="*/ 1266 w 40623"/>
              <a:gd name="connsiteY19" fmla="*/ 14366 h 40633"/>
              <a:gd name="connsiteX20" fmla="*/ 1303 w 40623"/>
              <a:gd name="connsiteY20" fmla="*/ 14229 h 40633"/>
              <a:gd name="connsiteX0" fmla="*/ 4331 w 40623"/>
              <a:gd name="connsiteY0" fmla="*/ 34758 h 40633"/>
              <a:gd name="connsiteX1" fmla="*/ 3481 w 40623"/>
              <a:gd name="connsiteY1" fmla="*/ 32434 h 40633"/>
              <a:gd name="connsiteX2" fmla="*/ 11128 w 40623"/>
              <a:gd name="connsiteY2" fmla="*/ 31607 h 40633"/>
              <a:gd name="connsiteX3" fmla="*/ 14503 w 40623"/>
              <a:gd name="connsiteY3" fmla="*/ 31027 h 40633"/>
              <a:gd name="connsiteX4" fmla="*/ 26230 w 40623"/>
              <a:gd name="connsiteY4" fmla="*/ 34610 h 40633"/>
              <a:gd name="connsiteX5" fmla="*/ 25963 w 40623"/>
              <a:gd name="connsiteY5" fmla="*/ 36519 h 40633"/>
              <a:gd name="connsiteX6" fmla="*/ 31532 w 40623"/>
              <a:gd name="connsiteY6" fmla="*/ 22813 h 40633"/>
              <a:gd name="connsiteX7" fmla="*/ 34783 w 40623"/>
              <a:gd name="connsiteY7" fmla="*/ 29949 h 40633"/>
              <a:gd name="connsiteX8" fmla="*/ 39201 w 40623"/>
              <a:gd name="connsiteY8" fmla="*/ 15213 h 40633"/>
              <a:gd name="connsiteX9" fmla="*/ 37753 w 40623"/>
              <a:gd name="connsiteY9" fmla="*/ 17889 h 40633"/>
              <a:gd name="connsiteX10" fmla="*/ 35727 w 40623"/>
              <a:gd name="connsiteY10" fmla="*/ 5285 h 40633"/>
              <a:gd name="connsiteX11" fmla="*/ 35803 w 40623"/>
              <a:gd name="connsiteY11" fmla="*/ 6549 h 40633"/>
              <a:gd name="connsiteX12" fmla="*/ 26481 w 40623"/>
              <a:gd name="connsiteY12" fmla="*/ 3811 h 40633"/>
              <a:gd name="connsiteX13" fmla="*/ 27223 w 40623"/>
              <a:gd name="connsiteY13" fmla="*/ 2199 h 40633"/>
              <a:gd name="connsiteX14" fmla="*/ 19544 w 40623"/>
              <a:gd name="connsiteY14" fmla="*/ 4579 h 40633"/>
              <a:gd name="connsiteX15" fmla="*/ 19903 w 40623"/>
              <a:gd name="connsiteY15" fmla="*/ 3189 h 40633"/>
              <a:gd name="connsiteX16" fmla="*/ 11403 w 40623"/>
              <a:gd name="connsiteY16" fmla="*/ 5051 h 40633"/>
              <a:gd name="connsiteX17" fmla="*/ 12703 w 40623"/>
              <a:gd name="connsiteY17" fmla="*/ 6399 h 40633"/>
              <a:gd name="connsiteX18" fmla="*/ 1530 w 40623"/>
              <a:gd name="connsiteY18" fmla="*/ 15648 h 40633"/>
              <a:gd name="connsiteX19" fmla="*/ 1303 w 40623"/>
              <a:gd name="connsiteY19" fmla="*/ 14229 h 40633"/>
              <a:gd name="connsiteX0" fmla="*/ 1267 w 40587"/>
              <a:gd name="connsiteY0" fmla="*/ 14229 h 40633"/>
              <a:gd name="connsiteX1" fmla="*/ 2990 w 40587"/>
              <a:gd name="connsiteY1" fmla="*/ 6766 h 40633"/>
              <a:gd name="connsiteX2" fmla="*/ 11372 w 40587"/>
              <a:gd name="connsiteY2" fmla="*/ 5061 h 40633"/>
              <a:gd name="connsiteX3" fmla="*/ 19823 w 40587"/>
              <a:gd name="connsiteY3" fmla="*/ 3291 h 40633"/>
              <a:gd name="connsiteX4" fmla="*/ 23116 w 40587"/>
              <a:gd name="connsiteY4" fmla="*/ 59 h 40633"/>
              <a:gd name="connsiteX5" fmla="*/ 27200 w 40587"/>
              <a:gd name="connsiteY5" fmla="*/ 2340 h 40633"/>
              <a:gd name="connsiteX6" fmla="*/ 32830 w 40587"/>
              <a:gd name="connsiteY6" fmla="*/ 549 h 40633"/>
              <a:gd name="connsiteX7" fmla="*/ 35685 w 40587"/>
              <a:gd name="connsiteY7" fmla="*/ 5435 h 40633"/>
              <a:gd name="connsiteX8" fmla="*/ 39349 w 40587"/>
              <a:gd name="connsiteY8" fmla="*/ 10177 h 40633"/>
              <a:gd name="connsiteX9" fmla="*/ 39185 w 40587"/>
              <a:gd name="connsiteY9" fmla="*/ 15319 h 40633"/>
              <a:gd name="connsiteX10" fmla="*/ 40383 w 40587"/>
              <a:gd name="connsiteY10" fmla="*/ 23181 h 40633"/>
              <a:gd name="connsiteX11" fmla="*/ 34771 w 40587"/>
              <a:gd name="connsiteY11" fmla="*/ 30063 h 40633"/>
              <a:gd name="connsiteX12" fmla="*/ 32762 w 40587"/>
              <a:gd name="connsiteY12" fmla="*/ 35960 h 40633"/>
              <a:gd name="connsiteX13" fmla="*/ 25922 w 40587"/>
              <a:gd name="connsiteY13" fmla="*/ 36674 h 40633"/>
              <a:gd name="connsiteX14" fmla="*/ 21550 w 40587"/>
              <a:gd name="connsiteY14" fmla="*/ 32532 h 40633"/>
              <a:gd name="connsiteX15" fmla="*/ 13847 w 40587"/>
              <a:gd name="connsiteY15" fmla="*/ 39125 h 40633"/>
              <a:gd name="connsiteX16" fmla="*/ 3171 w 40587"/>
              <a:gd name="connsiteY16" fmla="*/ 35331 h 40633"/>
              <a:gd name="connsiteX17" fmla="*/ 307 w 40587"/>
              <a:gd name="connsiteY17" fmla="*/ 35634 h 40633"/>
              <a:gd name="connsiteX18" fmla="*/ 185 w 40587"/>
              <a:gd name="connsiteY18" fmla="*/ 13698 h 40633"/>
              <a:gd name="connsiteX19" fmla="*/ 1230 w 40587"/>
              <a:gd name="connsiteY19" fmla="*/ 14366 h 40633"/>
              <a:gd name="connsiteX20" fmla="*/ 1267 w 40587"/>
              <a:gd name="connsiteY20" fmla="*/ 14229 h 40633"/>
              <a:gd name="connsiteX0" fmla="*/ 4295 w 40587"/>
              <a:gd name="connsiteY0" fmla="*/ 34758 h 40633"/>
              <a:gd name="connsiteX1" fmla="*/ 3445 w 40587"/>
              <a:gd name="connsiteY1" fmla="*/ 32434 h 40633"/>
              <a:gd name="connsiteX2" fmla="*/ 11092 w 40587"/>
              <a:gd name="connsiteY2" fmla="*/ 31607 h 40633"/>
              <a:gd name="connsiteX3" fmla="*/ 14467 w 40587"/>
              <a:gd name="connsiteY3" fmla="*/ 31027 h 40633"/>
              <a:gd name="connsiteX4" fmla="*/ 26194 w 40587"/>
              <a:gd name="connsiteY4" fmla="*/ 34610 h 40633"/>
              <a:gd name="connsiteX5" fmla="*/ 25927 w 40587"/>
              <a:gd name="connsiteY5" fmla="*/ 36519 h 40633"/>
              <a:gd name="connsiteX6" fmla="*/ 31496 w 40587"/>
              <a:gd name="connsiteY6" fmla="*/ 22813 h 40633"/>
              <a:gd name="connsiteX7" fmla="*/ 34747 w 40587"/>
              <a:gd name="connsiteY7" fmla="*/ 29949 h 40633"/>
              <a:gd name="connsiteX8" fmla="*/ 39165 w 40587"/>
              <a:gd name="connsiteY8" fmla="*/ 15213 h 40633"/>
              <a:gd name="connsiteX9" fmla="*/ 37717 w 40587"/>
              <a:gd name="connsiteY9" fmla="*/ 17889 h 40633"/>
              <a:gd name="connsiteX10" fmla="*/ 35691 w 40587"/>
              <a:gd name="connsiteY10" fmla="*/ 5285 h 40633"/>
              <a:gd name="connsiteX11" fmla="*/ 35767 w 40587"/>
              <a:gd name="connsiteY11" fmla="*/ 6549 h 40633"/>
              <a:gd name="connsiteX12" fmla="*/ 26445 w 40587"/>
              <a:gd name="connsiteY12" fmla="*/ 3811 h 40633"/>
              <a:gd name="connsiteX13" fmla="*/ 27187 w 40587"/>
              <a:gd name="connsiteY13" fmla="*/ 2199 h 40633"/>
              <a:gd name="connsiteX14" fmla="*/ 19508 w 40587"/>
              <a:gd name="connsiteY14" fmla="*/ 4579 h 40633"/>
              <a:gd name="connsiteX15" fmla="*/ 19867 w 40587"/>
              <a:gd name="connsiteY15" fmla="*/ 3189 h 40633"/>
              <a:gd name="connsiteX16" fmla="*/ 11367 w 40587"/>
              <a:gd name="connsiteY16" fmla="*/ 5051 h 40633"/>
              <a:gd name="connsiteX17" fmla="*/ 12667 w 40587"/>
              <a:gd name="connsiteY17" fmla="*/ 6399 h 40633"/>
              <a:gd name="connsiteX18" fmla="*/ 1494 w 40587"/>
              <a:gd name="connsiteY18" fmla="*/ 15648 h 40633"/>
              <a:gd name="connsiteX19" fmla="*/ 1267 w 40587"/>
              <a:gd name="connsiteY19" fmla="*/ 14229 h 40633"/>
              <a:gd name="connsiteX0" fmla="*/ 1259 w 40579"/>
              <a:gd name="connsiteY0" fmla="*/ 14229 h 40633"/>
              <a:gd name="connsiteX1" fmla="*/ 2982 w 40579"/>
              <a:gd name="connsiteY1" fmla="*/ 6766 h 40633"/>
              <a:gd name="connsiteX2" fmla="*/ 11364 w 40579"/>
              <a:gd name="connsiteY2" fmla="*/ 5061 h 40633"/>
              <a:gd name="connsiteX3" fmla="*/ 19815 w 40579"/>
              <a:gd name="connsiteY3" fmla="*/ 3291 h 40633"/>
              <a:gd name="connsiteX4" fmla="*/ 23108 w 40579"/>
              <a:gd name="connsiteY4" fmla="*/ 59 h 40633"/>
              <a:gd name="connsiteX5" fmla="*/ 27192 w 40579"/>
              <a:gd name="connsiteY5" fmla="*/ 2340 h 40633"/>
              <a:gd name="connsiteX6" fmla="*/ 32822 w 40579"/>
              <a:gd name="connsiteY6" fmla="*/ 549 h 40633"/>
              <a:gd name="connsiteX7" fmla="*/ 35677 w 40579"/>
              <a:gd name="connsiteY7" fmla="*/ 5435 h 40633"/>
              <a:gd name="connsiteX8" fmla="*/ 39341 w 40579"/>
              <a:gd name="connsiteY8" fmla="*/ 10177 h 40633"/>
              <a:gd name="connsiteX9" fmla="*/ 39177 w 40579"/>
              <a:gd name="connsiteY9" fmla="*/ 15319 h 40633"/>
              <a:gd name="connsiteX10" fmla="*/ 40375 w 40579"/>
              <a:gd name="connsiteY10" fmla="*/ 23181 h 40633"/>
              <a:gd name="connsiteX11" fmla="*/ 34763 w 40579"/>
              <a:gd name="connsiteY11" fmla="*/ 30063 h 40633"/>
              <a:gd name="connsiteX12" fmla="*/ 32754 w 40579"/>
              <a:gd name="connsiteY12" fmla="*/ 35960 h 40633"/>
              <a:gd name="connsiteX13" fmla="*/ 25914 w 40579"/>
              <a:gd name="connsiteY13" fmla="*/ 36674 h 40633"/>
              <a:gd name="connsiteX14" fmla="*/ 21542 w 40579"/>
              <a:gd name="connsiteY14" fmla="*/ 32532 h 40633"/>
              <a:gd name="connsiteX15" fmla="*/ 13839 w 40579"/>
              <a:gd name="connsiteY15" fmla="*/ 39125 h 40633"/>
              <a:gd name="connsiteX16" fmla="*/ 3163 w 40579"/>
              <a:gd name="connsiteY16" fmla="*/ 35331 h 40633"/>
              <a:gd name="connsiteX17" fmla="*/ 299 w 40579"/>
              <a:gd name="connsiteY17" fmla="*/ 35634 h 40633"/>
              <a:gd name="connsiteX18" fmla="*/ 177 w 40579"/>
              <a:gd name="connsiteY18" fmla="*/ 13698 h 40633"/>
              <a:gd name="connsiteX19" fmla="*/ 1222 w 40579"/>
              <a:gd name="connsiteY19" fmla="*/ 14366 h 40633"/>
              <a:gd name="connsiteX20" fmla="*/ 1259 w 40579"/>
              <a:gd name="connsiteY20" fmla="*/ 14229 h 40633"/>
              <a:gd name="connsiteX0" fmla="*/ 4287 w 40579"/>
              <a:gd name="connsiteY0" fmla="*/ 34758 h 40633"/>
              <a:gd name="connsiteX1" fmla="*/ 3437 w 40579"/>
              <a:gd name="connsiteY1" fmla="*/ 32434 h 40633"/>
              <a:gd name="connsiteX2" fmla="*/ 11084 w 40579"/>
              <a:gd name="connsiteY2" fmla="*/ 31607 h 40633"/>
              <a:gd name="connsiteX3" fmla="*/ 14459 w 40579"/>
              <a:gd name="connsiteY3" fmla="*/ 31027 h 40633"/>
              <a:gd name="connsiteX4" fmla="*/ 26186 w 40579"/>
              <a:gd name="connsiteY4" fmla="*/ 34610 h 40633"/>
              <a:gd name="connsiteX5" fmla="*/ 25919 w 40579"/>
              <a:gd name="connsiteY5" fmla="*/ 36519 h 40633"/>
              <a:gd name="connsiteX6" fmla="*/ 31488 w 40579"/>
              <a:gd name="connsiteY6" fmla="*/ 22813 h 40633"/>
              <a:gd name="connsiteX7" fmla="*/ 34739 w 40579"/>
              <a:gd name="connsiteY7" fmla="*/ 29949 h 40633"/>
              <a:gd name="connsiteX8" fmla="*/ 39157 w 40579"/>
              <a:gd name="connsiteY8" fmla="*/ 15213 h 40633"/>
              <a:gd name="connsiteX9" fmla="*/ 37709 w 40579"/>
              <a:gd name="connsiteY9" fmla="*/ 17889 h 40633"/>
              <a:gd name="connsiteX10" fmla="*/ 35683 w 40579"/>
              <a:gd name="connsiteY10" fmla="*/ 5285 h 40633"/>
              <a:gd name="connsiteX11" fmla="*/ 35759 w 40579"/>
              <a:gd name="connsiteY11" fmla="*/ 6549 h 40633"/>
              <a:gd name="connsiteX12" fmla="*/ 26437 w 40579"/>
              <a:gd name="connsiteY12" fmla="*/ 3811 h 40633"/>
              <a:gd name="connsiteX13" fmla="*/ 27179 w 40579"/>
              <a:gd name="connsiteY13" fmla="*/ 2199 h 40633"/>
              <a:gd name="connsiteX14" fmla="*/ 19500 w 40579"/>
              <a:gd name="connsiteY14" fmla="*/ 4579 h 40633"/>
              <a:gd name="connsiteX15" fmla="*/ 19859 w 40579"/>
              <a:gd name="connsiteY15" fmla="*/ 3189 h 40633"/>
              <a:gd name="connsiteX16" fmla="*/ 11359 w 40579"/>
              <a:gd name="connsiteY16" fmla="*/ 5051 h 40633"/>
              <a:gd name="connsiteX17" fmla="*/ 12659 w 40579"/>
              <a:gd name="connsiteY17" fmla="*/ 6399 h 40633"/>
              <a:gd name="connsiteX18" fmla="*/ 1486 w 40579"/>
              <a:gd name="connsiteY18" fmla="*/ 15648 h 40633"/>
              <a:gd name="connsiteX19" fmla="*/ 1259 w 40579"/>
              <a:gd name="connsiteY19" fmla="*/ 14229 h 40633"/>
              <a:gd name="connsiteX0" fmla="*/ 1256 w 40576"/>
              <a:gd name="connsiteY0" fmla="*/ 14229 h 40633"/>
              <a:gd name="connsiteX1" fmla="*/ 2979 w 40576"/>
              <a:gd name="connsiteY1" fmla="*/ 6766 h 40633"/>
              <a:gd name="connsiteX2" fmla="*/ 11361 w 40576"/>
              <a:gd name="connsiteY2" fmla="*/ 5061 h 40633"/>
              <a:gd name="connsiteX3" fmla="*/ 19812 w 40576"/>
              <a:gd name="connsiteY3" fmla="*/ 3291 h 40633"/>
              <a:gd name="connsiteX4" fmla="*/ 23105 w 40576"/>
              <a:gd name="connsiteY4" fmla="*/ 59 h 40633"/>
              <a:gd name="connsiteX5" fmla="*/ 27189 w 40576"/>
              <a:gd name="connsiteY5" fmla="*/ 2340 h 40633"/>
              <a:gd name="connsiteX6" fmla="*/ 32819 w 40576"/>
              <a:gd name="connsiteY6" fmla="*/ 549 h 40633"/>
              <a:gd name="connsiteX7" fmla="*/ 35674 w 40576"/>
              <a:gd name="connsiteY7" fmla="*/ 5435 h 40633"/>
              <a:gd name="connsiteX8" fmla="*/ 39338 w 40576"/>
              <a:gd name="connsiteY8" fmla="*/ 10177 h 40633"/>
              <a:gd name="connsiteX9" fmla="*/ 39174 w 40576"/>
              <a:gd name="connsiteY9" fmla="*/ 15319 h 40633"/>
              <a:gd name="connsiteX10" fmla="*/ 40372 w 40576"/>
              <a:gd name="connsiteY10" fmla="*/ 23181 h 40633"/>
              <a:gd name="connsiteX11" fmla="*/ 34760 w 40576"/>
              <a:gd name="connsiteY11" fmla="*/ 30063 h 40633"/>
              <a:gd name="connsiteX12" fmla="*/ 32751 w 40576"/>
              <a:gd name="connsiteY12" fmla="*/ 35960 h 40633"/>
              <a:gd name="connsiteX13" fmla="*/ 25911 w 40576"/>
              <a:gd name="connsiteY13" fmla="*/ 36674 h 40633"/>
              <a:gd name="connsiteX14" fmla="*/ 21539 w 40576"/>
              <a:gd name="connsiteY14" fmla="*/ 32532 h 40633"/>
              <a:gd name="connsiteX15" fmla="*/ 13836 w 40576"/>
              <a:gd name="connsiteY15" fmla="*/ 39125 h 40633"/>
              <a:gd name="connsiteX16" fmla="*/ 3160 w 40576"/>
              <a:gd name="connsiteY16" fmla="*/ 35331 h 40633"/>
              <a:gd name="connsiteX17" fmla="*/ 249 w 40576"/>
              <a:gd name="connsiteY17" fmla="*/ 36166 h 40633"/>
              <a:gd name="connsiteX18" fmla="*/ 174 w 40576"/>
              <a:gd name="connsiteY18" fmla="*/ 13698 h 40633"/>
              <a:gd name="connsiteX19" fmla="*/ 1219 w 40576"/>
              <a:gd name="connsiteY19" fmla="*/ 14366 h 40633"/>
              <a:gd name="connsiteX20" fmla="*/ 1256 w 40576"/>
              <a:gd name="connsiteY20" fmla="*/ 14229 h 40633"/>
              <a:gd name="connsiteX0" fmla="*/ 4284 w 40576"/>
              <a:gd name="connsiteY0" fmla="*/ 34758 h 40633"/>
              <a:gd name="connsiteX1" fmla="*/ 3434 w 40576"/>
              <a:gd name="connsiteY1" fmla="*/ 32434 h 40633"/>
              <a:gd name="connsiteX2" fmla="*/ 11081 w 40576"/>
              <a:gd name="connsiteY2" fmla="*/ 31607 h 40633"/>
              <a:gd name="connsiteX3" fmla="*/ 14456 w 40576"/>
              <a:gd name="connsiteY3" fmla="*/ 31027 h 40633"/>
              <a:gd name="connsiteX4" fmla="*/ 26183 w 40576"/>
              <a:gd name="connsiteY4" fmla="*/ 34610 h 40633"/>
              <a:gd name="connsiteX5" fmla="*/ 25916 w 40576"/>
              <a:gd name="connsiteY5" fmla="*/ 36519 h 40633"/>
              <a:gd name="connsiteX6" fmla="*/ 31485 w 40576"/>
              <a:gd name="connsiteY6" fmla="*/ 22813 h 40633"/>
              <a:gd name="connsiteX7" fmla="*/ 34736 w 40576"/>
              <a:gd name="connsiteY7" fmla="*/ 29949 h 40633"/>
              <a:gd name="connsiteX8" fmla="*/ 39154 w 40576"/>
              <a:gd name="connsiteY8" fmla="*/ 15213 h 40633"/>
              <a:gd name="connsiteX9" fmla="*/ 37706 w 40576"/>
              <a:gd name="connsiteY9" fmla="*/ 17889 h 40633"/>
              <a:gd name="connsiteX10" fmla="*/ 35680 w 40576"/>
              <a:gd name="connsiteY10" fmla="*/ 5285 h 40633"/>
              <a:gd name="connsiteX11" fmla="*/ 35756 w 40576"/>
              <a:gd name="connsiteY11" fmla="*/ 6549 h 40633"/>
              <a:gd name="connsiteX12" fmla="*/ 26434 w 40576"/>
              <a:gd name="connsiteY12" fmla="*/ 3811 h 40633"/>
              <a:gd name="connsiteX13" fmla="*/ 27176 w 40576"/>
              <a:gd name="connsiteY13" fmla="*/ 2199 h 40633"/>
              <a:gd name="connsiteX14" fmla="*/ 19497 w 40576"/>
              <a:gd name="connsiteY14" fmla="*/ 4579 h 40633"/>
              <a:gd name="connsiteX15" fmla="*/ 19856 w 40576"/>
              <a:gd name="connsiteY15" fmla="*/ 3189 h 40633"/>
              <a:gd name="connsiteX16" fmla="*/ 11356 w 40576"/>
              <a:gd name="connsiteY16" fmla="*/ 5051 h 40633"/>
              <a:gd name="connsiteX17" fmla="*/ 12656 w 40576"/>
              <a:gd name="connsiteY17" fmla="*/ 6399 h 40633"/>
              <a:gd name="connsiteX18" fmla="*/ 1483 w 40576"/>
              <a:gd name="connsiteY18" fmla="*/ 15648 h 40633"/>
              <a:gd name="connsiteX19" fmla="*/ 1256 w 40576"/>
              <a:gd name="connsiteY19" fmla="*/ 14229 h 40633"/>
              <a:gd name="connsiteX0" fmla="*/ 1238 w 40558"/>
              <a:gd name="connsiteY0" fmla="*/ 14229 h 40633"/>
              <a:gd name="connsiteX1" fmla="*/ 2961 w 40558"/>
              <a:gd name="connsiteY1" fmla="*/ 6766 h 40633"/>
              <a:gd name="connsiteX2" fmla="*/ 11343 w 40558"/>
              <a:gd name="connsiteY2" fmla="*/ 5061 h 40633"/>
              <a:gd name="connsiteX3" fmla="*/ 19794 w 40558"/>
              <a:gd name="connsiteY3" fmla="*/ 3291 h 40633"/>
              <a:gd name="connsiteX4" fmla="*/ 23087 w 40558"/>
              <a:gd name="connsiteY4" fmla="*/ 59 h 40633"/>
              <a:gd name="connsiteX5" fmla="*/ 27171 w 40558"/>
              <a:gd name="connsiteY5" fmla="*/ 2340 h 40633"/>
              <a:gd name="connsiteX6" fmla="*/ 32801 w 40558"/>
              <a:gd name="connsiteY6" fmla="*/ 549 h 40633"/>
              <a:gd name="connsiteX7" fmla="*/ 35656 w 40558"/>
              <a:gd name="connsiteY7" fmla="*/ 5435 h 40633"/>
              <a:gd name="connsiteX8" fmla="*/ 39320 w 40558"/>
              <a:gd name="connsiteY8" fmla="*/ 10177 h 40633"/>
              <a:gd name="connsiteX9" fmla="*/ 39156 w 40558"/>
              <a:gd name="connsiteY9" fmla="*/ 15319 h 40633"/>
              <a:gd name="connsiteX10" fmla="*/ 40354 w 40558"/>
              <a:gd name="connsiteY10" fmla="*/ 23181 h 40633"/>
              <a:gd name="connsiteX11" fmla="*/ 34742 w 40558"/>
              <a:gd name="connsiteY11" fmla="*/ 30063 h 40633"/>
              <a:gd name="connsiteX12" fmla="*/ 32733 w 40558"/>
              <a:gd name="connsiteY12" fmla="*/ 35960 h 40633"/>
              <a:gd name="connsiteX13" fmla="*/ 25893 w 40558"/>
              <a:gd name="connsiteY13" fmla="*/ 36674 h 40633"/>
              <a:gd name="connsiteX14" fmla="*/ 21521 w 40558"/>
              <a:gd name="connsiteY14" fmla="*/ 32532 h 40633"/>
              <a:gd name="connsiteX15" fmla="*/ 13818 w 40558"/>
              <a:gd name="connsiteY15" fmla="*/ 39125 h 40633"/>
              <a:gd name="connsiteX16" fmla="*/ 3142 w 40558"/>
              <a:gd name="connsiteY16" fmla="*/ 35331 h 40633"/>
              <a:gd name="connsiteX17" fmla="*/ 231 w 40558"/>
              <a:gd name="connsiteY17" fmla="*/ 36166 h 40633"/>
              <a:gd name="connsiteX18" fmla="*/ 297 w 40558"/>
              <a:gd name="connsiteY18" fmla="*/ 12367 h 40633"/>
              <a:gd name="connsiteX19" fmla="*/ 1201 w 40558"/>
              <a:gd name="connsiteY19" fmla="*/ 14366 h 40633"/>
              <a:gd name="connsiteX20" fmla="*/ 1238 w 40558"/>
              <a:gd name="connsiteY20" fmla="*/ 14229 h 40633"/>
              <a:gd name="connsiteX0" fmla="*/ 4266 w 40558"/>
              <a:gd name="connsiteY0" fmla="*/ 34758 h 40633"/>
              <a:gd name="connsiteX1" fmla="*/ 3416 w 40558"/>
              <a:gd name="connsiteY1" fmla="*/ 32434 h 40633"/>
              <a:gd name="connsiteX2" fmla="*/ 11063 w 40558"/>
              <a:gd name="connsiteY2" fmla="*/ 31607 h 40633"/>
              <a:gd name="connsiteX3" fmla="*/ 14438 w 40558"/>
              <a:gd name="connsiteY3" fmla="*/ 31027 h 40633"/>
              <a:gd name="connsiteX4" fmla="*/ 26165 w 40558"/>
              <a:gd name="connsiteY4" fmla="*/ 34610 h 40633"/>
              <a:gd name="connsiteX5" fmla="*/ 25898 w 40558"/>
              <a:gd name="connsiteY5" fmla="*/ 36519 h 40633"/>
              <a:gd name="connsiteX6" fmla="*/ 31467 w 40558"/>
              <a:gd name="connsiteY6" fmla="*/ 22813 h 40633"/>
              <a:gd name="connsiteX7" fmla="*/ 34718 w 40558"/>
              <a:gd name="connsiteY7" fmla="*/ 29949 h 40633"/>
              <a:gd name="connsiteX8" fmla="*/ 39136 w 40558"/>
              <a:gd name="connsiteY8" fmla="*/ 15213 h 40633"/>
              <a:gd name="connsiteX9" fmla="*/ 37688 w 40558"/>
              <a:gd name="connsiteY9" fmla="*/ 17889 h 40633"/>
              <a:gd name="connsiteX10" fmla="*/ 35662 w 40558"/>
              <a:gd name="connsiteY10" fmla="*/ 5285 h 40633"/>
              <a:gd name="connsiteX11" fmla="*/ 35738 w 40558"/>
              <a:gd name="connsiteY11" fmla="*/ 6549 h 40633"/>
              <a:gd name="connsiteX12" fmla="*/ 26416 w 40558"/>
              <a:gd name="connsiteY12" fmla="*/ 3811 h 40633"/>
              <a:gd name="connsiteX13" fmla="*/ 27158 w 40558"/>
              <a:gd name="connsiteY13" fmla="*/ 2199 h 40633"/>
              <a:gd name="connsiteX14" fmla="*/ 19479 w 40558"/>
              <a:gd name="connsiteY14" fmla="*/ 4579 h 40633"/>
              <a:gd name="connsiteX15" fmla="*/ 19838 w 40558"/>
              <a:gd name="connsiteY15" fmla="*/ 3189 h 40633"/>
              <a:gd name="connsiteX16" fmla="*/ 11338 w 40558"/>
              <a:gd name="connsiteY16" fmla="*/ 5051 h 40633"/>
              <a:gd name="connsiteX17" fmla="*/ 12638 w 40558"/>
              <a:gd name="connsiteY17" fmla="*/ 6399 h 40633"/>
              <a:gd name="connsiteX18" fmla="*/ 1465 w 40558"/>
              <a:gd name="connsiteY18" fmla="*/ 15648 h 40633"/>
              <a:gd name="connsiteX19" fmla="*/ 1238 w 40558"/>
              <a:gd name="connsiteY19" fmla="*/ 14229 h 40633"/>
              <a:gd name="connsiteX0" fmla="*/ 1238 w 40558"/>
              <a:gd name="connsiteY0" fmla="*/ 14229 h 40633"/>
              <a:gd name="connsiteX1" fmla="*/ 2961 w 40558"/>
              <a:gd name="connsiteY1" fmla="*/ 6766 h 40633"/>
              <a:gd name="connsiteX2" fmla="*/ 11343 w 40558"/>
              <a:gd name="connsiteY2" fmla="*/ 5061 h 40633"/>
              <a:gd name="connsiteX3" fmla="*/ 19794 w 40558"/>
              <a:gd name="connsiteY3" fmla="*/ 3291 h 40633"/>
              <a:gd name="connsiteX4" fmla="*/ 23087 w 40558"/>
              <a:gd name="connsiteY4" fmla="*/ 59 h 40633"/>
              <a:gd name="connsiteX5" fmla="*/ 27171 w 40558"/>
              <a:gd name="connsiteY5" fmla="*/ 2340 h 40633"/>
              <a:gd name="connsiteX6" fmla="*/ 32801 w 40558"/>
              <a:gd name="connsiteY6" fmla="*/ 549 h 40633"/>
              <a:gd name="connsiteX7" fmla="*/ 35656 w 40558"/>
              <a:gd name="connsiteY7" fmla="*/ 5435 h 40633"/>
              <a:gd name="connsiteX8" fmla="*/ 39320 w 40558"/>
              <a:gd name="connsiteY8" fmla="*/ 10177 h 40633"/>
              <a:gd name="connsiteX9" fmla="*/ 39156 w 40558"/>
              <a:gd name="connsiteY9" fmla="*/ 15319 h 40633"/>
              <a:gd name="connsiteX10" fmla="*/ 40354 w 40558"/>
              <a:gd name="connsiteY10" fmla="*/ 23181 h 40633"/>
              <a:gd name="connsiteX11" fmla="*/ 34742 w 40558"/>
              <a:gd name="connsiteY11" fmla="*/ 30063 h 40633"/>
              <a:gd name="connsiteX12" fmla="*/ 32733 w 40558"/>
              <a:gd name="connsiteY12" fmla="*/ 35960 h 40633"/>
              <a:gd name="connsiteX13" fmla="*/ 25893 w 40558"/>
              <a:gd name="connsiteY13" fmla="*/ 36674 h 40633"/>
              <a:gd name="connsiteX14" fmla="*/ 21521 w 40558"/>
              <a:gd name="connsiteY14" fmla="*/ 32532 h 40633"/>
              <a:gd name="connsiteX15" fmla="*/ 13818 w 40558"/>
              <a:gd name="connsiteY15" fmla="*/ 39125 h 40633"/>
              <a:gd name="connsiteX16" fmla="*/ 3142 w 40558"/>
              <a:gd name="connsiteY16" fmla="*/ 35331 h 40633"/>
              <a:gd name="connsiteX17" fmla="*/ 231 w 40558"/>
              <a:gd name="connsiteY17" fmla="*/ 36166 h 40633"/>
              <a:gd name="connsiteX18" fmla="*/ 297 w 40558"/>
              <a:gd name="connsiteY18" fmla="*/ 12367 h 40633"/>
              <a:gd name="connsiteX19" fmla="*/ 1201 w 40558"/>
              <a:gd name="connsiteY19" fmla="*/ 14366 h 40633"/>
              <a:gd name="connsiteX20" fmla="*/ 1238 w 40558"/>
              <a:gd name="connsiteY20" fmla="*/ 14229 h 40633"/>
              <a:gd name="connsiteX0" fmla="*/ 4266 w 40558"/>
              <a:gd name="connsiteY0" fmla="*/ 34758 h 40633"/>
              <a:gd name="connsiteX1" fmla="*/ 3416 w 40558"/>
              <a:gd name="connsiteY1" fmla="*/ 32434 h 40633"/>
              <a:gd name="connsiteX2" fmla="*/ 11063 w 40558"/>
              <a:gd name="connsiteY2" fmla="*/ 31607 h 40633"/>
              <a:gd name="connsiteX3" fmla="*/ 14438 w 40558"/>
              <a:gd name="connsiteY3" fmla="*/ 31027 h 40633"/>
              <a:gd name="connsiteX4" fmla="*/ 26165 w 40558"/>
              <a:gd name="connsiteY4" fmla="*/ 34610 h 40633"/>
              <a:gd name="connsiteX5" fmla="*/ 25898 w 40558"/>
              <a:gd name="connsiteY5" fmla="*/ 36519 h 40633"/>
              <a:gd name="connsiteX6" fmla="*/ 31467 w 40558"/>
              <a:gd name="connsiteY6" fmla="*/ 22813 h 40633"/>
              <a:gd name="connsiteX7" fmla="*/ 34718 w 40558"/>
              <a:gd name="connsiteY7" fmla="*/ 29949 h 40633"/>
              <a:gd name="connsiteX8" fmla="*/ 39136 w 40558"/>
              <a:gd name="connsiteY8" fmla="*/ 15213 h 40633"/>
              <a:gd name="connsiteX9" fmla="*/ 37688 w 40558"/>
              <a:gd name="connsiteY9" fmla="*/ 17889 h 40633"/>
              <a:gd name="connsiteX10" fmla="*/ 35662 w 40558"/>
              <a:gd name="connsiteY10" fmla="*/ 5285 h 40633"/>
              <a:gd name="connsiteX11" fmla="*/ 35738 w 40558"/>
              <a:gd name="connsiteY11" fmla="*/ 6549 h 40633"/>
              <a:gd name="connsiteX12" fmla="*/ 26416 w 40558"/>
              <a:gd name="connsiteY12" fmla="*/ 3811 h 40633"/>
              <a:gd name="connsiteX13" fmla="*/ 27158 w 40558"/>
              <a:gd name="connsiteY13" fmla="*/ 2199 h 40633"/>
              <a:gd name="connsiteX14" fmla="*/ 19479 w 40558"/>
              <a:gd name="connsiteY14" fmla="*/ 4579 h 40633"/>
              <a:gd name="connsiteX15" fmla="*/ 19838 w 40558"/>
              <a:gd name="connsiteY15" fmla="*/ 3189 h 40633"/>
              <a:gd name="connsiteX16" fmla="*/ 11338 w 40558"/>
              <a:gd name="connsiteY16" fmla="*/ 5051 h 40633"/>
              <a:gd name="connsiteX17" fmla="*/ 12638 w 40558"/>
              <a:gd name="connsiteY17" fmla="*/ 6399 h 40633"/>
              <a:gd name="connsiteX18" fmla="*/ 1465 w 40558"/>
              <a:gd name="connsiteY18" fmla="*/ 15648 h 40633"/>
              <a:gd name="connsiteX19" fmla="*/ 1238 w 40558"/>
              <a:gd name="connsiteY19" fmla="*/ 14229 h 40633"/>
              <a:gd name="connsiteX0" fmla="*/ 1065 w 40385"/>
              <a:gd name="connsiteY0" fmla="*/ 14229 h 40633"/>
              <a:gd name="connsiteX1" fmla="*/ 2788 w 40385"/>
              <a:gd name="connsiteY1" fmla="*/ 6766 h 40633"/>
              <a:gd name="connsiteX2" fmla="*/ 11170 w 40385"/>
              <a:gd name="connsiteY2" fmla="*/ 5061 h 40633"/>
              <a:gd name="connsiteX3" fmla="*/ 19621 w 40385"/>
              <a:gd name="connsiteY3" fmla="*/ 3291 h 40633"/>
              <a:gd name="connsiteX4" fmla="*/ 22914 w 40385"/>
              <a:gd name="connsiteY4" fmla="*/ 59 h 40633"/>
              <a:gd name="connsiteX5" fmla="*/ 26998 w 40385"/>
              <a:gd name="connsiteY5" fmla="*/ 2340 h 40633"/>
              <a:gd name="connsiteX6" fmla="*/ 32628 w 40385"/>
              <a:gd name="connsiteY6" fmla="*/ 549 h 40633"/>
              <a:gd name="connsiteX7" fmla="*/ 35483 w 40385"/>
              <a:gd name="connsiteY7" fmla="*/ 5435 h 40633"/>
              <a:gd name="connsiteX8" fmla="*/ 39147 w 40385"/>
              <a:gd name="connsiteY8" fmla="*/ 10177 h 40633"/>
              <a:gd name="connsiteX9" fmla="*/ 38983 w 40385"/>
              <a:gd name="connsiteY9" fmla="*/ 15319 h 40633"/>
              <a:gd name="connsiteX10" fmla="*/ 40181 w 40385"/>
              <a:gd name="connsiteY10" fmla="*/ 23181 h 40633"/>
              <a:gd name="connsiteX11" fmla="*/ 34569 w 40385"/>
              <a:gd name="connsiteY11" fmla="*/ 30063 h 40633"/>
              <a:gd name="connsiteX12" fmla="*/ 32560 w 40385"/>
              <a:gd name="connsiteY12" fmla="*/ 35960 h 40633"/>
              <a:gd name="connsiteX13" fmla="*/ 25720 w 40385"/>
              <a:gd name="connsiteY13" fmla="*/ 36674 h 40633"/>
              <a:gd name="connsiteX14" fmla="*/ 21348 w 40385"/>
              <a:gd name="connsiteY14" fmla="*/ 32532 h 40633"/>
              <a:gd name="connsiteX15" fmla="*/ 13645 w 40385"/>
              <a:gd name="connsiteY15" fmla="*/ 39125 h 40633"/>
              <a:gd name="connsiteX16" fmla="*/ 2969 w 40385"/>
              <a:gd name="connsiteY16" fmla="*/ 35331 h 40633"/>
              <a:gd name="connsiteX17" fmla="*/ 58 w 40385"/>
              <a:gd name="connsiteY17" fmla="*/ 36166 h 40633"/>
              <a:gd name="connsiteX18" fmla="*/ 1028 w 40385"/>
              <a:gd name="connsiteY18" fmla="*/ 14366 h 40633"/>
              <a:gd name="connsiteX19" fmla="*/ 1065 w 40385"/>
              <a:gd name="connsiteY19" fmla="*/ 14229 h 40633"/>
              <a:gd name="connsiteX0" fmla="*/ 4093 w 40385"/>
              <a:gd name="connsiteY0" fmla="*/ 34758 h 40633"/>
              <a:gd name="connsiteX1" fmla="*/ 3243 w 40385"/>
              <a:gd name="connsiteY1" fmla="*/ 32434 h 40633"/>
              <a:gd name="connsiteX2" fmla="*/ 10890 w 40385"/>
              <a:gd name="connsiteY2" fmla="*/ 31607 h 40633"/>
              <a:gd name="connsiteX3" fmla="*/ 14265 w 40385"/>
              <a:gd name="connsiteY3" fmla="*/ 31027 h 40633"/>
              <a:gd name="connsiteX4" fmla="*/ 25992 w 40385"/>
              <a:gd name="connsiteY4" fmla="*/ 34610 h 40633"/>
              <a:gd name="connsiteX5" fmla="*/ 25725 w 40385"/>
              <a:gd name="connsiteY5" fmla="*/ 36519 h 40633"/>
              <a:gd name="connsiteX6" fmla="*/ 31294 w 40385"/>
              <a:gd name="connsiteY6" fmla="*/ 22813 h 40633"/>
              <a:gd name="connsiteX7" fmla="*/ 34545 w 40385"/>
              <a:gd name="connsiteY7" fmla="*/ 29949 h 40633"/>
              <a:gd name="connsiteX8" fmla="*/ 38963 w 40385"/>
              <a:gd name="connsiteY8" fmla="*/ 15213 h 40633"/>
              <a:gd name="connsiteX9" fmla="*/ 37515 w 40385"/>
              <a:gd name="connsiteY9" fmla="*/ 17889 h 40633"/>
              <a:gd name="connsiteX10" fmla="*/ 35489 w 40385"/>
              <a:gd name="connsiteY10" fmla="*/ 5285 h 40633"/>
              <a:gd name="connsiteX11" fmla="*/ 35565 w 40385"/>
              <a:gd name="connsiteY11" fmla="*/ 6549 h 40633"/>
              <a:gd name="connsiteX12" fmla="*/ 26243 w 40385"/>
              <a:gd name="connsiteY12" fmla="*/ 3811 h 40633"/>
              <a:gd name="connsiteX13" fmla="*/ 26985 w 40385"/>
              <a:gd name="connsiteY13" fmla="*/ 2199 h 40633"/>
              <a:gd name="connsiteX14" fmla="*/ 19306 w 40385"/>
              <a:gd name="connsiteY14" fmla="*/ 4579 h 40633"/>
              <a:gd name="connsiteX15" fmla="*/ 19665 w 40385"/>
              <a:gd name="connsiteY15" fmla="*/ 3189 h 40633"/>
              <a:gd name="connsiteX16" fmla="*/ 11165 w 40385"/>
              <a:gd name="connsiteY16" fmla="*/ 5051 h 40633"/>
              <a:gd name="connsiteX17" fmla="*/ 12465 w 40385"/>
              <a:gd name="connsiteY17" fmla="*/ 6399 h 40633"/>
              <a:gd name="connsiteX18" fmla="*/ 1292 w 40385"/>
              <a:gd name="connsiteY18" fmla="*/ 15648 h 40633"/>
              <a:gd name="connsiteX19" fmla="*/ 1065 w 40385"/>
              <a:gd name="connsiteY19" fmla="*/ 14229 h 40633"/>
              <a:gd name="connsiteX0" fmla="*/ 1065 w 40385"/>
              <a:gd name="connsiteY0" fmla="*/ 14229 h 40633"/>
              <a:gd name="connsiteX1" fmla="*/ 2788 w 40385"/>
              <a:gd name="connsiteY1" fmla="*/ 6766 h 40633"/>
              <a:gd name="connsiteX2" fmla="*/ 11170 w 40385"/>
              <a:gd name="connsiteY2" fmla="*/ 5061 h 40633"/>
              <a:gd name="connsiteX3" fmla="*/ 19621 w 40385"/>
              <a:gd name="connsiteY3" fmla="*/ 3291 h 40633"/>
              <a:gd name="connsiteX4" fmla="*/ 22914 w 40385"/>
              <a:gd name="connsiteY4" fmla="*/ 59 h 40633"/>
              <a:gd name="connsiteX5" fmla="*/ 26998 w 40385"/>
              <a:gd name="connsiteY5" fmla="*/ 2340 h 40633"/>
              <a:gd name="connsiteX6" fmla="*/ 32628 w 40385"/>
              <a:gd name="connsiteY6" fmla="*/ 549 h 40633"/>
              <a:gd name="connsiteX7" fmla="*/ 35483 w 40385"/>
              <a:gd name="connsiteY7" fmla="*/ 5435 h 40633"/>
              <a:gd name="connsiteX8" fmla="*/ 39147 w 40385"/>
              <a:gd name="connsiteY8" fmla="*/ 10177 h 40633"/>
              <a:gd name="connsiteX9" fmla="*/ 38983 w 40385"/>
              <a:gd name="connsiteY9" fmla="*/ 15319 h 40633"/>
              <a:gd name="connsiteX10" fmla="*/ 40181 w 40385"/>
              <a:gd name="connsiteY10" fmla="*/ 23181 h 40633"/>
              <a:gd name="connsiteX11" fmla="*/ 34569 w 40385"/>
              <a:gd name="connsiteY11" fmla="*/ 30063 h 40633"/>
              <a:gd name="connsiteX12" fmla="*/ 32560 w 40385"/>
              <a:gd name="connsiteY12" fmla="*/ 35960 h 40633"/>
              <a:gd name="connsiteX13" fmla="*/ 25720 w 40385"/>
              <a:gd name="connsiteY13" fmla="*/ 36674 h 40633"/>
              <a:gd name="connsiteX14" fmla="*/ 21348 w 40385"/>
              <a:gd name="connsiteY14" fmla="*/ 32532 h 40633"/>
              <a:gd name="connsiteX15" fmla="*/ 13645 w 40385"/>
              <a:gd name="connsiteY15" fmla="*/ 39125 h 40633"/>
              <a:gd name="connsiteX16" fmla="*/ 2969 w 40385"/>
              <a:gd name="connsiteY16" fmla="*/ 35331 h 40633"/>
              <a:gd name="connsiteX17" fmla="*/ 58 w 40385"/>
              <a:gd name="connsiteY17" fmla="*/ 36166 h 40633"/>
              <a:gd name="connsiteX18" fmla="*/ 1028 w 40385"/>
              <a:gd name="connsiteY18" fmla="*/ 14366 h 40633"/>
              <a:gd name="connsiteX19" fmla="*/ 1065 w 40385"/>
              <a:gd name="connsiteY19" fmla="*/ 14229 h 40633"/>
              <a:gd name="connsiteX0" fmla="*/ 4093 w 40385"/>
              <a:gd name="connsiteY0" fmla="*/ 34758 h 40633"/>
              <a:gd name="connsiteX1" fmla="*/ 3243 w 40385"/>
              <a:gd name="connsiteY1" fmla="*/ 32434 h 40633"/>
              <a:gd name="connsiteX2" fmla="*/ 10890 w 40385"/>
              <a:gd name="connsiteY2" fmla="*/ 31607 h 40633"/>
              <a:gd name="connsiteX3" fmla="*/ 14265 w 40385"/>
              <a:gd name="connsiteY3" fmla="*/ 31027 h 40633"/>
              <a:gd name="connsiteX4" fmla="*/ 25992 w 40385"/>
              <a:gd name="connsiteY4" fmla="*/ 34610 h 40633"/>
              <a:gd name="connsiteX5" fmla="*/ 25725 w 40385"/>
              <a:gd name="connsiteY5" fmla="*/ 36519 h 40633"/>
              <a:gd name="connsiteX6" fmla="*/ 31294 w 40385"/>
              <a:gd name="connsiteY6" fmla="*/ 22813 h 40633"/>
              <a:gd name="connsiteX7" fmla="*/ 34545 w 40385"/>
              <a:gd name="connsiteY7" fmla="*/ 29949 h 40633"/>
              <a:gd name="connsiteX8" fmla="*/ 38963 w 40385"/>
              <a:gd name="connsiteY8" fmla="*/ 15213 h 40633"/>
              <a:gd name="connsiteX9" fmla="*/ 37515 w 40385"/>
              <a:gd name="connsiteY9" fmla="*/ 17889 h 40633"/>
              <a:gd name="connsiteX10" fmla="*/ 35489 w 40385"/>
              <a:gd name="connsiteY10" fmla="*/ 5285 h 40633"/>
              <a:gd name="connsiteX11" fmla="*/ 35565 w 40385"/>
              <a:gd name="connsiteY11" fmla="*/ 6549 h 40633"/>
              <a:gd name="connsiteX12" fmla="*/ 26243 w 40385"/>
              <a:gd name="connsiteY12" fmla="*/ 3811 h 40633"/>
              <a:gd name="connsiteX13" fmla="*/ 26985 w 40385"/>
              <a:gd name="connsiteY13" fmla="*/ 2199 h 40633"/>
              <a:gd name="connsiteX14" fmla="*/ 19306 w 40385"/>
              <a:gd name="connsiteY14" fmla="*/ 4579 h 40633"/>
              <a:gd name="connsiteX15" fmla="*/ 19665 w 40385"/>
              <a:gd name="connsiteY15" fmla="*/ 3189 h 40633"/>
              <a:gd name="connsiteX16" fmla="*/ 11165 w 40385"/>
              <a:gd name="connsiteY16" fmla="*/ 5051 h 40633"/>
              <a:gd name="connsiteX17" fmla="*/ 12465 w 40385"/>
              <a:gd name="connsiteY17" fmla="*/ 6399 h 40633"/>
              <a:gd name="connsiteX18" fmla="*/ 1292 w 40385"/>
              <a:gd name="connsiteY18" fmla="*/ 15648 h 40633"/>
              <a:gd name="connsiteX19" fmla="*/ 1065 w 40385"/>
              <a:gd name="connsiteY19" fmla="*/ 14229 h 40633"/>
              <a:gd name="connsiteX0" fmla="*/ 1079 w 40399"/>
              <a:gd name="connsiteY0" fmla="*/ 14229 h 40633"/>
              <a:gd name="connsiteX1" fmla="*/ 2802 w 40399"/>
              <a:gd name="connsiteY1" fmla="*/ 6766 h 40633"/>
              <a:gd name="connsiteX2" fmla="*/ 11184 w 40399"/>
              <a:gd name="connsiteY2" fmla="*/ 5061 h 40633"/>
              <a:gd name="connsiteX3" fmla="*/ 19635 w 40399"/>
              <a:gd name="connsiteY3" fmla="*/ 3291 h 40633"/>
              <a:gd name="connsiteX4" fmla="*/ 22928 w 40399"/>
              <a:gd name="connsiteY4" fmla="*/ 59 h 40633"/>
              <a:gd name="connsiteX5" fmla="*/ 27012 w 40399"/>
              <a:gd name="connsiteY5" fmla="*/ 2340 h 40633"/>
              <a:gd name="connsiteX6" fmla="*/ 32642 w 40399"/>
              <a:gd name="connsiteY6" fmla="*/ 549 h 40633"/>
              <a:gd name="connsiteX7" fmla="*/ 35497 w 40399"/>
              <a:gd name="connsiteY7" fmla="*/ 5435 h 40633"/>
              <a:gd name="connsiteX8" fmla="*/ 39161 w 40399"/>
              <a:gd name="connsiteY8" fmla="*/ 10177 h 40633"/>
              <a:gd name="connsiteX9" fmla="*/ 38997 w 40399"/>
              <a:gd name="connsiteY9" fmla="*/ 15319 h 40633"/>
              <a:gd name="connsiteX10" fmla="*/ 40195 w 40399"/>
              <a:gd name="connsiteY10" fmla="*/ 23181 h 40633"/>
              <a:gd name="connsiteX11" fmla="*/ 34583 w 40399"/>
              <a:gd name="connsiteY11" fmla="*/ 30063 h 40633"/>
              <a:gd name="connsiteX12" fmla="*/ 32574 w 40399"/>
              <a:gd name="connsiteY12" fmla="*/ 35960 h 40633"/>
              <a:gd name="connsiteX13" fmla="*/ 25734 w 40399"/>
              <a:gd name="connsiteY13" fmla="*/ 36674 h 40633"/>
              <a:gd name="connsiteX14" fmla="*/ 21362 w 40399"/>
              <a:gd name="connsiteY14" fmla="*/ 32532 h 40633"/>
              <a:gd name="connsiteX15" fmla="*/ 13659 w 40399"/>
              <a:gd name="connsiteY15" fmla="*/ 39125 h 40633"/>
              <a:gd name="connsiteX16" fmla="*/ 2983 w 40399"/>
              <a:gd name="connsiteY16" fmla="*/ 35331 h 40633"/>
              <a:gd name="connsiteX17" fmla="*/ 72 w 40399"/>
              <a:gd name="connsiteY17" fmla="*/ 36166 h 40633"/>
              <a:gd name="connsiteX18" fmla="*/ 1042 w 40399"/>
              <a:gd name="connsiteY18" fmla="*/ 14366 h 40633"/>
              <a:gd name="connsiteX19" fmla="*/ 1079 w 40399"/>
              <a:gd name="connsiteY19" fmla="*/ 14229 h 40633"/>
              <a:gd name="connsiteX0" fmla="*/ 4107 w 40399"/>
              <a:gd name="connsiteY0" fmla="*/ 34758 h 40633"/>
              <a:gd name="connsiteX1" fmla="*/ 3257 w 40399"/>
              <a:gd name="connsiteY1" fmla="*/ 32434 h 40633"/>
              <a:gd name="connsiteX2" fmla="*/ 10904 w 40399"/>
              <a:gd name="connsiteY2" fmla="*/ 31607 h 40633"/>
              <a:gd name="connsiteX3" fmla="*/ 14279 w 40399"/>
              <a:gd name="connsiteY3" fmla="*/ 31027 h 40633"/>
              <a:gd name="connsiteX4" fmla="*/ 26006 w 40399"/>
              <a:gd name="connsiteY4" fmla="*/ 34610 h 40633"/>
              <a:gd name="connsiteX5" fmla="*/ 25739 w 40399"/>
              <a:gd name="connsiteY5" fmla="*/ 36519 h 40633"/>
              <a:gd name="connsiteX6" fmla="*/ 31308 w 40399"/>
              <a:gd name="connsiteY6" fmla="*/ 22813 h 40633"/>
              <a:gd name="connsiteX7" fmla="*/ 34559 w 40399"/>
              <a:gd name="connsiteY7" fmla="*/ 29949 h 40633"/>
              <a:gd name="connsiteX8" fmla="*/ 38977 w 40399"/>
              <a:gd name="connsiteY8" fmla="*/ 15213 h 40633"/>
              <a:gd name="connsiteX9" fmla="*/ 37529 w 40399"/>
              <a:gd name="connsiteY9" fmla="*/ 17889 h 40633"/>
              <a:gd name="connsiteX10" fmla="*/ 35503 w 40399"/>
              <a:gd name="connsiteY10" fmla="*/ 5285 h 40633"/>
              <a:gd name="connsiteX11" fmla="*/ 35579 w 40399"/>
              <a:gd name="connsiteY11" fmla="*/ 6549 h 40633"/>
              <a:gd name="connsiteX12" fmla="*/ 26257 w 40399"/>
              <a:gd name="connsiteY12" fmla="*/ 3811 h 40633"/>
              <a:gd name="connsiteX13" fmla="*/ 26999 w 40399"/>
              <a:gd name="connsiteY13" fmla="*/ 2199 h 40633"/>
              <a:gd name="connsiteX14" fmla="*/ 19320 w 40399"/>
              <a:gd name="connsiteY14" fmla="*/ 4579 h 40633"/>
              <a:gd name="connsiteX15" fmla="*/ 19679 w 40399"/>
              <a:gd name="connsiteY15" fmla="*/ 3189 h 40633"/>
              <a:gd name="connsiteX16" fmla="*/ 11179 w 40399"/>
              <a:gd name="connsiteY16" fmla="*/ 5051 h 40633"/>
              <a:gd name="connsiteX17" fmla="*/ 12479 w 40399"/>
              <a:gd name="connsiteY17" fmla="*/ 6399 h 40633"/>
              <a:gd name="connsiteX18" fmla="*/ 1306 w 40399"/>
              <a:gd name="connsiteY18" fmla="*/ 15648 h 40633"/>
              <a:gd name="connsiteX19" fmla="*/ 0 w 40399"/>
              <a:gd name="connsiteY19" fmla="*/ 13963 h 40633"/>
              <a:gd name="connsiteX0" fmla="*/ 1085 w 40405"/>
              <a:gd name="connsiteY0" fmla="*/ 14229 h 40633"/>
              <a:gd name="connsiteX1" fmla="*/ 2808 w 40405"/>
              <a:gd name="connsiteY1" fmla="*/ 6766 h 40633"/>
              <a:gd name="connsiteX2" fmla="*/ 11190 w 40405"/>
              <a:gd name="connsiteY2" fmla="*/ 5061 h 40633"/>
              <a:gd name="connsiteX3" fmla="*/ 19641 w 40405"/>
              <a:gd name="connsiteY3" fmla="*/ 3291 h 40633"/>
              <a:gd name="connsiteX4" fmla="*/ 22934 w 40405"/>
              <a:gd name="connsiteY4" fmla="*/ 59 h 40633"/>
              <a:gd name="connsiteX5" fmla="*/ 27018 w 40405"/>
              <a:gd name="connsiteY5" fmla="*/ 2340 h 40633"/>
              <a:gd name="connsiteX6" fmla="*/ 32648 w 40405"/>
              <a:gd name="connsiteY6" fmla="*/ 549 h 40633"/>
              <a:gd name="connsiteX7" fmla="*/ 35503 w 40405"/>
              <a:gd name="connsiteY7" fmla="*/ 5435 h 40633"/>
              <a:gd name="connsiteX8" fmla="*/ 39167 w 40405"/>
              <a:gd name="connsiteY8" fmla="*/ 10177 h 40633"/>
              <a:gd name="connsiteX9" fmla="*/ 39003 w 40405"/>
              <a:gd name="connsiteY9" fmla="*/ 15319 h 40633"/>
              <a:gd name="connsiteX10" fmla="*/ 40201 w 40405"/>
              <a:gd name="connsiteY10" fmla="*/ 23181 h 40633"/>
              <a:gd name="connsiteX11" fmla="*/ 34589 w 40405"/>
              <a:gd name="connsiteY11" fmla="*/ 30063 h 40633"/>
              <a:gd name="connsiteX12" fmla="*/ 32580 w 40405"/>
              <a:gd name="connsiteY12" fmla="*/ 35960 h 40633"/>
              <a:gd name="connsiteX13" fmla="*/ 25740 w 40405"/>
              <a:gd name="connsiteY13" fmla="*/ 36674 h 40633"/>
              <a:gd name="connsiteX14" fmla="*/ 21368 w 40405"/>
              <a:gd name="connsiteY14" fmla="*/ 32532 h 40633"/>
              <a:gd name="connsiteX15" fmla="*/ 13665 w 40405"/>
              <a:gd name="connsiteY15" fmla="*/ 39125 h 40633"/>
              <a:gd name="connsiteX16" fmla="*/ 2989 w 40405"/>
              <a:gd name="connsiteY16" fmla="*/ 35331 h 40633"/>
              <a:gd name="connsiteX17" fmla="*/ 78 w 40405"/>
              <a:gd name="connsiteY17" fmla="*/ 36166 h 40633"/>
              <a:gd name="connsiteX18" fmla="*/ 1048 w 40405"/>
              <a:gd name="connsiteY18" fmla="*/ 14366 h 40633"/>
              <a:gd name="connsiteX19" fmla="*/ 1085 w 40405"/>
              <a:gd name="connsiteY19" fmla="*/ 14229 h 40633"/>
              <a:gd name="connsiteX0" fmla="*/ 4113 w 40405"/>
              <a:gd name="connsiteY0" fmla="*/ 34758 h 40633"/>
              <a:gd name="connsiteX1" fmla="*/ 3263 w 40405"/>
              <a:gd name="connsiteY1" fmla="*/ 32434 h 40633"/>
              <a:gd name="connsiteX2" fmla="*/ 10910 w 40405"/>
              <a:gd name="connsiteY2" fmla="*/ 31607 h 40633"/>
              <a:gd name="connsiteX3" fmla="*/ 14285 w 40405"/>
              <a:gd name="connsiteY3" fmla="*/ 31027 h 40633"/>
              <a:gd name="connsiteX4" fmla="*/ 26012 w 40405"/>
              <a:gd name="connsiteY4" fmla="*/ 34610 h 40633"/>
              <a:gd name="connsiteX5" fmla="*/ 25745 w 40405"/>
              <a:gd name="connsiteY5" fmla="*/ 36519 h 40633"/>
              <a:gd name="connsiteX6" fmla="*/ 31314 w 40405"/>
              <a:gd name="connsiteY6" fmla="*/ 22813 h 40633"/>
              <a:gd name="connsiteX7" fmla="*/ 34565 w 40405"/>
              <a:gd name="connsiteY7" fmla="*/ 29949 h 40633"/>
              <a:gd name="connsiteX8" fmla="*/ 38983 w 40405"/>
              <a:gd name="connsiteY8" fmla="*/ 15213 h 40633"/>
              <a:gd name="connsiteX9" fmla="*/ 37535 w 40405"/>
              <a:gd name="connsiteY9" fmla="*/ 17889 h 40633"/>
              <a:gd name="connsiteX10" fmla="*/ 35509 w 40405"/>
              <a:gd name="connsiteY10" fmla="*/ 5285 h 40633"/>
              <a:gd name="connsiteX11" fmla="*/ 35585 w 40405"/>
              <a:gd name="connsiteY11" fmla="*/ 6549 h 40633"/>
              <a:gd name="connsiteX12" fmla="*/ 26263 w 40405"/>
              <a:gd name="connsiteY12" fmla="*/ 3811 h 40633"/>
              <a:gd name="connsiteX13" fmla="*/ 27005 w 40405"/>
              <a:gd name="connsiteY13" fmla="*/ 2199 h 40633"/>
              <a:gd name="connsiteX14" fmla="*/ 19326 w 40405"/>
              <a:gd name="connsiteY14" fmla="*/ 4579 h 40633"/>
              <a:gd name="connsiteX15" fmla="*/ 19685 w 40405"/>
              <a:gd name="connsiteY15" fmla="*/ 3189 h 40633"/>
              <a:gd name="connsiteX16" fmla="*/ 11185 w 40405"/>
              <a:gd name="connsiteY16" fmla="*/ 5051 h 40633"/>
              <a:gd name="connsiteX17" fmla="*/ 12485 w 40405"/>
              <a:gd name="connsiteY17" fmla="*/ 6399 h 40633"/>
              <a:gd name="connsiteX18" fmla="*/ 45 w 40405"/>
              <a:gd name="connsiteY18" fmla="*/ 23101 h 40633"/>
              <a:gd name="connsiteX19" fmla="*/ 6 w 40405"/>
              <a:gd name="connsiteY19" fmla="*/ 13963 h 40633"/>
              <a:gd name="connsiteX0" fmla="*/ 194 w 40405"/>
              <a:gd name="connsiteY0" fmla="*/ 13963 h 40633"/>
              <a:gd name="connsiteX1" fmla="*/ 2808 w 40405"/>
              <a:gd name="connsiteY1" fmla="*/ 6766 h 40633"/>
              <a:gd name="connsiteX2" fmla="*/ 11190 w 40405"/>
              <a:gd name="connsiteY2" fmla="*/ 5061 h 40633"/>
              <a:gd name="connsiteX3" fmla="*/ 19641 w 40405"/>
              <a:gd name="connsiteY3" fmla="*/ 3291 h 40633"/>
              <a:gd name="connsiteX4" fmla="*/ 22934 w 40405"/>
              <a:gd name="connsiteY4" fmla="*/ 59 h 40633"/>
              <a:gd name="connsiteX5" fmla="*/ 27018 w 40405"/>
              <a:gd name="connsiteY5" fmla="*/ 2340 h 40633"/>
              <a:gd name="connsiteX6" fmla="*/ 32648 w 40405"/>
              <a:gd name="connsiteY6" fmla="*/ 549 h 40633"/>
              <a:gd name="connsiteX7" fmla="*/ 35503 w 40405"/>
              <a:gd name="connsiteY7" fmla="*/ 5435 h 40633"/>
              <a:gd name="connsiteX8" fmla="*/ 39167 w 40405"/>
              <a:gd name="connsiteY8" fmla="*/ 10177 h 40633"/>
              <a:gd name="connsiteX9" fmla="*/ 39003 w 40405"/>
              <a:gd name="connsiteY9" fmla="*/ 15319 h 40633"/>
              <a:gd name="connsiteX10" fmla="*/ 40201 w 40405"/>
              <a:gd name="connsiteY10" fmla="*/ 23181 h 40633"/>
              <a:gd name="connsiteX11" fmla="*/ 34589 w 40405"/>
              <a:gd name="connsiteY11" fmla="*/ 30063 h 40633"/>
              <a:gd name="connsiteX12" fmla="*/ 32580 w 40405"/>
              <a:gd name="connsiteY12" fmla="*/ 35960 h 40633"/>
              <a:gd name="connsiteX13" fmla="*/ 25740 w 40405"/>
              <a:gd name="connsiteY13" fmla="*/ 36674 h 40633"/>
              <a:gd name="connsiteX14" fmla="*/ 21368 w 40405"/>
              <a:gd name="connsiteY14" fmla="*/ 32532 h 40633"/>
              <a:gd name="connsiteX15" fmla="*/ 13665 w 40405"/>
              <a:gd name="connsiteY15" fmla="*/ 39125 h 40633"/>
              <a:gd name="connsiteX16" fmla="*/ 2989 w 40405"/>
              <a:gd name="connsiteY16" fmla="*/ 35331 h 40633"/>
              <a:gd name="connsiteX17" fmla="*/ 78 w 40405"/>
              <a:gd name="connsiteY17" fmla="*/ 36166 h 40633"/>
              <a:gd name="connsiteX18" fmla="*/ 1048 w 40405"/>
              <a:gd name="connsiteY18" fmla="*/ 14366 h 40633"/>
              <a:gd name="connsiteX19" fmla="*/ 194 w 40405"/>
              <a:gd name="connsiteY19" fmla="*/ 13963 h 40633"/>
              <a:gd name="connsiteX0" fmla="*/ 4113 w 40405"/>
              <a:gd name="connsiteY0" fmla="*/ 34758 h 40633"/>
              <a:gd name="connsiteX1" fmla="*/ 3263 w 40405"/>
              <a:gd name="connsiteY1" fmla="*/ 32434 h 40633"/>
              <a:gd name="connsiteX2" fmla="*/ 10910 w 40405"/>
              <a:gd name="connsiteY2" fmla="*/ 31607 h 40633"/>
              <a:gd name="connsiteX3" fmla="*/ 14285 w 40405"/>
              <a:gd name="connsiteY3" fmla="*/ 31027 h 40633"/>
              <a:gd name="connsiteX4" fmla="*/ 26012 w 40405"/>
              <a:gd name="connsiteY4" fmla="*/ 34610 h 40633"/>
              <a:gd name="connsiteX5" fmla="*/ 25745 w 40405"/>
              <a:gd name="connsiteY5" fmla="*/ 36519 h 40633"/>
              <a:gd name="connsiteX6" fmla="*/ 31314 w 40405"/>
              <a:gd name="connsiteY6" fmla="*/ 22813 h 40633"/>
              <a:gd name="connsiteX7" fmla="*/ 34565 w 40405"/>
              <a:gd name="connsiteY7" fmla="*/ 29949 h 40633"/>
              <a:gd name="connsiteX8" fmla="*/ 38983 w 40405"/>
              <a:gd name="connsiteY8" fmla="*/ 15213 h 40633"/>
              <a:gd name="connsiteX9" fmla="*/ 37535 w 40405"/>
              <a:gd name="connsiteY9" fmla="*/ 17889 h 40633"/>
              <a:gd name="connsiteX10" fmla="*/ 35509 w 40405"/>
              <a:gd name="connsiteY10" fmla="*/ 5285 h 40633"/>
              <a:gd name="connsiteX11" fmla="*/ 35585 w 40405"/>
              <a:gd name="connsiteY11" fmla="*/ 6549 h 40633"/>
              <a:gd name="connsiteX12" fmla="*/ 26263 w 40405"/>
              <a:gd name="connsiteY12" fmla="*/ 3811 h 40633"/>
              <a:gd name="connsiteX13" fmla="*/ 27005 w 40405"/>
              <a:gd name="connsiteY13" fmla="*/ 2199 h 40633"/>
              <a:gd name="connsiteX14" fmla="*/ 19326 w 40405"/>
              <a:gd name="connsiteY14" fmla="*/ 4579 h 40633"/>
              <a:gd name="connsiteX15" fmla="*/ 19685 w 40405"/>
              <a:gd name="connsiteY15" fmla="*/ 3189 h 40633"/>
              <a:gd name="connsiteX16" fmla="*/ 11185 w 40405"/>
              <a:gd name="connsiteY16" fmla="*/ 5051 h 40633"/>
              <a:gd name="connsiteX17" fmla="*/ 12485 w 40405"/>
              <a:gd name="connsiteY17" fmla="*/ 6399 h 40633"/>
              <a:gd name="connsiteX18" fmla="*/ 45 w 40405"/>
              <a:gd name="connsiteY18" fmla="*/ 23101 h 40633"/>
              <a:gd name="connsiteX19" fmla="*/ 6 w 40405"/>
              <a:gd name="connsiteY19" fmla="*/ 13963 h 40633"/>
              <a:gd name="connsiteX0" fmla="*/ 343 w 40554"/>
              <a:gd name="connsiteY0" fmla="*/ 13963 h 40633"/>
              <a:gd name="connsiteX1" fmla="*/ 2957 w 40554"/>
              <a:gd name="connsiteY1" fmla="*/ 6766 h 40633"/>
              <a:gd name="connsiteX2" fmla="*/ 11339 w 40554"/>
              <a:gd name="connsiteY2" fmla="*/ 5061 h 40633"/>
              <a:gd name="connsiteX3" fmla="*/ 19790 w 40554"/>
              <a:gd name="connsiteY3" fmla="*/ 3291 h 40633"/>
              <a:gd name="connsiteX4" fmla="*/ 23083 w 40554"/>
              <a:gd name="connsiteY4" fmla="*/ 59 h 40633"/>
              <a:gd name="connsiteX5" fmla="*/ 27167 w 40554"/>
              <a:gd name="connsiteY5" fmla="*/ 2340 h 40633"/>
              <a:gd name="connsiteX6" fmla="*/ 32797 w 40554"/>
              <a:gd name="connsiteY6" fmla="*/ 549 h 40633"/>
              <a:gd name="connsiteX7" fmla="*/ 35652 w 40554"/>
              <a:gd name="connsiteY7" fmla="*/ 5435 h 40633"/>
              <a:gd name="connsiteX8" fmla="*/ 39316 w 40554"/>
              <a:gd name="connsiteY8" fmla="*/ 10177 h 40633"/>
              <a:gd name="connsiteX9" fmla="*/ 39152 w 40554"/>
              <a:gd name="connsiteY9" fmla="*/ 15319 h 40633"/>
              <a:gd name="connsiteX10" fmla="*/ 40350 w 40554"/>
              <a:gd name="connsiteY10" fmla="*/ 23181 h 40633"/>
              <a:gd name="connsiteX11" fmla="*/ 34738 w 40554"/>
              <a:gd name="connsiteY11" fmla="*/ 30063 h 40633"/>
              <a:gd name="connsiteX12" fmla="*/ 32729 w 40554"/>
              <a:gd name="connsiteY12" fmla="*/ 35960 h 40633"/>
              <a:gd name="connsiteX13" fmla="*/ 25889 w 40554"/>
              <a:gd name="connsiteY13" fmla="*/ 36674 h 40633"/>
              <a:gd name="connsiteX14" fmla="*/ 21517 w 40554"/>
              <a:gd name="connsiteY14" fmla="*/ 32532 h 40633"/>
              <a:gd name="connsiteX15" fmla="*/ 13814 w 40554"/>
              <a:gd name="connsiteY15" fmla="*/ 39125 h 40633"/>
              <a:gd name="connsiteX16" fmla="*/ 3138 w 40554"/>
              <a:gd name="connsiteY16" fmla="*/ 35331 h 40633"/>
              <a:gd name="connsiteX17" fmla="*/ 227 w 40554"/>
              <a:gd name="connsiteY17" fmla="*/ 36166 h 40633"/>
              <a:gd name="connsiteX18" fmla="*/ 306 w 40554"/>
              <a:gd name="connsiteY18" fmla="*/ 18093 h 40633"/>
              <a:gd name="connsiteX19" fmla="*/ 343 w 40554"/>
              <a:gd name="connsiteY19" fmla="*/ 13963 h 40633"/>
              <a:gd name="connsiteX0" fmla="*/ 4262 w 40554"/>
              <a:gd name="connsiteY0" fmla="*/ 34758 h 40633"/>
              <a:gd name="connsiteX1" fmla="*/ 3412 w 40554"/>
              <a:gd name="connsiteY1" fmla="*/ 32434 h 40633"/>
              <a:gd name="connsiteX2" fmla="*/ 11059 w 40554"/>
              <a:gd name="connsiteY2" fmla="*/ 31607 h 40633"/>
              <a:gd name="connsiteX3" fmla="*/ 14434 w 40554"/>
              <a:gd name="connsiteY3" fmla="*/ 31027 h 40633"/>
              <a:gd name="connsiteX4" fmla="*/ 26161 w 40554"/>
              <a:gd name="connsiteY4" fmla="*/ 34610 h 40633"/>
              <a:gd name="connsiteX5" fmla="*/ 25894 w 40554"/>
              <a:gd name="connsiteY5" fmla="*/ 36519 h 40633"/>
              <a:gd name="connsiteX6" fmla="*/ 31463 w 40554"/>
              <a:gd name="connsiteY6" fmla="*/ 22813 h 40633"/>
              <a:gd name="connsiteX7" fmla="*/ 34714 w 40554"/>
              <a:gd name="connsiteY7" fmla="*/ 29949 h 40633"/>
              <a:gd name="connsiteX8" fmla="*/ 39132 w 40554"/>
              <a:gd name="connsiteY8" fmla="*/ 15213 h 40633"/>
              <a:gd name="connsiteX9" fmla="*/ 37684 w 40554"/>
              <a:gd name="connsiteY9" fmla="*/ 17889 h 40633"/>
              <a:gd name="connsiteX10" fmla="*/ 35658 w 40554"/>
              <a:gd name="connsiteY10" fmla="*/ 5285 h 40633"/>
              <a:gd name="connsiteX11" fmla="*/ 35734 w 40554"/>
              <a:gd name="connsiteY11" fmla="*/ 6549 h 40633"/>
              <a:gd name="connsiteX12" fmla="*/ 26412 w 40554"/>
              <a:gd name="connsiteY12" fmla="*/ 3811 h 40633"/>
              <a:gd name="connsiteX13" fmla="*/ 27154 w 40554"/>
              <a:gd name="connsiteY13" fmla="*/ 2199 h 40633"/>
              <a:gd name="connsiteX14" fmla="*/ 19475 w 40554"/>
              <a:gd name="connsiteY14" fmla="*/ 4579 h 40633"/>
              <a:gd name="connsiteX15" fmla="*/ 19834 w 40554"/>
              <a:gd name="connsiteY15" fmla="*/ 3189 h 40633"/>
              <a:gd name="connsiteX16" fmla="*/ 11334 w 40554"/>
              <a:gd name="connsiteY16" fmla="*/ 5051 h 40633"/>
              <a:gd name="connsiteX17" fmla="*/ 12634 w 40554"/>
              <a:gd name="connsiteY17" fmla="*/ 6399 h 40633"/>
              <a:gd name="connsiteX18" fmla="*/ 194 w 40554"/>
              <a:gd name="connsiteY18" fmla="*/ 23101 h 40633"/>
              <a:gd name="connsiteX19" fmla="*/ 155 w 40554"/>
              <a:gd name="connsiteY19" fmla="*/ 13963 h 40633"/>
              <a:gd name="connsiteX0" fmla="*/ 605 w 40816"/>
              <a:gd name="connsiteY0" fmla="*/ 13963 h 40633"/>
              <a:gd name="connsiteX1" fmla="*/ 3219 w 40816"/>
              <a:gd name="connsiteY1" fmla="*/ 6766 h 40633"/>
              <a:gd name="connsiteX2" fmla="*/ 11601 w 40816"/>
              <a:gd name="connsiteY2" fmla="*/ 5061 h 40633"/>
              <a:gd name="connsiteX3" fmla="*/ 20052 w 40816"/>
              <a:gd name="connsiteY3" fmla="*/ 3291 h 40633"/>
              <a:gd name="connsiteX4" fmla="*/ 23345 w 40816"/>
              <a:gd name="connsiteY4" fmla="*/ 59 h 40633"/>
              <a:gd name="connsiteX5" fmla="*/ 27429 w 40816"/>
              <a:gd name="connsiteY5" fmla="*/ 2340 h 40633"/>
              <a:gd name="connsiteX6" fmla="*/ 33059 w 40816"/>
              <a:gd name="connsiteY6" fmla="*/ 549 h 40633"/>
              <a:gd name="connsiteX7" fmla="*/ 35914 w 40816"/>
              <a:gd name="connsiteY7" fmla="*/ 5435 h 40633"/>
              <a:gd name="connsiteX8" fmla="*/ 39578 w 40816"/>
              <a:gd name="connsiteY8" fmla="*/ 10177 h 40633"/>
              <a:gd name="connsiteX9" fmla="*/ 39414 w 40816"/>
              <a:gd name="connsiteY9" fmla="*/ 15319 h 40633"/>
              <a:gd name="connsiteX10" fmla="*/ 40612 w 40816"/>
              <a:gd name="connsiteY10" fmla="*/ 23181 h 40633"/>
              <a:gd name="connsiteX11" fmla="*/ 35000 w 40816"/>
              <a:gd name="connsiteY11" fmla="*/ 30063 h 40633"/>
              <a:gd name="connsiteX12" fmla="*/ 32991 w 40816"/>
              <a:gd name="connsiteY12" fmla="*/ 35960 h 40633"/>
              <a:gd name="connsiteX13" fmla="*/ 26151 w 40816"/>
              <a:gd name="connsiteY13" fmla="*/ 36674 h 40633"/>
              <a:gd name="connsiteX14" fmla="*/ 21779 w 40816"/>
              <a:gd name="connsiteY14" fmla="*/ 32532 h 40633"/>
              <a:gd name="connsiteX15" fmla="*/ 14076 w 40816"/>
              <a:gd name="connsiteY15" fmla="*/ 39125 h 40633"/>
              <a:gd name="connsiteX16" fmla="*/ 3400 w 40816"/>
              <a:gd name="connsiteY16" fmla="*/ 35331 h 40633"/>
              <a:gd name="connsiteX17" fmla="*/ 489 w 40816"/>
              <a:gd name="connsiteY17" fmla="*/ 36166 h 40633"/>
              <a:gd name="connsiteX18" fmla="*/ 568 w 40816"/>
              <a:gd name="connsiteY18" fmla="*/ 18093 h 40633"/>
              <a:gd name="connsiteX19" fmla="*/ 605 w 40816"/>
              <a:gd name="connsiteY19" fmla="*/ 13963 h 40633"/>
              <a:gd name="connsiteX0" fmla="*/ 4524 w 40816"/>
              <a:gd name="connsiteY0" fmla="*/ 34758 h 40633"/>
              <a:gd name="connsiteX1" fmla="*/ 3674 w 40816"/>
              <a:gd name="connsiteY1" fmla="*/ 32434 h 40633"/>
              <a:gd name="connsiteX2" fmla="*/ 11321 w 40816"/>
              <a:gd name="connsiteY2" fmla="*/ 31607 h 40633"/>
              <a:gd name="connsiteX3" fmla="*/ 14696 w 40816"/>
              <a:gd name="connsiteY3" fmla="*/ 31027 h 40633"/>
              <a:gd name="connsiteX4" fmla="*/ 26423 w 40816"/>
              <a:gd name="connsiteY4" fmla="*/ 34610 h 40633"/>
              <a:gd name="connsiteX5" fmla="*/ 26156 w 40816"/>
              <a:gd name="connsiteY5" fmla="*/ 36519 h 40633"/>
              <a:gd name="connsiteX6" fmla="*/ 31725 w 40816"/>
              <a:gd name="connsiteY6" fmla="*/ 22813 h 40633"/>
              <a:gd name="connsiteX7" fmla="*/ 34976 w 40816"/>
              <a:gd name="connsiteY7" fmla="*/ 29949 h 40633"/>
              <a:gd name="connsiteX8" fmla="*/ 39394 w 40816"/>
              <a:gd name="connsiteY8" fmla="*/ 15213 h 40633"/>
              <a:gd name="connsiteX9" fmla="*/ 37946 w 40816"/>
              <a:gd name="connsiteY9" fmla="*/ 17889 h 40633"/>
              <a:gd name="connsiteX10" fmla="*/ 35920 w 40816"/>
              <a:gd name="connsiteY10" fmla="*/ 5285 h 40633"/>
              <a:gd name="connsiteX11" fmla="*/ 35996 w 40816"/>
              <a:gd name="connsiteY11" fmla="*/ 6549 h 40633"/>
              <a:gd name="connsiteX12" fmla="*/ 26674 w 40816"/>
              <a:gd name="connsiteY12" fmla="*/ 3811 h 40633"/>
              <a:gd name="connsiteX13" fmla="*/ 27416 w 40816"/>
              <a:gd name="connsiteY13" fmla="*/ 2199 h 40633"/>
              <a:gd name="connsiteX14" fmla="*/ 19737 w 40816"/>
              <a:gd name="connsiteY14" fmla="*/ 4579 h 40633"/>
              <a:gd name="connsiteX15" fmla="*/ 20096 w 40816"/>
              <a:gd name="connsiteY15" fmla="*/ 3189 h 40633"/>
              <a:gd name="connsiteX16" fmla="*/ 11596 w 40816"/>
              <a:gd name="connsiteY16" fmla="*/ 5051 h 40633"/>
              <a:gd name="connsiteX17" fmla="*/ 12896 w 40816"/>
              <a:gd name="connsiteY17" fmla="*/ 6399 h 40633"/>
              <a:gd name="connsiteX18" fmla="*/ 456 w 40816"/>
              <a:gd name="connsiteY18" fmla="*/ 23101 h 40633"/>
              <a:gd name="connsiteX19" fmla="*/ 417 w 40816"/>
              <a:gd name="connsiteY19" fmla="*/ 13963 h 40633"/>
              <a:gd name="connsiteX0" fmla="*/ 357 w 40568"/>
              <a:gd name="connsiteY0" fmla="*/ 13963 h 40633"/>
              <a:gd name="connsiteX1" fmla="*/ 2971 w 40568"/>
              <a:gd name="connsiteY1" fmla="*/ 6766 h 40633"/>
              <a:gd name="connsiteX2" fmla="*/ 11353 w 40568"/>
              <a:gd name="connsiteY2" fmla="*/ 5061 h 40633"/>
              <a:gd name="connsiteX3" fmla="*/ 19804 w 40568"/>
              <a:gd name="connsiteY3" fmla="*/ 3291 h 40633"/>
              <a:gd name="connsiteX4" fmla="*/ 23097 w 40568"/>
              <a:gd name="connsiteY4" fmla="*/ 59 h 40633"/>
              <a:gd name="connsiteX5" fmla="*/ 27181 w 40568"/>
              <a:gd name="connsiteY5" fmla="*/ 2340 h 40633"/>
              <a:gd name="connsiteX6" fmla="*/ 32811 w 40568"/>
              <a:gd name="connsiteY6" fmla="*/ 549 h 40633"/>
              <a:gd name="connsiteX7" fmla="*/ 35666 w 40568"/>
              <a:gd name="connsiteY7" fmla="*/ 5435 h 40633"/>
              <a:gd name="connsiteX8" fmla="*/ 39330 w 40568"/>
              <a:gd name="connsiteY8" fmla="*/ 10177 h 40633"/>
              <a:gd name="connsiteX9" fmla="*/ 39166 w 40568"/>
              <a:gd name="connsiteY9" fmla="*/ 15319 h 40633"/>
              <a:gd name="connsiteX10" fmla="*/ 40364 w 40568"/>
              <a:gd name="connsiteY10" fmla="*/ 23181 h 40633"/>
              <a:gd name="connsiteX11" fmla="*/ 34752 w 40568"/>
              <a:gd name="connsiteY11" fmla="*/ 30063 h 40633"/>
              <a:gd name="connsiteX12" fmla="*/ 32743 w 40568"/>
              <a:gd name="connsiteY12" fmla="*/ 35960 h 40633"/>
              <a:gd name="connsiteX13" fmla="*/ 25903 w 40568"/>
              <a:gd name="connsiteY13" fmla="*/ 36674 h 40633"/>
              <a:gd name="connsiteX14" fmla="*/ 21531 w 40568"/>
              <a:gd name="connsiteY14" fmla="*/ 32532 h 40633"/>
              <a:gd name="connsiteX15" fmla="*/ 13828 w 40568"/>
              <a:gd name="connsiteY15" fmla="*/ 39125 h 40633"/>
              <a:gd name="connsiteX16" fmla="*/ 3152 w 40568"/>
              <a:gd name="connsiteY16" fmla="*/ 35331 h 40633"/>
              <a:gd name="connsiteX17" fmla="*/ 241 w 40568"/>
              <a:gd name="connsiteY17" fmla="*/ 36166 h 40633"/>
              <a:gd name="connsiteX18" fmla="*/ 320 w 40568"/>
              <a:gd name="connsiteY18" fmla="*/ 18093 h 40633"/>
              <a:gd name="connsiteX19" fmla="*/ 357 w 40568"/>
              <a:gd name="connsiteY19" fmla="*/ 13963 h 40633"/>
              <a:gd name="connsiteX0" fmla="*/ 4276 w 40568"/>
              <a:gd name="connsiteY0" fmla="*/ 34758 h 40633"/>
              <a:gd name="connsiteX1" fmla="*/ 3426 w 40568"/>
              <a:gd name="connsiteY1" fmla="*/ 32434 h 40633"/>
              <a:gd name="connsiteX2" fmla="*/ 11073 w 40568"/>
              <a:gd name="connsiteY2" fmla="*/ 31607 h 40633"/>
              <a:gd name="connsiteX3" fmla="*/ 14448 w 40568"/>
              <a:gd name="connsiteY3" fmla="*/ 31027 h 40633"/>
              <a:gd name="connsiteX4" fmla="*/ 26175 w 40568"/>
              <a:gd name="connsiteY4" fmla="*/ 34610 h 40633"/>
              <a:gd name="connsiteX5" fmla="*/ 25908 w 40568"/>
              <a:gd name="connsiteY5" fmla="*/ 36519 h 40633"/>
              <a:gd name="connsiteX6" fmla="*/ 31477 w 40568"/>
              <a:gd name="connsiteY6" fmla="*/ 22813 h 40633"/>
              <a:gd name="connsiteX7" fmla="*/ 34728 w 40568"/>
              <a:gd name="connsiteY7" fmla="*/ 29949 h 40633"/>
              <a:gd name="connsiteX8" fmla="*/ 39146 w 40568"/>
              <a:gd name="connsiteY8" fmla="*/ 15213 h 40633"/>
              <a:gd name="connsiteX9" fmla="*/ 37698 w 40568"/>
              <a:gd name="connsiteY9" fmla="*/ 17889 h 40633"/>
              <a:gd name="connsiteX10" fmla="*/ 35672 w 40568"/>
              <a:gd name="connsiteY10" fmla="*/ 5285 h 40633"/>
              <a:gd name="connsiteX11" fmla="*/ 35748 w 40568"/>
              <a:gd name="connsiteY11" fmla="*/ 6549 h 40633"/>
              <a:gd name="connsiteX12" fmla="*/ 26426 w 40568"/>
              <a:gd name="connsiteY12" fmla="*/ 3811 h 40633"/>
              <a:gd name="connsiteX13" fmla="*/ 27168 w 40568"/>
              <a:gd name="connsiteY13" fmla="*/ 2199 h 40633"/>
              <a:gd name="connsiteX14" fmla="*/ 19489 w 40568"/>
              <a:gd name="connsiteY14" fmla="*/ 4579 h 40633"/>
              <a:gd name="connsiteX15" fmla="*/ 19848 w 40568"/>
              <a:gd name="connsiteY15" fmla="*/ 3189 h 40633"/>
              <a:gd name="connsiteX16" fmla="*/ 11348 w 40568"/>
              <a:gd name="connsiteY16" fmla="*/ 5051 h 40633"/>
              <a:gd name="connsiteX17" fmla="*/ 12648 w 40568"/>
              <a:gd name="connsiteY17" fmla="*/ 6399 h 40633"/>
              <a:gd name="connsiteX18" fmla="*/ 208 w 40568"/>
              <a:gd name="connsiteY18" fmla="*/ 23101 h 40633"/>
              <a:gd name="connsiteX19" fmla="*/ 169 w 40568"/>
              <a:gd name="connsiteY19" fmla="*/ 13963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68" h="40633">
                <a:moveTo>
                  <a:pt x="357" y="13963"/>
                </a:moveTo>
                <a:cubicBezTo>
                  <a:pt x="86" y="11250"/>
                  <a:pt x="1138" y="8250"/>
                  <a:pt x="2971" y="6766"/>
                </a:cubicBezTo>
                <a:cubicBezTo>
                  <a:pt x="4804" y="5282"/>
                  <a:pt x="8612" y="2876"/>
                  <a:pt x="11353" y="5061"/>
                </a:cubicBezTo>
                <a:cubicBezTo>
                  <a:pt x="13026" y="768"/>
                  <a:pt x="17262" y="-119"/>
                  <a:pt x="19804" y="3291"/>
                </a:cubicBezTo>
                <a:cubicBezTo>
                  <a:pt x="20445" y="1542"/>
                  <a:pt x="21676" y="333"/>
                  <a:pt x="23097" y="59"/>
                </a:cubicBezTo>
                <a:cubicBezTo>
                  <a:pt x="24661" y="-243"/>
                  <a:pt x="26223" y="629"/>
                  <a:pt x="27181" y="2340"/>
                </a:cubicBezTo>
                <a:cubicBezTo>
                  <a:pt x="28563" y="126"/>
                  <a:pt x="30849" y="-601"/>
                  <a:pt x="32811" y="549"/>
                </a:cubicBezTo>
                <a:cubicBezTo>
                  <a:pt x="34306" y="1425"/>
                  <a:pt x="35378" y="3259"/>
                  <a:pt x="35666" y="5435"/>
                </a:cubicBezTo>
                <a:cubicBezTo>
                  <a:pt x="37394" y="6077"/>
                  <a:pt x="38770" y="7857"/>
                  <a:pt x="39330" y="10177"/>
                </a:cubicBezTo>
                <a:cubicBezTo>
                  <a:pt x="39737" y="11861"/>
                  <a:pt x="39679" y="13690"/>
                  <a:pt x="39166" y="15319"/>
                </a:cubicBezTo>
                <a:cubicBezTo>
                  <a:pt x="40427" y="17553"/>
                  <a:pt x="40868" y="20449"/>
                  <a:pt x="40364" y="23181"/>
                </a:cubicBezTo>
                <a:cubicBezTo>
                  <a:pt x="39694" y="26813"/>
                  <a:pt x="37476" y="29533"/>
                  <a:pt x="34752" y="30063"/>
                </a:cubicBezTo>
                <a:cubicBezTo>
                  <a:pt x="34739" y="32330"/>
                  <a:pt x="34006" y="34480"/>
                  <a:pt x="32743" y="35960"/>
                </a:cubicBezTo>
                <a:cubicBezTo>
                  <a:pt x="30824" y="38209"/>
                  <a:pt x="28052" y="38498"/>
                  <a:pt x="25903" y="36674"/>
                </a:cubicBezTo>
                <a:cubicBezTo>
                  <a:pt x="25208" y="39807"/>
                  <a:pt x="23863" y="31769"/>
                  <a:pt x="21531" y="32532"/>
                </a:cubicBezTo>
                <a:cubicBezTo>
                  <a:pt x="18783" y="33431"/>
                  <a:pt x="15399" y="42332"/>
                  <a:pt x="13828" y="39125"/>
                </a:cubicBezTo>
                <a:cubicBezTo>
                  <a:pt x="10120" y="42169"/>
                  <a:pt x="5304" y="40458"/>
                  <a:pt x="3152" y="35331"/>
                </a:cubicBezTo>
                <a:cubicBezTo>
                  <a:pt x="1038" y="35668"/>
                  <a:pt x="713" y="39039"/>
                  <a:pt x="241" y="36166"/>
                </a:cubicBezTo>
                <a:cubicBezTo>
                  <a:pt x="-231" y="33293"/>
                  <a:pt x="100" y="10987"/>
                  <a:pt x="320" y="18093"/>
                </a:cubicBezTo>
                <a:cubicBezTo>
                  <a:pt x="321" y="18141"/>
                  <a:pt x="345" y="14009"/>
                  <a:pt x="357" y="13963"/>
                </a:cubicBezTo>
                <a:close/>
              </a:path>
              <a:path w="40568" h="40633" fill="none" extrusionOk="0">
                <a:moveTo>
                  <a:pt x="4276" y="34758"/>
                </a:moveTo>
                <a:cubicBezTo>
                  <a:pt x="3921" y="34951"/>
                  <a:pt x="3806" y="32374"/>
                  <a:pt x="3426" y="32434"/>
                </a:cubicBezTo>
                <a:moveTo>
                  <a:pt x="11073" y="31607"/>
                </a:moveTo>
                <a:cubicBezTo>
                  <a:pt x="10806" y="31061"/>
                  <a:pt x="14625" y="31638"/>
                  <a:pt x="14448" y="31027"/>
                </a:cubicBezTo>
                <a:moveTo>
                  <a:pt x="26175" y="34610"/>
                </a:moveTo>
                <a:cubicBezTo>
                  <a:pt x="26136" y="35257"/>
                  <a:pt x="26046" y="35897"/>
                  <a:pt x="25908" y="36519"/>
                </a:cubicBezTo>
                <a:moveTo>
                  <a:pt x="31477" y="22813"/>
                </a:moveTo>
                <a:cubicBezTo>
                  <a:pt x="33481" y="24141"/>
                  <a:pt x="34746" y="26917"/>
                  <a:pt x="34728" y="29949"/>
                </a:cubicBezTo>
                <a:moveTo>
                  <a:pt x="39146" y="15213"/>
                </a:moveTo>
                <a:cubicBezTo>
                  <a:pt x="38821" y="16245"/>
                  <a:pt x="38326" y="17161"/>
                  <a:pt x="37698" y="17889"/>
                </a:cubicBezTo>
                <a:moveTo>
                  <a:pt x="35672" y="5285"/>
                </a:moveTo>
                <a:cubicBezTo>
                  <a:pt x="35727" y="5702"/>
                  <a:pt x="35753" y="6125"/>
                  <a:pt x="35748" y="6549"/>
                </a:cubicBezTo>
                <a:moveTo>
                  <a:pt x="26426" y="3811"/>
                </a:moveTo>
                <a:cubicBezTo>
                  <a:pt x="26615" y="3228"/>
                  <a:pt x="26864" y="2685"/>
                  <a:pt x="27168" y="2199"/>
                </a:cubicBezTo>
                <a:moveTo>
                  <a:pt x="19489" y="4579"/>
                </a:moveTo>
                <a:cubicBezTo>
                  <a:pt x="19566" y="4097"/>
                  <a:pt x="19687" y="3630"/>
                  <a:pt x="19848" y="3189"/>
                </a:cubicBezTo>
                <a:moveTo>
                  <a:pt x="11348" y="5051"/>
                </a:moveTo>
                <a:cubicBezTo>
                  <a:pt x="11820" y="5427"/>
                  <a:pt x="12256" y="5880"/>
                  <a:pt x="12648" y="6399"/>
                </a:cubicBezTo>
                <a:moveTo>
                  <a:pt x="208" y="23101"/>
                </a:moveTo>
                <a:cubicBezTo>
                  <a:pt x="105" y="22637"/>
                  <a:pt x="217" y="14444"/>
                  <a:pt x="169" y="13963"/>
                </a:cubicBezTo>
              </a:path>
            </a:pathLst>
          </a:custGeom>
          <a:solidFill>
            <a:srgbClr val="00769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descr="A grey object with a black background&#10;&#10;Description automatically generated">
            <a:extLst>
              <a:ext uri="{FF2B5EF4-FFF2-40B4-BE49-F238E27FC236}">
                <a16:creationId xmlns:a16="http://schemas.microsoft.com/office/drawing/2014/main" id="{D3498B14-C0B7-9CB6-188A-2742C88C80CB}"/>
              </a:ext>
            </a:extLst>
          </p:cNvPr>
          <p:cNvPicPr>
            <a:picLocks noChangeAspect="1"/>
          </p:cNvPicPr>
          <p:nvPr/>
        </p:nvPicPr>
        <p:blipFill>
          <a:blip r:embed="rId7"/>
          <a:stretch>
            <a:fillRect/>
          </a:stretch>
        </p:blipFill>
        <p:spPr>
          <a:xfrm>
            <a:off x="2475363" y="4006836"/>
            <a:ext cx="2446698" cy="770257"/>
          </a:xfrm>
          <a:prstGeom prst="rect">
            <a:avLst/>
          </a:prstGeom>
        </p:spPr>
      </p:pic>
      <p:sp>
        <p:nvSpPr>
          <p:cNvPr id="47" name="Rectangle 46">
            <a:extLst>
              <a:ext uri="{FF2B5EF4-FFF2-40B4-BE49-F238E27FC236}">
                <a16:creationId xmlns:a16="http://schemas.microsoft.com/office/drawing/2014/main" id="{1F71E28B-5559-0FF5-D0DD-90B4B1877276}"/>
              </a:ext>
            </a:extLst>
          </p:cNvPr>
          <p:cNvSpPr/>
          <p:nvPr/>
        </p:nvSpPr>
        <p:spPr>
          <a:xfrm>
            <a:off x="5053398" y="-14305"/>
            <a:ext cx="187618" cy="5177965"/>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9" name="Picture 48">
            <a:extLst>
              <a:ext uri="{FF2B5EF4-FFF2-40B4-BE49-F238E27FC236}">
                <a16:creationId xmlns:a16="http://schemas.microsoft.com/office/drawing/2014/main" id="{B40EF1F1-8187-EADA-69A5-BD13A0D4B296}"/>
              </a:ext>
            </a:extLst>
          </p:cNvPr>
          <p:cNvPicPr>
            <a:picLocks noChangeAspect="1"/>
          </p:cNvPicPr>
          <p:nvPr/>
        </p:nvPicPr>
        <p:blipFill>
          <a:blip r:embed="rId8"/>
          <a:stretch>
            <a:fillRect/>
          </a:stretch>
        </p:blipFill>
        <p:spPr>
          <a:xfrm>
            <a:off x="5500748" y="618886"/>
            <a:ext cx="3408073" cy="1062256"/>
          </a:xfrm>
          <a:prstGeom prst="rect">
            <a:avLst/>
          </a:prstGeom>
        </p:spPr>
      </p:pic>
      <p:cxnSp>
        <p:nvCxnSpPr>
          <p:cNvPr id="53" name="Straight Connector 52">
            <a:extLst>
              <a:ext uri="{FF2B5EF4-FFF2-40B4-BE49-F238E27FC236}">
                <a16:creationId xmlns:a16="http://schemas.microsoft.com/office/drawing/2014/main" id="{D3047A5B-6E72-E6DC-067D-97D110F61EF0}"/>
              </a:ext>
            </a:extLst>
          </p:cNvPr>
          <p:cNvCxnSpPr/>
          <p:nvPr/>
        </p:nvCxnSpPr>
        <p:spPr>
          <a:xfrm>
            <a:off x="5786087" y="2297430"/>
            <a:ext cx="2764631" cy="0"/>
          </a:xfrm>
          <a:prstGeom prst="line">
            <a:avLst/>
          </a:prstGeom>
          <a:ln w="38100">
            <a:solidFill>
              <a:srgbClr val="EA9186"/>
            </a:solidFill>
          </a:ln>
        </p:spPr>
        <p:style>
          <a:lnRef idx="2">
            <a:schemeClr val="accent1"/>
          </a:lnRef>
          <a:fillRef idx="0">
            <a:schemeClr val="accent1"/>
          </a:fillRef>
          <a:effectRef idx="1">
            <a:schemeClr val="accent1"/>
          </a:effectRef>
          <a:fontRef idx="minor">
            <a:schemeClr val="tx1"/>
          </a:fontRef>
        </p:style>
      </p:cxnSp>
      <p:pic>
        <p:nvPicPr>
          <p:cNvPr id="54" name="Picture 53">
            <a:extLst>
              <a:ext uri="{FF2B5EF4-FFF2-40B4-BE49-F238E27FC236}">
                <a16:creationId xmlns:a16="http://schemas.microsoft.com/office/drawing/2014/main" id="{274A1B5C-820A-A7D8-C0B6-DFEA9D4C0D80}"/>
              </a:ext>
            </a:extLst>
          </p:cNvPr>
          <p:cNvPicPr>
            <a:picLocks noChangeAspect="1"/>
          </p:cNvPicPr>
          <p:nvPr/>
        </p:nvPicPr>
        <p:blipFill>
          <a:blip r:embed="rId9"/>
          <a:stretch>
            <a:fillRect/>
          </a:stretch>
        </p:blipFill>
        <p:spPr>
          <a:xfrm>
            <a:off x="2326317" y="3105429"/>
            <a:ext cx="1205913" cy="728908"/>
          </a:xfrm>
          <a:prstGeom prst="rect">
            <a:avLst/>
          </a:prstGeom>
        </p:spPr>
      </p:pic>
      <p:pic>
        <p:nvPicPr>
          <p:cNvPr id="40" name="Picture 39" descr="Cartoon of a child&#10;&#10;Description automatically generated">
            <a:extLst>
              <a:ext uri="{FF2B5EF4-FFF2-40B4-BE49-F238E27FC236}">
                <a16:creationId xmlns:a16="http://schemas.microsoft.com/office/drawing/2014/main" id="{DF77EA55-9DC4-1D52-7B5C-DB7FA0BBAF5D}"/>
              </a:ext>
            </a:extLst>
          </p:cNvPr>
          <p:cNvPicPr>
            <a:picLocks noChangeAspect="1"/>
          </p:cNvPicPr>
          <p:nvPr/>
        </p:nvPicPr>
        <p:blipFill>
          <a:blip r:embed="rId10"/>
          <a:stretch>
            <a:fillRect/>
          </a:stretch>
        </p:blipFill>
        <p:spPr>
          <a:xfrm>
            <a:off x="3877013" y="1514851"/>
            <a:ext cx="1169027" cy="3119672"/>
          </a:xfrm>
          <a:prstGeom prst="rect">
            <a:avLst/>
          </a:prstGeom>
        </p:spPr>
      </p:pic>
      <p:pic>
        <p:nvPicPr>
          <p:cNvPr id="42" name="Picture 41" descr="Cartoon of a child wearing a white shirt and brown pants&#10;&#10;Description automatically generated">
            <a:extLst>
              <a:ext uri="{FF2B5EF4-FFF2-40B4-BE49-F238E27FC236}">
                <a16:creationId xmlns:a16="http://schemas.microsoft.com/office/drawing/2014/main" id="{C615C522-2F2C-94CC-DBC8-32D62C14FB30}"/>
              </a:ext>
            </a:extLst>
          </p:cNvPr>
          <p:cNvPicPr>
            <a:picLocks noChangeAspect="1"/>
          </p:cNvPicPr>
          <p:nvPr/>
        </p:nvPicPr>
        <p:blipFill>
          <a:blip r:embed="rId11"/>
          <a:stretch>
            <a:fillRect/>
          </a:stretch>
        </p:blipFill>
        <p:spPr>
          <a:xfrm>
            <a:off x="2892318" y="762264"/>
            <a:ext cx="1142180" cy="3589020"/>
          </a:xfrm>
          <a:prstGeom prst="rect">
            <a:avLst/>
          </a:prstGeom>
        </p:spPr>
      </p:pic>
      <p:pic>
        <p:nvPicPr>
          <p:cNvPr id="56" name="Picture 55">
            <a:extLst>
              <a:ext uri="{FF2B5EF4-FFF2-40B4-BE49-F238E27FC236}">
                <a16:creationId xmlns:a16="http://schemas.microsoft.com/office/drawing/2014/main" id="{BCB3BE17-3789-50B9-4A8A-78415BE2CD87}"/>
              </a:ext>
            </a:extLst>
          </p:cNvPr>
          <p:cNvPicPr>
            <a:picLocks noChangeAspect="1"/>
          </p:cNvPicPr>
          <p:nvPr/>
        </p:nvPicPr>
        <p:blipFill>
          <a:blip r:embed="rId12"/>
          <a:stretch>
            <a:fillRect/>
          </a:stretch>
        </p:blipFill>
        <p:spPr>
          <a:xfrm>
            <a:off x="42560" y="2994389"/>
            <a:ext cx="523875" cy="1038225"/>
          </a:xfrm>
          <a:prstGeom prst="rect">
            <a:avLst/>
          </a:prstGeom>
        </p:spPr>
      </p:pic>
      <p:pic>
        <p:nvPicPr>
          <p:cNvPr id="26" name="Picture 25" descr="A close-up of a white object&#10;&#10;Description automatically generated">
            <a:extLst>
              <a:ext uri="{FF2B5EF4-FFF2-40B4-BE49-F238E27FC236}">
                <a16:creationId xmlns:a16="http://schemas.microsoft.com/office/drawing/2014/main" id="{5D140678-89C0-10B4-2188-98077A648BB1}"/>
              </a:ext>
            </a:extLst>
          </p:cNvPr>
          <p:cNvPicPr>
            <a:picLocks noChangeAspect="1"/>
          </p:cNvPicPr>
          <p:nvPr/>
        </p:nvPicPr>
        <p:blipFill>
          <a:blip r:embed="rId13"/>
          <a:stretch>
            <a:fillRect/>
          </a:stretch>
        </p:blipFill>
        <p:spPr>
          <a:xfrm>
            <a:off x="35747" y="3772844"/>
            <a:ext cx="3314874" cy="467982"/>
          </a:xfrm>
          <a:prstGeom prst="rect">
            <a:avLst/>
          </a:prstGeom>
        </p:spPr>
      </p:pic>
      <p:pic>
        <p:nvPicPr>
          <p:cNvPr id="6" name="Picture 5" descr="A cartoon of a bear&#10;&#10;Description automatically generated">
            <a:extLst>
              <a:ext uri="{FF2B5EF4-FFF2-40B4-BE49-F238E27FC236}">
                <a16:creationId xmlns:a16="http://schemas.microsoft.com/office/drawing/2014/main" id="{6A667370-EE83-3D7A-F048-45BBDBDBA0D1}"/>
              </a:ext>
            </a:extLst>
          </p:cNvPr>
          <p:cNvPicPr>
            <a:picLocks noChangeAspect="1"/>
          </p:cNvPicPr>
          <p:nvPr/>
        </p:nvPicPr>
        <p:blipFill>
          <a:blip r:embed="rId14"/>
          <a:stretch>
            <a:fillRect/>
          </a:stretch>
        </p:blipFill>
        <p:spPr>
          <a:xfrm>
            <a:off x="402671" y="1527073"/>
            <a:ext cx="2915251" cy="2581907"/>
          </a:xfrm>
          <a:prstGeom prst="rect">
            <a:avLst/>
          </a:prstGeom>
        </p:spPr>
      </p:pic>
    </p:spTree>
    <p:extLst>
      <p:ext uri="{BB962C8B-B14F-4D97-AF65-F5344CB8AC3E}">
        <p14:creationId xmlns:p14="http://schemas.microsoft.com/office/powerpoint/2010/main" val="3061541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00687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57214" y="221368"/>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solidFill>
                  <a:schemeClr val="bg1"/>
                </a:solidFill>
                <a:latin typeface="Girl Scout Display Light" panose="02020003000000000000" pitchFamily="18" charset="0"/>
              </a:rPr>
              <a:t>Timeline</a:t>
            </a:r>
            <a:endParaRPr lang="en-US" sz="2000" dirty="0">
              <a:solidFill>
                <a:schemeClr val="bg1"/>
              </a:solidFill>
              <a:latin typeface="Girl Scout Display Light" panose="02020003000000000000" pitchFamily="18" charset="0"/>
            </a:endParaRPr>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3465563" y="770968"/>
            <a:ext cx="219" cy="3720109"/>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87297" y="905595"/>
            <a:ext cx="5141446" cy="738664"/>
          </a:xfrm>
          <a:prstGeom prst="rect">
            <a:avLst/>
          </a:prstGeom>
        </p:spPr>
        <p:txBody>
          <a:bodyPr wrap="square">
            <a:spAutoFit/>
          </a:bodyPr>
          <a:lstStyle/>
          <a:p>
            <a:r>
              <a:rPr lang="en-US" sz="1050" dirty="0" smtClean="0">
                <a:latin typeface="Girl Scout Text Medium" panose="02020003000000000000" pitchFamily="18" charset="0"/>
              </a:rPr>
              <a:t>PROGRAM PREP</a:t>
            </a:r>
          </a:p>
          <a:p>
            <a:pPr marL="171450" indent="-171450">
              <a:buFont typeface="Wingdings" panose="05000000000000000000" pitchFamily="2" charset="2"/>
              <a:buChar char="ü"/>
            </a:pPr>
            <a:r>
              <a:rPr lang="en-US" sz="1050" dirty="0" smtClean="0">
                <a:latin typeface="Girl Scout Text Medium" panose="02020003000000000000" pitchFamily="18" charset="0"/>
              </a:rPr>
              <a:t>Make sure your Girl Scout has a 2025-26 GSWNY Membership</a:t>
            </a:r>
          </a:p>
          <a:p>
            <a:pPr marL="171450" indent="-171450">
              <a:buFont typeface="Wingdings" panose="05000000000000000000" pitchFamily="2" charset="2"/>
              <a:buChar char="ü"/>
            </a:pPr>
            <a:r>
              <a:rPr lang="en-US" sz="1050" dirty="0" smtClean="0">
                <a:latin typeface="Girl Scout Text Medium" panose="02020003000000000000" pitchFamily="18" charset="0"/>
              </a:rPr>
              <a:t>Complete the Product Program portion of your annual Troop Information Form </a:t>
            </a:r>
          </a:p>
        </p:txBody>
      </p:sp>
      <p:sp>
        <p:nvSpPr>
          <p:cNvPr id="18" name="Title 1">
            <a:extLst>
              <a:ext uri="{FF2B5EF4-FFF2-40B4-BE49-F238E27FC236}">
                <a16:creationId xmlns:a16="http://schemas.microsoft.com/office/drawing/2014/main" id="{426CC39E-F077-5A82-BAE3-FEA4D2F78770}"/>
              </a:ext>
            </a:extLst>
          </p:cNvPr>
          <p:cNvSpPr txBox="1">
            <a:spLocks/>
          </p:cNvSpPr>
          <p:nvPr/>
        </p:nvSpPr>
        <p:spPr>
          <a:xfrm>
            <a:off x="943429" y="941548"/>
            <a:ext cx="2510365" cy="336610"/>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Before the Fall Program</a:t>
            </a:r>
            <a:endParaRPr lang="en-US" sz="1600" dirty="0">
              <a:latin typeface="Girl Scout Display Light" panose="02020003000000000000" pitchFamily="18" charset="0"/>
            </a:endParaRPr>
          </a:p>
        </p:txBody>
      </p:sp>
      <p:sp>
        <p:nvSpPr>
          <p:cNvPr id="20" name="Rectangle 19"/>
          <p:cNvSpPr/>
          <p:nvPr/>
        </p:nvSpPr>
        <p:spPr>
          <a:xfrm>
            <a:off x="3487297" y="1757696"/>
            <a:ext cx="5053368" cy="738664"/>
          </a:xfrm>
          <a:prstGeom prst="rect">
            <a:avLst/>
          </a:prstGeom>
        </p:spPr>
        <p:txBody>
          <a:bodyPr wrap="square">
            <a:spAutoFit/>
          </a:bodyPr>
          <a:lstStyle/>
          <a:p>
            <a:r>
              <a:rPr lang="en-US" sz="1050" dirty="0" smtClean="0">
                <a:latin typeface="Girl Scout Text Medium" panose="02020003000000000000" pitchFamily="18" charset="0"/>
              </a:rPr>
              <a:t>PROGRAM START</a:t>
            </a:r>
          </a:p>
          <a:p>
            <a:r>
              <a:rPr lang="en-US" sz="1050" dirty="0" smtClean="0">
                <a:latin typeface="Girl Scout Text Medium" panose="02020003000000000000" pitchFamily="18" charset="0"/>
              </a:rPr>
              <a:t>Launch email sent to Girl Scouts to register. Girl Scouts begin to take orders. SUPPM’s should enter in delivery sit information for products &amp; rewards.</a:t>
            </a:r>
            <a:endParaRPr lang="en-US" sz="1050" dirty="0"/>
          </a:p>
        </p:txBody>
      </p:sp>
      <p:sp>
        <p:nvSpPr>
          <p:cNvPr id="27" name="Title 1">
            <a:extLst>
              <a:ext uri="{FF2B5EF4-FFF2-40B4-BE49-F238E27FC236}">
                <a16:creationId xmlns:a16="http://schemas.microsoft.com/office/drawing/2014/main" id="{426CC39E-F077-5A82-BAE3-FEA4D2F78770}"/>
              </a:ext>
            </a:extLst>
          </p:cNvPr>
          <p:cNvSpPr txBox="1">
            <a:spLocks/>
          </p:cNvSpPr>
          <p:nvPr/>
        </p:nvSpPr>
        <p:spPr>
          <a:xfrm>
            <a:off x="1440097" y="1774435"/>
            <a:ext cx="2013697" cy="336610"/>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Sept 26</a:t>
            </a:r>
            <a:endParaRPr lang="en-US" sz="1600" dirty="0">
              <a:latin typeface="Girl Scout Display Light" panose="02020003000000000000" pitchFamily="18" charset="0"/>
            </a:endParaRPr>
          </a:p>
        </p:txBody>
      </p:sp>
      <p:sp>
        <p:nvSpPr>
          <p:cNvPr id="28" name="Rectangle 27"/>
          <p:cNvSpPr/>
          <p:nvPr/>
        </p:nvSpPr>
        <p:spPr>
          <a:xfrm>
            <a:off x="3487078" y="2626955"/>
            <a:ext cx="4927328" cy="577081"/>
          </a:xfrm>
          <a:prstGeom prst="rect">
            <a:avLst/>
          </a:prstGeom>
        </p:spPr>
        <p:txBody>
          <a:bodyPr wrap="square">
            <a:spAutoFit/>
          </a:bodyPr>
          <a:lstStyle/>
          <a:p>
            <a:r>
              <a:rPr lang="en-US" sz="1050" dirty="0" smtClean="0">
                <a:latin typeface="Girl Scout Text Medium" panose="02020003000000000000" pitchFamily="18" charset="0"/>
              </a:rPr>
              <a:t>PROGRAM END</a:t>
            </a:r>
          </a:p>
          <a:p>
            <a:r>
              <a:rPr lang="en-US" sz="1050" dirty="0" smtClean="0">
                <a:latin typeface="Girl Scout Text Medium" panose="02020003000000000000" pitchFamily="18" charset="0"/>
              </a:rPr>
              <a:t>Parents enter product/reward orders into M2 and make payment to troop leader.</a:t>
            </a:r>
            <a:endParaRPr lang="en-US" sz="1050" dirty="0"/>
          </a:p>
        </p:txBody>
      </p:sp>
      <p:sp>
        <p:nvSpPr>
          <p:cNvPr id="29" name="Title 1">
            <a:extLst>
              <a:ext uri="{FF2B5EF4-FFF2-40B4-BE49-F238E27FC236}">
                <a16:creationId xmlns:a16="http://schemas.microsoft.com/office/drawing/2014/main" id="{426CC39E-F077-5A82-BAE3-FEA4D2F78770}"/>
              </a:ext>
            </a:extLst>
          </p:cNvPr>
          <p:cNvSpPr txBox="1">
            <a:spLocks/>
          </p:cNvSpPr>
          <p:nvPr/>
        </p:nvSpPr>
        <p:spPr>
          <a:xfrm>
            <a:off x="1440097" y="2613202"/>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Oct 27</a:t>
            </a:r>
            <a:endParaRPr lang="en-US" sz="1600" dirty="0">
              <a:latin typeface="Girl Scout Display Light" panose="02020003000000000000" pitchFamily="18" charset="0"/>
            </a:endParaRPr>
          </a:p>
        </p:txBody>
      </p:sp>
      <p:sp>
        <p:nvSpPr>
          <p:cNvPr id="34" name="Rectangle 33"/>
          <p:cNvSpPr/>
          <p:nvPr/>
        </p:nvSpPr>
        <p:spPr>
          <a:xfrm>
            <a:off x="3453793" y="3462379"/>
            <a:ext cx="5174949" cy="738664"/>
          </a:xfrm>
          <a:prstGeom prst="rect">
            <a:avLst/>
          </a:prstGeom>
        </p:spPr>
        <p:txBody>
          <a:bodyPr wrap="square">
            <a:spAutoFit/>
          </a:bodyPr>
          <a:lstStyle/>
          <a:p>
            <a:r>
              <a:rPr lang="en-US" sz="1050" dirty="0" smtClean="0">
                <a:latin typeface="Girl Scout Text Medium" panose="02020003000000000000" pitchFamily="18" charset="0"/>
              </a:rPr>
              <a:t>PRODUCT IS DELIVERYED TO THE SERVICE UNIT PRODUCT PROGRAM MANAGER</a:t>
            </a:r>
          </a:p>
          <a:p>
            <a:r>
              <a:rPr lang="en-US" sz="1050" dirty="0" smtClean="0">
                <a:latin typeface="Girl Scout Text Medium" panose="02020003000000000000" pitchFamily="18" charset="0"/>
              </a:rPr>
              <a:t>Your Troop Volunteer will pick up your product from them and let you know when it is ready for you to pick up.</a:t>
            </a:r>
          </a:p>
        </p:txBody>
      </p:sp>
      <p:sp>
        <p:nvSpPr>
          <p:cNvPr id="35" name="Title 1">
            <a:extLst>
              <a:ext uri="{FF2B5EF4-FFF2-40B4-BE49-F238E27FC236}">
                <a16:creationId xmlns:a16="http://schemas.microsoft.com/office/drawing/2014/main" id="{426CC39E-F077-5A82-BAE3-FEA4D2F78770}"/>
              </a:ext>
            </a:extLst>
          </p:cNvPr>
          <p:cNvSpPr txBox="1">
            <a:spLocks/>
          </p:cNvSpPr>
          <p:nvPr/>
        </p:nvSpPr>
        <p:spPr>
          <a:xfrm>
            <a:off x="1461283" y="3434730"/>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Nov 15</a:t>
            </a:r>
            <a:endParaRPr lang="en-US" sz="1600" dirty="0">
              <a:latin typeface="Girl Scout Display Light" panose="02020003000000000000" pitchFamily="18" charset="0"/>
            </a:endParaRPr>
          </a:p>
        </p:txBody>
      </p:sp>
      <p:sp>
        <p:nvSpPr>
          <p:cNvPr id="25" name="Rectangle 24">
            <a:extLst>
              <a:ext uri="{FF2B5EF4-FFF2-40B4-BE49-F238E27FC236}">
                <a16:creationId xmlns:a16="http://schemas.microsoft.com/office/drawing/2014/main" id="{1FC1CA7A-8571-CFED-13D3-1231321F386E}"/>
              </a:ext>
            </a:extLst>
          </p:cNvPr>
          <p:cNvSpPr/>
          <p:nvPr/>
        </p:nvSpPr>
        <p:spPr>
          <a:xfrm>
            <a:off x="209550" y="4711220"/>
            <a:ext cx="8122277" cy="226718"/>
          </a:xfrm>
          <a:prstGeom prst="rect">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Business Ethics</a:t>
            </a:r>
            <a:endParaRPr lang="en-US" sz="1050" dirty="0">
              <a:solidFill>
                <a:schemeClr val="bg1"/>
              </a:solidFill>
              <a:latin typeface="Girl Scout Display Light" panose="02020003000000000000" pitchFamily="18" charset="0"/>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540" y="4537603"/>
            <a:ext cx="466965" cy="466965"/>
          </a:xfrm>
          <a:prstGeom prst="rect">
            <a:avLst/>
          </a:prstGeom>
        </p:spPr>
      </p:pic>
    </p:spTree>
    <p:extLst>
      <p:ext uri="{BB962C8B-B14F-4D97-AF65-F5344CB8AC3E}">
        <p14:creationId xmlns:p14="http://schemas.microsoft.com/office/powerpoint/2010/main" val="331314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09550" y="4711220"/>
            <a:ext cx="8122277" cy="226718"/>
          </a:xfrm>
          <a:prstGeom prst="rect">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00687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57214" y="221368"/>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solidFill>
                  <a:schemeClr val="bg1"/>
                </a:solidFill>
                <a:latin typeface="Girl Scout Display Light" panose="02020003000000000000" pitchFamily="18" charset="0"/>
              </a:rPr>
              <a:t>Participation</a:t>
            </a:r>
            <a:endParaRPr lang="en-US" sz="2000" dirty="0">
              <a:solidFill>
                <a:schemeClr val="bg1"/>
              </a:solidFill>
              <a:latin typeface="Girl Scout Display Light" panose="02020003000000000000" pitchFamily="18" charset="0"/>
            </a:endParaRPr>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4606024" y="785123"/>
            <a:ext cx="11988" cy="3619274"/>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426CC39E-F077-5A82-BAE3-FEA4D2F78770}"/>
              </a:ext>
            </a:extLst>
          </p:cNvPr>
          <p:cNvSpPr txBox="1">
            <a:spLocks/>
          </p:cNvSpPr>
          <p:nvPr/>
        </p:nvSpPr>
        <p:spPr>
          <a:xfrm>
            <a:off x="1969905" y="919696"/>
            <a:ext cx="2562337" cy="1561293"/>
          </a:xfrm>
          <a:prstGeom prst="rect">
            <a:avLst/>
          </a:prstGeom>
        </p:spPr>
        <p:txBody>
          <a:bodyPr vert="horz" lIns="91440" tIns="45720" rIns="91440" bIns="45720" rtlCol="0" anchor="t">
            <a:normAutofit fontScale="47500" lnSpcReduction="2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3400" b="1" dirty="0" smtClean="0">
                <a:latin typeface="Girl Scout Display Light" panose="02020003000000000000" pitchFamily="18" charset="0"/>
              </a:rPr>
              <a:t>Online Personalized Site</a:t>
            </a:r>
          </a:p>
          <a:p>
            <a:endParaRPr lang="en-US" sz="2000" dirty="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Create an Avatar &amp; track </a:t>
            </a:r>
            <a:r>
              <a:rPr lang="en-US" sz="2000" dirty="0">
                <a:latin typeface="Girl Scout Display Light" panose="02020003000000000000" pitchFamily="18" charset="0"/>
              </a:rPr>
              <a:t>g</a:t>
            </a:r>
            <a:r>
              <a:rPr lang="en-US" sz="2000" dirty="0" smtClean="0">
                <a:latin typeface="Girl Scout Display Light" panose="02020003000000000000" pitchFamily="18" charset="0"/>
              </a:rPr>
              <a:t>oals</a:t>
            </a:r>
          </a:p>
          <a:p>
            <a:endParaRPr lang="en-US" sz="2000" dirty="0" smtClean="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Send emails</a:t>
            </a:r>
          </a:p>
          <a:p>
            <a:endParaRPr lang="en-US" sz="2000" dirty="0" smtClean="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Share your link</a:t>
            </a:r>
          </a:p>
          <a:p>
            <a:endParaRPr lang="en-US" sz="2000" dirty="0" smtClean="0">
              <a:latin typeface="Girl Scout Display Light" panose="02020003000000000000" pitchFamily="18" charset="0"/>
            </a:endParaRPr>
          </a:p>
          <a:p>
            <a:pPr marL="342900" indent="-342900">
              <a:spcAft>
                <a:spcPts val="600"/>
              </a:spcAft>
              <a:buFont typeface="Wingdings" panose="05000000000000000000" pitchFamily="2" charset="2"/>
              <a:buChar char="ü"/>
            </a:pPr>
            <a:r>
              <a:rPr lang="en-US" sz="2000" dirty="0" smtClean="0">
                <a:latin typeface="Girl Scout Display Light" panose="02020003000000000000" pitchFamily="18" charset="0"/>
              </a:rPr>
              <a:t>Print business cards &amp; door hangers</a:t>
            </a:r>
            <a:endParaRPr lang="en-US" sz="2000" dirty="0">
              <a:latin typeface="Girl Scout Display Light" panose="02020003000000000000" pitchFamily="18" charset="0"/>
            </a:endParaRPr>
          </a:p>
          <a:p>
            <a:pPr marL="342900" indent="-342900">
              <a:spcAft>
                <a:spcPts val="600"/>
              </a:spcAft>
              <a:buFont typeface="Wingdings" panose="05000000000000000000" pitchFamily="2" charset="2"/>
              <a:buChar char="ü"/>
            </a:pPr>
            <a:r>
              <a:rPr lang="en-US" sz="2000" dirty="0" smtClean="0">
                <a:latin typeface="Girl Scout Display Light" panose="02020003000000000000" pitchFamily="18" charset="0"/>
              </a:rPr>
              <a:t>Take Girl Delivery (varieties on nut card only) or Direct Shipped orders</a:t>
            </a:r>
            <a:endParaRPr lang="en-US" sz="2000" dirty="0">
              <a:latin typeface="Girl Scout Display Light" panose="02020003000000000000" pitchFamily="18" charset="0"/>
            </a:endParaRPr>
          </a:p>
        </p:txBody>
      </p:sp>
      <p:grpSp>
        <p:nvGrpSpPr>
          <p:cNvPr id="21" name="Group 20">
            <a:extLst>
              <a:ext uri="{FF2B5EF4-FFF2-40B4-BE49-F238E27FC236}">
                <a16:creationId xmlns:a16="http://schemas.microsoft.com/office/drawing/2014/main" id="{073F03CB-5FF0-ABAB-D6E7-364F82DCD91B}"/>
              </a:ext>
            </a:extLst>
          </p:cNvPr>
          <p:cNvGrpSpPr/>
          <p:nvPr/>
        </p:nvGrpSpPr>
        <p:grpSpPr>
          <a:xfrm>
            <a:off x="401369" y="862359"/>
            <a:ext cx="1494754" cy="1592138"/>
            <a:chOff x="3532756" y="112953"/>
            <a:chExt cx="5138929" cy="4917597"/>
          </a:xfrm>
        </p:grpSpPr>
        <p:pic>
          <p:nvPicPr>
            <p:cNvPr id="22" name="Picture 21">
              <a:extLst>
                <a:ext uri="{FF2B5EF4-FFF2-40B4-BE49-F238E27FC236}">
                  <a16:creationId xmlns:a16="http://schemas.microsoft.com/office/drawing/2014/main" id="{63B4F7DC-F724-D1CD-D037-C927955A363B}"/>
                </a:ext>
              </a:extLst>
            </p:cNvPr>
            <p:cNvPicPr>
              <a:picLocks noChangeAspect="1"/>
            </p:cNvPicPr>
            <p:nvPr/>
          </p:nvPicPr>
          <p:blipFill rotWithShape="1">
            <a:blip r:embed="rId3"/>
            <a:srcRect b="9983"/>
            <a:stretch/>
          </p:blipFill>
          <p:spPr>
            <a:xfrm>
              <a:off x="3532756" y="112953"/>
              <a:ext cx="5138929" cy="4917597"/>
            </a:xfrm>
            <a:prstGeom prst="rect">
              <a:avLst/>
            </a:prstGeom>
          </p:spPr>
        </p:pic>
        <p:pic>
          <p:nvPicPr>
            <p:cNvPr id="23" name="Picture 22">
              <a:extLst>
                <a:ext uri="{FF2B5EF4-FFF2-40B4-BE49-F238E27FC236}">
                  <a16:creationId xmlns:a16="http://schemas.microsoft.com/office/drawing/2014/main" id="{44DD3450-01C0-77EB-D6F4-30BF4479AC94}"/>
                </a:ext>
              </a:extLst>
            </p:cNvPr>
            <p:cNvPicPr>
              <a:picLocks noChangeAspect="1"/>
            </p:cNvPicPr>
            <p:nvPr/>
          </p:nvPicPr>
          <p:blipFill>
            <a:blip r:embed="rId4"/>
            <a:stretch>
              <a:fillRect/>
            </a:stretch>
          </p:blipFill>
          <p:spPr>
            <a:xfrm>
              <a:off x="7061922" y="1181190"/>
              <a:ext cx="714474" cy="240546"/>
            </a:xfrm>
            <a:prstGeom prst="rect">
              <a:avLst/>
            </a:prstGeom>
          </p:spPr>
        </p:pic>
      </p:grpSp>
      <p:sp>
        <p:nvSpPr>
          <p:cNvPr id="24" name="Title 1">
            <a:extLst>
              <a:ext uri="{FF2B5EF4-FFF2-40B4-BE49-F238E27FC236}">
                <a16:creationId xmlns:a16="http://schemas.microsoft.com/office/drawing/2014/main" id="{426CC39E-F077-5A82-BAE3-FEA4D2F78770}"/>
              </a:ext>
            </a:extLst>
          </p:cNvPr>
          <p:cNvSpPr txBox="1">
            <a:spLocks/>
          </p:cNvSpPr>
          <p:nvPr/>
        </p:nvSpPr>
        <p:spPr>
          <a:xfrm>
            <a:off x="2006796" y="2816186"/>
            <a:ext cx="2562337" cy="1561293"/>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b="1" dirty="0" smtClean="0">
                <a:latin typeface="Girl Scout Display Light" panose="02020003000000000000" pitchFamily="18" charset="0"/>
              </a:rPr>
              <a:t>Nut &amp; Candy Card</a:t>
            </a:r>
          </a:p>
          <a:p>
            <a:endParaRPr lang="en-US" sz="1200" dirty="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Collect payment upfront</a:t>
            </a:r>
          </a:p>
          <a:p>
            <a:endParaRPr lang="en-US" sz="1200" dirty="0" smtClean="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Place order via M2 site &amp; pay troop</a:t>
            </a:r>
          </a:p>
          <a:p>
            <a:endParaRPr lang="en-US" sz="1200" dirty="0" smtClean="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SUPPM’s distribute product to Troop Leader</a:t>
            </a:r>
          </a:p>
          <a:p>
            <a:pPr marL="342900" indent="-342900">
              <a:buFont typeface="Wingdings" panose="05000000000000000000" pitchFamily="2" charset="2"/>
              <a:buChar char="ü"/>
            </a:pPr>
            <a:endParaRPr lang="en-US" sz="1200" dirty="0" smtClean="0">
              <a:latin typeface="Girl Scout Display Light" panose="02020003000000000000" pitchFamily="18" charset="0"/>
            </a:endParaRPr>
          </a:p>
          <a:p>
            <a:endParaRPr lang="en-US" sz="1200" dirty="0" smtClean="0">
              <a:latin typeface="Girl Scout Display Light" panose="02020003000000000000" pitchFamily="18" charset="0"/>
            </a:endParaRPr>
          </a:p>
        </p:txBody>
      </p:sp>
      <p:pic>
        <p:nvPicPr>
          <p:cNvPr id="26" name="Picture 25"/>
          <p:cNvPicPr>
            <a:picLocks noChangeAspect="1"/>
          </p:cNvPicPr>
          <p:nvPr/>
        </p:nvPicPr>
        <p:blipFill rotWithShape="1">
          <a:blip r:embed="rId5"/>
          <a:srcRect t="1187"/>
          <a:stretch/>
        </p:blipFill>
        <p:spPr>
          <a:xfrm>
            <a:off x="596486" y="2730043"/>
            <a:ext cx="1154472" cy="1598828"/>
          </a:xfrm>
          <a:prstGeom prst="rect">
            <a:avLst/>
          </a:prstGeom>
          <a:ln>
            <a:noFill/>
          </a:ln>
          <a:effectLst>
            <a:outerShdw blurRad="292100" dist="139700" dir="2700000" algn="tl" rotWithShape="0">
              <a:srgbClr val="333333">
                <a:alpha val="65000"/>
              </a:srgbClr>
            </a:outerShdw>
          </a:effectLst>
        </p:spPr>
      </p:pic>
      <p:sp>
        <p:nvSpPr>
          <p:cNvPr id="30"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Decision Making</a:t>
            </a:r>
            <a:endParaRPr lang="en-US" sz="1050" dirty="0">
              <a:solidFill>
                <a:schemeClr val="bg1"/>
              </a:solidFill>
              <a:latin typeface="Girl Scout Display Light" panose="02020003000000000000" pitchFamily="18"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1827" y="4526428"/>
            <a:ext cx="518025" cy="518025"/>
          </a:xfrm>
          <a:prstGeom prst="rect">
            <a:avLst/>
          </a:prstGeom>
        </p:spPr>
      </p:pic>
      <p:pic>
        <p:nvPicPr>
          <p:cNvPr id="29" name="Picture 28">
            <a:extLst>
              <a:ext uri="{FF2B5EF4-FFF2-40B4-BE49-F238E27FC236}">
                <a16:creationId xmlns:a16="http://schemas.microsoft.com/office/drawing/2014/main" id="{3315250D-6052-584D-88A9-676A95A43EFC}"/>
              </a:ext>
            </a:extLst>
          </p:cNvPr>
          <p:cNvPicPr>
            <a:picLocks noChangeAspect="1"/>
          </p:cNvPicPr>
          <p:nvPr/>
        </p:nvPicPr>
        <p:blipFill>
          <a:blip r:embed="rId7"/>
          <a:stretch>
            <a:fillRect/>
          </a:stretch>
        </p:blipFill>
        <p:spPr>
          <a:xfrm>
            <a:off x="7580178" y="689419"/>
            <a:ext cx="828885" cy="1794812"/>
          </a:xfrm>
          <a:prstGeom prst="roundRect">
            <a:avLst/>
          </a:prstGeom>
          <a:ln>
            <a:solidFill>
              <a:schemeClr val="accent1"/>
            </a:solidFill>
          </a:ln>
          <a:effectLst>
            <a:outerShdw blurRad="50800" dist="38100" dir="5400000" algn="t" rotWithShape="0">
              <a:prstClr val="black">
                <a:alpha val="40000"/>
              </a:prstClr>
            </a:outerShdw>
          </a:effectLst>
        </p:spPr>
      </p:pic>
      <p:pic>
        <p:nvPicPr>
          <p:cNvPr id="32" name="Picture 31" descr="Graphical user interface, application, Teams&#10;&#10;Description automatically generated">
            <a:extLst>
              <a:ext uri="{FF2B5EF4-FFF2-40B4-BE49-F238E27FC236}">
                <a16:creationId xmlns:a16="http://schemas.microsoft.com/office/drawing/2014/main" id="{F30D4EE0-3DBD-5D69-9539-DDCE1CE68B00}"/>
              </a:ext>
            </a:extLst>
          </p:cNvPr>
          <p:cNvPicPr>
            <a:picLocks noChangeAspect="1"/>
          </p:cNvPicPr>
          <p:nvPr/>
        </p:nvPicPr>
        <p:blipFill rotWithShape="1">
          <a:blip r:embed="rId8"/>
          <a:srcRect l="4681" t="31660" r="7742"/>
          <a:stretch/>
        </p:blipFill>
        <p:spPr>
          <a:xfrm>
            <a:off x="4812767" y="756720"/>
            <a:ext cx="2352843" cy="1544008"/>
          </a:xfrm>
          <a:prstGeom prst="rect">
            <a:avLst/>
          </a:prstGeom>
        </p:spPr>
      </p:pic>
      <p:pic>
        <p:nvPicPr>
          <p:cNvPr id="33" name="Picture 32">
            <a:extLst>
              <a:ext uri="{FF2B5EF4-FFF2-40B4-BE49-F238E27FC236}">
                <a16:creationId xmlns:a16="http://schemas.microsoft.com/office/drawing/2014/main" id="{8F285818-86DC-B783-71E0-3158191BB689}"/>
              </a:ext>
            </a:extLst>
          </p:cNvPr>
          <p:cNvPicPr>
            <a:picLocks noChangeAspect="1"/>
          </p:cNvPicPr>
          <p:nvPr/>
        </p:nvPicPr>
        <p:blipFill>
          <a:blip r:embed="rId9"/>
          <a:stretch>
            <a:fillRect/>
          </a:stretch>
        </p:blipFill>
        <p:spPr>
          <a:xfrm>
            <a:off x="4841369" y="3105499"/>
            <a:ext cx="2030357" cy="1117981"/>
          </a:xfrm>
          <a:prstGeom prst="rect">
            <a:avLst/>
          </a:prstGeom>
        </p:spPr>
      </p:pic>
      <p:pic>
        <p:nvPicPr>
          <p:cNvPr id="34" name="Picture 33">
            <a:extLst>
              <a:ext uri="{FF2B5EF4-FFF2-40B4-BE49-F238E27FC236}">
                <a16:creationId xmlns:a16="http://schemas.microsoft.com/office/drawing/2014/main" id="{612A7343-A87E-E500-0FF8-9F333752646D}"/>
              </a:ext>
            </a:extLst>
          </p:cNvPr>
          <p:cNvPicPr>
            <a:picLocks noChangeAspect="1"/>
          </p:cNvPicPr>
          <p:nvPr/>
        </p:nvPicPr>
        <p:blipFill>
          <a:blip r:embed="rId10"/>
          <a:stretch>
            <a:fillRect/>
          </a:stretch>
        </p:blipFill>
        <p:spPr>
          <a:xfrm>
            <a:off x="7095084" y="2656833"/>
            <a:ext cx="1463359" cy="1762793"/>
          </a:xfrm>
          <a:prstGeom prst="rect">
            <a:avLst/>
          </a:prstGeom>
        </p:spPr>
      </p:pic>
      <p:sp>
        <p:nvSpPr>
          <p:cNvPr id="3" name="Oval 2"/>
          <p:cNvSpPr/>
          <p:nvPr/>
        </p:nvSpPr>
        <p:spPr>
          <a:xfrm>
            <a:off x="6510459" y="1471692"/>
            <a:ext cx="478170" cy="3643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893813"/>
      </p:ext>
    </p:extLst>
  </p:cSld>
  <p:clrMapOvr>
    <a:masterClrMapping/>
  </p:clrMapOvr>
</p:sld>
</file>

<file path=ppt/theme/theme1.xml><?xml version="1.0" encoding="utf-8"?>
<a:theme xmlns:a="http://schemas.openxmlformats.org/drawingml/2006/main" name="Blue Theme">
  <a:themeElements>
    <a:clrScheme name="Fall Program 2024">
      <a:dk1>
        <a:srgbClr val="000000"/>
      </a:dk1>
      <a:lt1>
        <a:srgbClr val="FEFFFF"/>
      </a:lt1>
      <a:dk2>
        <a:srgbClr val="D9D9D9"/>
      </a:dk2>
      <a:lt2>
        <a:srgbClr val="A8A8A8"/>
      </a:lt2>
      <a:accent1>
        <a:srgbClr val="D5F267"/>
      </a:accent1>
      <a:accent2>
        <a:srgbClr val="FF830C"/>
      </a:accent2>
      <a:accent3>
        <a:srgbClr val="00B451"/>
      </a:accent3>
      <a:accent4>
        <a:srgbClr val="FD329E"/>
      </a:accent4>
      <a:accent5>
        <a:srgbClr val="AF0061"/>
      </a:accent5>
      <a:accent6>
        <a:srgbClr val="E4E4E4"/>
      </a:accent6>
      <a:hlink>
        <a:srgbClr val="FEFFFF"/>
      </a:hlink>
      <a:folHlink>
        <a:srgbClr val="FEFFF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Blue Theme" id="{51455C3D-B62E-4998-BC4E-32B493F18275}" vid="{118F8B86-BCBD-4BE4-A383-37074CCDE6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11204</TotalTime>
  <Words>3135</Words>
  <Application>Microsoft Office PowerPoint</Application>
  <PresentationFormat>On-screen Show (16:9)</PresentationFormat>
  <Paragraphs>285</Paragraphs>
  <Slides>25</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Girl Scout Display Light</vt:lpstr>
      <vt:lpstr>Calibri</vt:lpstr>
      <vt:lpstr>Girl Scout Text Book</vt:lpstr>
      <vt:lpstr>Georgia</vt:lpstr>
      <vt:lpstr>Arial</vt:lpstr>
      <vt:lpstr>Wingdings</vt:lpstr>
      <vt:lpstr>Times New Roman</vt:lpstr>
      <vt:lpstr>Citrus Gothic</vt:lpstr>
      <vt:lpstr>Palatino</vt:lpstr>
      <vt:lpstr>Girl Scout Text Medium</vt:lpstr>
      <vt:lpstr>Cordia New</vt:lpstr>
      <vt:lpstr>Blue Theme</vt:lpstr>
      <vt:lpstr>2025 FALL PRODUCT PROGRAM FAMILY TRAINING</vt:lpstr>
      <vt:lpstr>PowerPoint Presentation</vt:lpstr>
      <vt:lpstr>PowerPoint Presentation</vt:lpstr>
      <vt:lpstr>PowerPoint Presentation</vt:lpstr>
      <vt:lpstr>PowerPoint Presentation</vt:lpstr>
      <vt:lpstr>PowerPoint Presentation</vt:lpstr>
      <vt:lpstr>2025  Fall Program Highlights</vt:lpstr>
      <vt:lpstr>PowerPoint Presentation</vt:lpstr>
      <vt:lpstr>PowerPoint Presentation</vt:lpstr>
      <vt:lpstr>GIRL SCOUT’S PLATFORM SET-UP   Login  Set Your Goals  Build an Avatar  Upload a Video or Picture (optional)  Send Emails  Share your site!</vt:lpstr>
      <vt:lpstr>PARTICIPANT’S DASHBOARD  Track your Goal Progress on dashboard and in Avatar room  Send Supporters a Thank You Email  Enter your nut card order  Select rewards  View sales reports</vt:lpstr>
      <vt:lpstr>SHARE MY SITE TOOL KIT  Many ways to Share   Download images for additional online marketing  Copy the storefront link to send  Share on Social Media  Text friends &amp; family </vt:lpstr>
      <vt:lpstr>Be safe online!</vt:lpstr>
      <vt:lpstr>PowerPoint Presentation</vt:lpstr>
      <vt:lpstr>PowerPoint Presentation</vt:lpstr>
      <vt:lpstr>PowerPoint Presentation</vt:lpstr>
      <vt:lpstr>PowerPoint Presentation</vt:lpstr>
      <vt:lpstr>Make sure you are opted-IN to receive emails from GSWNY!  Check your inbox every Saturday for our Fall Product Program Newsletter.   Here we include important program updates, promotions, and instructions for things like order placing and final payments.  If you need assistance, contact customercare@gswny.org</vt:lpstr>
      <vt:lpstr>PowerPoint Presentation</vt:lpstr>
      <vt:lpstr>PowerPoint Presentation</vt:lpstr>
      <vt:lpstr>PowerPoint Presentation</vt:lpstr>
      <vt:lpstr>REPORTS</vt:lpstr>
      <vt:lpstr>Questions?</vt:lpstr>
      <vt:lpstr>FAQs  How do I reset my password? From the login page, click the Forgot Your Password link. Remember that if you are also a parent, you must log into the participant section to manage your Girl Scout’s account. If you are also the troop/SU manager, you will need to login to the admin site. You can set up each site to use the same login and password for both!  When can a supporter expect a direct ship nut order placed online? The supporter will receive a confirmation email of the order and then another email when the order ships with tracking details.  When will a participant receive their Personalized Patch? The personalized patch will arrive about 8 to 10 weeks after being sent to the patch company for production.  On the participant dashboard, you will see an ETA date so you can anticipate when your patch should arrive.  What if a participant didn’t find their name as they log into the platform? That’s not a problem! Any Girl Scout who doesn’t know their troop number or see their name, can add themselves to the system. After a participant sets up an account, there will be a brief delay while the council confirms their GSUSA membership. Once that task is completed, council will release the participant from the holding tank and their customers will then have access to make purchases.  When can I expect my online girl delivery items? Because timelines may vary, please have customers inquiring about their online girl delivered items reach out directly to the Girl Scout from whom they purchased for more details.”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Fall Product Program SUPPM Training</dc:title>
  <dc:creator>Hall, Megan</dc:creator>
  <cp:lastModifiedBy>Amber Benoit</cp:lastModifiedBy>
  <cp:revision>470</cp:revision>
  <cp:lastPrinted>2024-09-11T13:20:11Z</cp:lastPrinted>
  <dcterms:created xsi:type="dcterms:W3CDTF">2022-07-06T19:04:39Z</dcterms:created>
  <dcterms:modified xsi:type="dcterms:W3CDTF">2025-08-06T18:58:54Z</dcterms:modified>
</cp:coreProperties>
</file>