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81" r:id="rId2"/>
    <p:sldId id="264" r:id="rId3"/>
    <p:sldId id="300" r:id="rId4"/>
    <p:sldId id="301" r:id="rId5"/>
    <p:sldId id="270" r:id="rId6"/>
    <p:sldId id="267" r:id="rId7"/>
    <p:sldId id="268" r:id="rId8"/>
    <p:sldId id="289" r:id="rId9"/>
    <p:sldId id="302" r:id="rId10"/>
    <p:sldId id="279" r:id="rId11"/>
    <p:sldId id="283" r:id="rId12"/>
    <p:sldId id="272" r:id="rId13"/>
    <p:sldId id="292" r:id="rId14"/>
    <p:sldId id="293" r:id="rId15"/>
    <p:sldId id="273" r:id="rId16"/>
    <p:sldId id="294" r:id="rId17"/>
    <p:sldId id="287" r:id="rId18"/>
    <p:sldId id="286" r:id="rId19"/>
    <p:sldId id="288" r:id="rId20"/>
    <p:sldId id="284" r:id="rId21"/>
    <p:sldId id="280" r:id="rId22"/>
    <p:sldId id="290" r:id="rId23"/>
    <p:sldId id="295" r:id="rId24"/>
    <p:sldId id="297" r:id="rId25"/>
    <p:sldId id="296" r:id="rId26"/>
    <p:sldId id="29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sh, Lauren" initials="BL" lastIdx="4" clrIdx="0">
    <p:extLst>
      <p:ext uri="{19B8F6BF-5375-455C-9EA6-DF929625EA0E}">
        <p15:presenceInfo xmlns:p15="http://schemas.microsoft.com/office/powerpoint/2012/main" userId="S-1-5-21-3957142406-418113393-3087707634-6125" providerId="AD"/>
      </p:ext>
    </p:extLst>
  </p:cmAuthor>
  <p:cmAuthor id="2" name="Biddlecom, Cara" initials="CB" lastIdx="1" clrIdx="1">
    <p:extLst>
      <p:ext uri="{19B8F6BF-5375-455C-9EA6-DF929625EA0E}">
        <p15:presenceInfo xmlns:p15="http://schemas.microsoft.com/office/powerpoint/2012/main" userId="S::Cara.Biddlecom@gswny.org::a2591f57-669b-47e3-a70f-149347e59bf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97E"/>
    <a:srgbClr val="F7ABD6"/>
    <a:srgbClr val="F2F2F2"/>
    <a:srgbClr val="FFFFFF"/>
    <a:srgbClr val="1DB2CC"/>
    <a:srgbClr val="58C6E0"/>
    <a:srgbClr val="00B451"/>
    <a:srgbClr val="00A94F"/>
    <a:srgbClr val="0081C6"/>
    <a:srgbClr val="6E29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61" autoAdjust="0"/>
    <p:restoredTop sz="67715" autoAdjust="0"/>
  </p:normalViewPr>
  <p:slideViewPr>
    <p:cSldViewPr snapToGrid="0">
      <p:cViewPr varScale="1">
        <p:scale>
          <a:sx n="75" d="100"/>
          <a:sy n="75" d="100"/>
        </p:scale>
        <p:origin x="1332"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9" d="100"/>
          <a:sy n="89" d="100"/>
        </p:scale>
        <p:origin x="3802"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5-12-01T13:01:40.044" idx="1">
    <p:pos x="10" y="10"/>
    <p:text>This may be the first time that PGA comes up - if we can spell out or make sure to explain it in the slide notes.</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F60AEF-16C5-43AC-8EA4-50BAE18474FC}" type="datetimeFigureOut">
              <a:rPr lang="en-US" smtClean="0"/>
              <a:t>12/1/2025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811D47-EA4A-4DCA-8A87-BD0D9AA7D38B}" type="slidenum">
              <a:rPr lang="en-US" smtClean="0"/>
              <a:t>‹#›</a:t>
            </a:fld>
            <a:endParaRPr lang="en-US" dirty="0"/>
          </a:p>
        </p:txBody>
      </p:sp>
    </p:spTree>
    <p:extLst>
      <p:ext uri="{BB962C8B-B14F-4D97-AF65-F5344CB8AC3E}">
        <p14:creationId xmlns:p14="http://schemas.microsoft.com/office/powerpoint/2010/main" val="1168186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girlscouts.org/en/cookies/how-to-buy-cookies.htm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dirty="0"/>
              <a:t>Welcome to the ABC 2025 cookie program Cookies</a:t>
            </a:r>
            <a:r>
              <a:rPr lang="en-US" sz="1200" baseline="0" dirty="0"/>
              <a:t> 101 </a:t>
            </a:r>
            <a:r>
              <a:rPr lang="en-US" sz="1200" dirty="0"/>
              <a:t>presentation. We are so happy you’re here and look forward to spending a little time with</a:t>
            </a:r>
            <a:r>
              <a:rPr lang="en-US" sz="1200" baseline="0" dirty="0"/>
              <a:t> you going over the basics of the Girl Scout cookie program here in WNY.</a:t>
            </a:r>
            <a:endParaRPr lang="en-US" dirty="0"/>
          </a:p>
        </p:txBody>
      </p:sp>
      <p:sp>
        <p:nvSpPr>
          <p:cNvPr id="4" name="Slide Number Placeholder 3"/>
          <p:cNvSpPr>
            <a:spLocks noGrp="1"/>
          </p:cNvSpPr>
          <p:nvPr>
            <p:ph type="sldNum" sz="quarter" idx="10"/>
          </p:nvPr>
        </p:nvSpPr>
        <p:spPr/>
        <p:txBody>
          <a:bodyPr/>
          <a:lstStyle/>
          <a:p>
            <a:fld id="{43811D47-EA4A-4DCA-8A87-BD0D9AA7D38B}" type="slidenum">
              <a:rPr lang="en-US" smtClean="0"/>
              <a:t>1</a:t>
            </a:fld>
            <a:endParaRPr lang="en-US" dirty="0"/>
          </a:p>
        </p:txBody>
      </p:sp>
    </p:spTree>
    <p:extLst>
      <p:ext uri="{BB962C8B-B14F-4D97-AF65-F5344CB8AC3E}">
        <p14:creationId xmlns:p14="http://schemas.microsoft.com/office/powerpoint/2010/main" val="3236080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The</a:t>
            </a:r>
            <a:r>
              <a:rPr lang="en-US" baseline="0" dirty="0"/>
              <a:t> cookie program, while being fun and teaching life-long skills to Girl Scouts, also helps fund troop activities for the year.</a:t>
            </a:r>
          </a:p>
          <a:p>
            <a:endParaRPr lang="en-US" baseline="0" dirty="0"/>
          </a:p>
          <a:p>
            <a:r>
              <a:rPr lang="en-US" baseline="0" dirty="0"/>
              <a:t>Many troops use their troop proceeds to fund next year’s memberships, uniforms, and activities. Troop proceeds can also give your troop the ability to do more within Girl Scouts. Council-led programs, GSWNY camp, higher awards, and international travel to name a few!</a:t>
            </a:r>
          </a:p>
          <a:p>
            <a:endParaRPr lang="en-US" baseline="0" dirty="0"/>
          </a:p>
          <a:p>
            <a:r>
              <a:rPr lang="en-US" baseline="0" dirty="0"/>
              <a:t>There are also Troop Rewards that can be earned within the program. Check your Troop Guide within your materials to find out how to earn the troop rewards!</a:t>
            </a:r>
            <a:endParaRPr lang="en-US" dirty="0"/>
          </a:p>
        </p:txBody>
      </p:sp>
      <p:sp>
        <p:nvSpPr>
          <p:cNvPr id="4" name="Slide Number Placeholder 3"/>
          <p:cNvSpPr>
            <a:spLocks noGrp="1"/>
          </p:cNvSpPr>
          <p:nvPr>
            <p:ph type="sldNum" sz="quarter" idx="10"/>
          </p:nvPr>
        </p:nvSpPr>
        <p:spPr/>
        <p:txBody>
          <a:bodyPr/>
          <a:lstStyle/>
          <a:p>
            <a:fld id="{43811D47-EA4A-4DCA-8A87-BD0D9AA7D38B}" type="slidenum">
              <a:rPr lang="en-US" smtClean="0"/>
              <a:t>10</a:t>
            </a:fld>
            <a:endParaRPr lang="en-US" dirty="0"/>
          </a:p>
        </p:txBody>
      </p:sp>
    </p:spTree>
    <p:extLst>
      <p:ext uri="{BB962C8B-B14F-4D97-AF65-F5344CB8AC3E}">
        <p14:creationId xmlns:p14="http://schemas.microsoft.com/office/powerpoint/2010/main" val="73469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Online/Digital Cookie- Girls Scouts</a:t>
            </a:r>
            <a:r>
              <a:rPr lang="en-US" baseline="0" dirty="0"/>
              <a:t> can use Smart Cookies to send secure eCards (emails) , direct ship, and in-person delivery links to customers to purchase cookies online. </a:t>
            </a:r>
            <a:r>
              <a:rPr lang="en-US" dirty="0"/>
              <a:t>Customers may purchase cookies with a credit card for direct shipment, donation (Care to Share), or girl-delivery. Digital Cookie links can be shared with friends and family and on public-facing sites such as neighborhood groups. </a:t>
            </a:r>
          </a:p>
          <a:p>
            <a:r>
              <a:rPr lang="en-US" dirty="0"/>
              <a:t>Girl Scout Cookies may not be listed on resale sites such as Craigslist, eBay, and Facebook Marketplace. </a:t>
            </a:r>
          </a:p>
          <a:p>
            <a:endParaRPr lang="en-US" baseline="0" dirty="0"/>
          </a:p>
          <a:p>
            <a:endParaRPr lang="en-US" baseline="0" dirty="0"/>
          </a:p>
          <a:p>
            <a:r>
              <a:rPr lang="en-US" baseline="0" dirty="0"/>
              <a:t>In-person- Girl Scouts use the cookie order card and ask customers to support their business or send eCard where the customer can select girl delivery and pay online with a credit card.</a:t>
            </a:r>
            <a:endParaRPr lang="en-US" dirty="0"/>
          </a:p>
          <a:p>
            <a:endParaRPr lang="en-US" dirty="0"/>
          </a:p>
          <a:p>
            <a:r>
              <a:rPr lang="en-US" dirty="0"/>
              <a:t>Cookie Booths- Girls can sell cookies in public spaces like at sporting events, local retailers, and restaurants. Of course, they need to get permission and work within the guidelines set by the organization. Cookie Booths are the public face of the Girl Scout Program, and girls and adults must represent our organization well. Booths are approved by GSWNY. </a:t>
            </a:r>
          </a:p>
          <a:p>
            <a:r>
              <a:rPr lang="en-US" dirty="0"/>
              <a:t>If you would like to schedule a booth somewhere that is not listed in Smart Cookies, you may schedule the booth in SC and submit it for approval. When you sign up for a booth, the information is transmitted immediately to the Cookie Finder, an app for customers to use to find booths in their area.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Virtual Cookie Booths Social distancing? Host a Virtual Cookie Booth on social media! Your Troop can use a</a:t>
            </a:r>
            <a:r>
              <a:rPr lang="en-US" baseline="0" dirty="0"/>
              <a:t> unique troop link to share on social media/send to customers and customers can pay by credit card.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Door to Door/</a:t>
            </a:r>
            <a:r>
              <a:rPr lang="en-US" baseline="0" dirty="0"/>
              <a:t> </a:t>
            </a:r>
            <a:r>
              <a:rPr lang="en-US" dirty="0"/>
              <a:t>Lemonade Stands- Girls</a:t>
            </a:r>
            <a:r>
              <a:rPr lang="en-US" baseline="0" dirty="0"/>
              <a:t> go door to door in her neighborhood or </a:t>
            </a:r>
            <a:r>
              <a:rPr lang="en-US" dirty="0"/>
              <a:t> Set up a booth at her house or another close relative’s home to sell cookies directly to neighborhood customers</a:t>
            </a:r>
          </a:p>
          <a:p>
            <a:endParaRPr lang="en-US" dirty="0"/>
          </a:p>
          <a:p>
            <a:r>
              <a:rPr lang="en-US" dirty="0"/>
              <a:t>Walkabouts When she has cookies in-hand, decorate a wagon, and take cookies door-to-door in residential neighborhoods.</a:t>
            </a:r>
          </a:p>
          <a:p>
            <a:endParaRPr lang="en-US" dirty="0"/>
          </a:p>
          <a:p>
            <a:endParaRPr lang="en-US" dirty="0"/>
          </a:p>
          <a:p>
            <a:r>
              <a:rPr lang="en-US" dirty="0"/>
              <a:t>Digital Cookie Digital Cookie is an online platform where girls can send secure emails to friends and family. </a:t>
            </a:r>
          </a:p>
          <a:p>
            <a:endParaRPr lang="en-US" dirty="0"/>
          </a:p>
        </p:txBody>
      </p:sp>
      <p:sp>
        <p:nvSpPr>
          <p:cNvPr id="4" name="Slide Number Placeholder 3"/>
          <p:cNvSpPr>
            <a:spLocks noGrp="1"/>
          </p:cNvSpPr>
          <p:nvPr>
            <p:ph type="sldNum" sz="quarter" idx="10"/>
          </p:nvPr>
        </p:nvSpPr>
        <p:spPr/>
        <p:txBody>
          <a:bodyPr/>
          <a:lstStyle/>
          <a:p>
            <a:fld id="{43811D47-EA4A-4DCA-8A87-BD0D9AA7D38B}" type="slidenum">
              <a:rPr lang="en-US" smtClean="0"/>
              <a:t>11</a:t>
            </a:fld>
            <a:endParaRPr lang="en-US" dirty="0"/>
          </a:p>
        </p:txBody>
      </p:sp>
    </p:spTree>
    <p:extLst>
      <p:ext uri="{BB962C8B-B14F-4D97-AF65-F5344CB8AC3E}">
        <p14:creationId xmlns:p14="http://schemas.microsoft.com/office/powerpoint/2010/main" val="2481625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When participating in the program, volunteers…</a:t>
            </a:r>
          </a:p>
          <a:p>
            <a:r>
              <a:rPr lang="en-US" sz="1200" b="0" i="0" kern="1200" dirty="0">
                <a:solidFill>
                  <a:schemeClr val="tx1"/>
                </a:solidFill>
                <a:effectLst/>
                <a:latin typeface="+mn-lt"/>
                <a:ea typeface="+mn-ea"/>
                <a:cs typeface="+mn-cs"/>
              </a:rPr>
              <a:t>⚬ Gain in many of the same ways Girl Scouts do—enhancing their communication and team-building skills and more as they</a:t>
            </a:r>
          </a:p>
          <a:p>
            <a:r>
              <a:rPr lang="en-US" sz="1200" b="0" i="0" kern="1200" dirty="0">
                <a:solidFill>
                  <a:schemeClr val="tx1"/>
                </a:solidFill>
                <a:effectLst/>
                <a:latin typeface="+mn-lt"/>
                <a:ea typeface="+mn-ea"/>
                <a:cs typeface="+mn-cs"/>
              </a:rPr>
              <a:t>mentor and partner with Girl Scouts and their families</a:t>
            </a:r>
          </a:p>
          <a:p>
            <a:r>
              <a:rPr lang="en-US" sz="1200" b="0" i="0" kern="1200" dirty="0">
                <a:solidFill>
                  <a:schemeClr val="tx1"/>
                </a:solidFill>
                <a:effectLst/>
                <a:latin typeface="+mn-lt"/>
                <a:ea typeface="+mn-ea"/>
                <a:cs typeface="+mn-cs"/>
              </a:rPr>
              <a:t>⚬ Feel a shine of purpose in mentoring youth who benefit from their caring guidance</a:t>
            </a:r>
          </a:p>
          <a:p>
            <a:r>
              <a:rPr lang="en-US" sz="1200" b="0" i="0" kern="1200" dirty="0">
                <a:solidFill>
                  <a:schemeClr val="tx1"/>
                </a:solidFill>
                <a:effectLst/>
                <a:latin typeface="+mn-lt"/>
                <a:ea typeface="+mn-ea"/>
                <a:cs typeface="+mn-cs"/>
              </a:rPr>
              <a:t>⚬ Build friendships and camaraderie with community members who are committed to common goals</a:t>
            </a:r>
          </a:p>
          <a:p>
            <a:r>
              <a:rPr lang="en-US" sz="1200" b="0" i="0" kern="1200" dirty="0">
                <a:solidFill>
                  <a:schemeClr val="tx1"/>
                </a:solidFill>
                <a:effectLst/>
                <a:latin typeface="+mn-lt"/>
                <a:ea typeface="+mn-ea"/>
                <a:cs typeface="+mn-cs"/>
              </a:rPr>
              <a:t>⚬ Make a measurable difference in their community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Build your squad-</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you don’t have to do it alone! Just as your girls turn to their troop for support, you can (and should!) draw on your broader troop network for help. Some troop leaders enlist the aid of a cookie manager to serve as point person during cookie season, while others will build a cookie support team with several volunteers who can play off one another’s strengths.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a:t>
            </a:r>
            <a:r>
              <a:rPr lang="en-US" sz="1200" b="0" i="0" kern="1200" baseline="0" dirty="0">
                <a:solidFill>
                  <a:schemeClr val="tx1"/>
                </a:solidFill>
                <a:effectLst/>
                <a:latin typeface="+mn-lt"/>
                <a:ea typeface="+mn-ea"/>
                <a:cs typeface="+mn-cs"/>
              </a:rPr>
              <a:t> flyer gives you examples of what your team could look like. You can find it on our Cookie Volunteer Hub on GSWNY.org</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3811D47-EA4A-4DCA-8A87-BD0D9AA7D38B}" type="slidenum">
              <a:rPr lang="en-US" smtClean="0"/>
              <a:t>12</a:t>
            </a:fld>
            <a:endParaRPr lang="en-US" dirty="0"/>
          </a:p>
        </p:txBody>
      </p:sp>
    </p:spTree>
    <p:extLst>
      <p:ext uri="{BB962C8B-B14F-4D97-AF65-F5344CB8AC3E}">
        <p14:creationId xmlns:p14="http://schemas.microsoft.com/office/powerpoint/2010/main" val="1527837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There are 2 platforms a volunteer uses in the Cookie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Digital Cookie (where girls conduct their online business) and Smart Cookies, ABC Bakers digital platform (where troops manage the program for their troop). When a Girl Scout gets an order in Digital Cookie, that order data and financials flow over to Smart Cookies. In this way the two systems work side by side together.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Girl Scouts have no access to Smart Cookies, as this is the system used by volunteers to manage their troop’s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baseline="0" dirty="0"/>
          </a:p>
        </p:txBody>
      </p:sp>
      <p:sp>
        <p:nvSpPr>
          <p:cNvPr id="4" name="Slide Number Placeholder 3"/>
          <p:cNvSpPr>
            <a:spLocks noGrp="1"/>
          </p:cNvSpPr>
          <p:nvPr>
            <p:ph type="sldNum" sz="quarter" idx="10"/>
          </p:nvPr>
        </p:nvSpPr>
        <p:spPr/>
        <p:txBody>
          <a:bodyPr/>
          <a:lstStyle/>
          <a:p>
            <a:fld id="{43811D47-EA4A-4DCA-8A87-BD0D9AA7D38B}" type="slidenum">
              <a:rPr lang="en-US" smtClean="0"/>
              <a:t>13</a:t>
            </a:fld>
            <a:endParaRPr lang="en-US" dirty="0"/>
          </a:p>
        </p:txBody>
      </p:sp>
    </p:spTree>
    <p:extLst>
      <p:ext uri="{BB962C8B-B14F-4D97-AF65-F5344CB8AC3E}">
        <p14:creationId xmlns:p14="http://schemas.microsoft.com/office/powerpoint/2010/main" val="1099353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b="1" i="1" dirty="0">
                <a:latin typeface="Girl Scout Text Book" panose="02020003000000000000" pitchFamily="18" charset="0"/>
              </a:rPr>
              <a:t>Participating in the cookie program empowers Girl Scouts’ adventures throughout the year as they learn key skills to excel in future careers and in life. Through using different sales methods, Girl Scouts gain people skills, learn to set goals, make smart decisions, and more. </a:t>
            </a:r>
          </a:p>
          <a:p>
            <a:endParaRPr lang="en-US" b="1" i="1" dirty="0">
              <a:latin typeface="Girl Scout Text Book" panose="02020003000000000000" pitchFamily="18" charset="0"/>
            </a:endParaRPr>
          </a:p>
          <a:p>
            <a:r>
              <a:rPr lang="en-US" b="1" i="1" dirty="0">
                <a:latin typeface="Girl Scout Text Book" panose="02020003000000000000" pitchFamily="18" charset="0"/>
              </a:rPr>
              <a:t>Each Girl</a:t>
            </a:r>
            <a:r>
              <a:rPr lang="en-US" b="1" i="1" baseline="0" dirty="0">
                <a:latin typeface="Girl Scout Text Book" panose="02020003000000000000" pitchFamily="18" charset="0"/>
              </a:rPr>
              <a:t> Scout gets their own Digital Cookie site. Using the browser, with the help of their caregivers, girls can set goals, upload a marketing photo or video they’ve made, manage their orders, learn more about the 5 skills through videos &amp; games, and so much more!  </a:t>
            </a:r>
          </a:p>
          <a:p>
            <a:endParaRPr lang="en-US" b="1" i="1" baseline="0" dirty="0">
              <a:latin typeface="Girl Scout Text Book" panose="02020003000000000000" pitchFamily="18" charset="0"/>
            </a:endParaRPr>
          </a:p>
          <a:p>
            <a:r>
              <a:rPr lang="en-US" b="1" i="1" baseline="0" dirty="0">
                <a:latin typeface="Girl Scout Text Book" panose="02020003000000000000" pitchFamily="18" charset="0"/>
              </a:rPr>
              <a:t>Each girl has their own unique site url and a downloadable site QR code they can print out for use on their order card or door hangers.</a:t>
            </a:r>
          </a:p>
          <a:p>
            <a:endParaRPr lang="en-US" b="1" i="1" baseline="0" dirty="0">
              <a:latin typeface="Girl Scout Text Book" panose="02020003000000000000" pitchFamily="18" charset="0"/>
            </a:endParaRPr>
          </a:p>
          <a:p>
            <a:r>
              <a:rPr lang="en-US" b="1" i="1" baseline="0" dirty="0">
                <a:latin typeface="Girl Scout Text Book" panose="02020003000000000000" pitchFamily="18" charset="0"/>
              </a:rPr>
              <a:t>Caregivers can also download the digital cookie app to use when taking orders. </a:t>
            </a:r>
          </a:p>
          <a:p>
            <a:endParaRPr lang="en-US" b="1" i="1" baseline="0" dirty="0">
              <a:latin typeface="Girl Scout Text Book" panose="02020003000000000000" pitchFamily="18" charset="0"/>
            </a:endParaRPr>
          </a:p>
          <a:p>
            <a:endParaRPr lang="en-US" b="1" i="1" baseline="0" dirty="0">
              <a:latin typeface="Girl Scout Text Book" panose="02020003000000000000" pitchFamily="18" charset="0"/>
            </a:endParaRPr>
          </a:p>
          <a:p>
            <a:r>
              <a:rPr lang="en-US" i="1" dirty="0">
                <a:latin typeface="Girl Scout Text Book" panose="02020003000000000000" pitchFamily="18" charset="0"/>
              </a:rPr>
              <a:t>Girl Scouts can also</a:t>
            </a:r>
            <a:r>
              <a:rPr lang="en-US" i="1" baseline="0" dirty="0">
                <a:latin typeface="Girl Scout Text Book" panose="02020003000000000000" pitchFamily="18" charset="0"/>
              </a:rPr>
              <a:t> take Girl Delivery orders offline using their Paper Order Card. At the close of the initial order, offline orders are totaled and submitted by the caregiver in Digital Cookie. They can then continue to take Keep Goaling orders which the troop will fill from troop extras or a trip to the Cookie Cupboard. Troop Leaders should communicate with parents that it is VERY IMPORTANT to keep your Keep Goaling orders separate so as to avoid confusion when their initial order </a:t>
            </a:r>
            <a:endParaRPr lang="en-US" dirty="0"/>
          </a:p>
        </p:txBody>
      </p:sp>
      <p:sp>
        <p:nvSpPr>
          <p:cNvPr id="4" name="Slide Number Placeholder 3"/>
          <p:cNvSpPr>
            <a:spLocks noGrp="1"/>
          </p:cNvSpPr>
          <p:nvPr>
            <p:ph type="sldNum" sz="quarter" idx="10"/>
          </p:nvPr>
        </p:nvSpPr>
        <p:spPr/>
        <p:txBody>
          <a:bodyPr/>
          <a:lstStyle/>
          <a:p>
            <a:fld id="{43811D47-EA4A-4DCA-8A87-BD0D9AA7D38B}" type="slidenum">
              <a:rPr lang="en-US" smtClean="0"/>
              <a:t>14</a:t>
            </a:fld>
            <a:endParaRPr lang="en-US" dirty="0"/>
          </a:p>
        </p:txBody>
      </p:sp>
    </p:spTree>
    <p:extLst>
      <p:ext uri="{BB962C8B-B14F-4D97-AF65-F5344CB8AC3E}">
        <p14:creationId xmlns:p14="http://schemas.microsoft.com/office/powerpoint/2010/main" val="2524008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initial order marks the</a:t>
            </a:r>
            <a:r>
              <a:rPr lang="en-US" baseline="0" dirty="0"/>
              <a:t> start of the cookie program. Girl Scouts set their goals then begin working toward them using their in-person order card and Digital Cookie selling site.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is a great time for Troops to set a goal as well. Troops should create a Troop selling site in Digital Cookie to offer customers a way to purchase directly from the troop. Troop selling sites are also posted on the GSUSA Cookie Finder which allows customers from around the nation to purchase cookies from any troop.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Having a tangible reward for Girl Scouts’ hard work begins the process of helping them set a goal. Girl Scouts and Troops who participate in the Cookie Program can earn fun recognitions – a few of which include our Initial Order exclusive recognitions. Girl Scouts who reach a certain level of packages sold by the initial order deadline date can earn Initial Order Recognitions on top of the Main Recognitions we offer.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aseline="0" dirty="0"/>
              <a:t>The initial order period is typically a month long, where at the end, troops will enter these amounts into Smart Cookies to record their Initial Cookie Order numbers. It is also at this time where troops will create their Initial Recognition Order as well.</a:t>
            </a:r>
          </a:p>
          <a:p>
            <a:endParaRPr lang="en-US" baseline="0" dirty="0"/>
          </a:p>
          <a:p>
            <a:r>
              <a:rPr lang="en-US" b="1" baseline="0" dirty="0"/>
              <a:t>The Initial Cookie Order includes cookies for all Girl Delivery orders (both placed online and offline) plus any extras the troop would like to bring in for booths and/or to fill Girl Delivery orders taken after the Initial Order closes. </a:t>
            </a:r>
            <a:endParaRPr lang="en-US" baseline="0" dirty="0"/>
          </a:p>
        </p:txBody>
      </p:sp>
      <p:sp>
        <p:nvSpPr>
          <p:cNvPr id="4" name="Slide Number Placeholder 3"/>
          <p:cNvSpPr>
            <a:spLocks noGrp="1"/>
          </p:cNvSpPr>
          <p:nvPr>
            <p:ph type="sldNum" sz="quarter" idx="10"/>
          </p:nvPr>
        </p:nvSpPr>
        <p:spPr/>
        <p:txBody>
          <a:bodyPr/>
          <a:lstStyle/>
          <a:p>
            <a:fld id="{43811D47-EA4A-4DCA-8A87-BD0D9AA7D38B}" type="slidenum">
              <a:rPr lang="en-US" smtClean="0"/>
              <a:t>15</a:t>
            </a:fld>
            <a:endParaRPr lang="en-US" dirty="0"/>
          </a:p>
        </p:txBody>
      </p:sp>
    </p:spTree>
    <p:extLst>
      <p:ext uri="{BB962C8B-B14F-4D97-AF65-F5344CB8AC3E}">
        <p14:creationId xmlns:p14="http://schemas.microsoft.com/office/powerpoint/2010/main" val="3680074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The time between the end of the</a:t>
            </a:r>
            <a:r>
              <a:rPr lang="en-US" baseline="0" dirty="0"/>
              <a:t> </a:t>
            </a:r>
            <a:r>
              <a:rPr lang="en-US" dirty="0"/>
              <a:t>Initial Order and the end of the cookie program is called</a:t>
            </a:r>
            <a:r>
              <a:rPr lang="en-US" baseline="0" dirty="0"/>
              <a:t> our </a:t>
            </a:r>
            <a:r>
              <a:rPr lang="en-US" dirty="0"/>
              <a:t>Keep Goaling or Goal Getter period.  This</a:t>
            </a:r>
            <a:r>
              <a:rPr lang="en-US" baseline="0" dirty="0"/>
              <a:t> allows girls the opportunity to continue working towards their cookie goal. Girl Scouts can still take orders via their order card and through their online store in Digital Cookie. Troops can then fill these additional orders from any extra cookies they received at their initial delivery – or obtain more cookies from a cookie cupboard. (Which we’ll talk about in a minute.)</a:t>
            </a:r>
          </a:p>
          <a:p>
            <a:endParaRPr lang="en-US" baseline="0" dirty="0"/>
          </a:p>
          <a:p>
            <a:r>
              <a:rPr lang="en-US" baseline="0" dirty="0"/>
              <a:t>While the initial rewards can no longer be earned, Girl Scouts can use these additional orders to qualify for our Main cookie rewards as shown on our recognition flyer.</a:t>
            </a:r>
          </a:p>
        </p:txBody>
      </p:sp>
      <p:sp>
        <p:nvSpPr>
          <p:cNvPr id="4" name="Slide Number Placeholder 3"/>
          <p:cNvSpPr>
            <a:spLocks noGrp="1"/>
          </p:cNvSpPr>
          <p:nvPr>
            <p:ph type="sldNum" sz="quarter" idx="10"/>
          </p:nvPr>
        </p:nvSpPr>
        <p:spPr/>
        <p:txBody>
          <a:bodyPr/>
          <a:lstStyle/>
          <a:p>
            <a:fld id="{43811D47-EA4A-4DCA-8A87-BD0D9AA7D38B}" type="slidenum">
              <a:rPr lang="en-US" smtClean="0"/>
              <a:t>16</a:t>
            </a:fld>
            <a:endParaRPr lang="en-US" dirty="0"/>
          </a:p>
        </p:txBody>
      </p:sp>
    </p:spTree>
    <p:extLst>
      <p:ext uri="{BB962C8B-B14F-4D97-AF65-F5344CB8AC3E}">
        <p14:creationId xmlns:p14="http://schemas.microsoft.com/office/powerpoint/2010/main" val="535660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Once your initial order is placed,</a:t>
            </a:r>
            <a:r>
              <a:rPr lang="en-US" baseline="0" dirty="0"/>
              <a:t> cookies will be delivered over the course of 3 days. This part of the program is a fun way to engage your parents or guardians to assist in the program. Before delivery, you will receive an email detailing your delivery logistics and steps to take to be prepared, so we won’t go into delivery details just yet. It’s always great to keep in mind, though that more hands make light work! </a:t>
            </a:r>
          </a:p>
          <a:p>
            <a:endParaRPr lang="en-US" baseline="0" dirty="0"/>
          </a:p>
          <a:p>
            <a:r>
              <a:rPr lang="en-US" baseline="0" dirty="0"/>
              <a:t>Once Cookie Delivery is complete we enter the Direct Sale period of the cookie program where girls are selling at booth locations with cookies in hand.</a:t>
            </a:r>
            <a:endParaRPr lang="en-US" dirty="0"/>
          </a:p>
        </p:txBody>
      </p:sp>
      <p:sp>
        <p:nvSpPr>
          <p:cNvPr id="4" name="Slide Number Placeholder 3"/>
          <p:cNvSpPr>
            <a:spLocks noGrp="1"/>
          </p:cNvSpPr>
          <p:nvPr>
            <p:ph type="sldNum" sz="quarter" idx="10"/>
          </p:nvPr>
        </p:nvSpPr>
        <p:spPr/>
        <p:txBody>
          <a:bodyPr/>
          <a:lstStyle/>
          <a:p>
            <a:fld id="{43811D47-EA4A-4DCA-8A87-BD0D9AA7D38B}" type="slidenum">
              <a:rPr lang="en-US" smtClean="0"/>
              <a:t>17</a:t>
            </a:fld>
            <a:endParaRPr lang="en-US" dirty="0"/>
          </a:p>
        </p:txBody>
      </p:sp>
    </p:spTree>
    <p:extLst>
      <p:ext uri="{BB962C8B-B14F-4D97-AF65-F5344CB8AC3E}">
        <p14:creationId xmlns:p14="http://schemas.microsoft.com/office/powerpoint/2010/main" val="2801132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Girl Scout cookie cupboard is a storage location for extra Girl Scout cookies where troops can replenish their inventory during the cookie sale. Cupboards are located in homes of volunteers and our Girl Scout service centers. We will send out a</a:t>
            </a:r>
            <a:r>
              <a:rPr lang="en-US" sz="1200" b="0" i="0" kern="1200" baseline="0" dirty="0">
                <a:solidFill>
                  <a:schemeClr val="tx1"/>
                </a:solidFill>
                <a:effectLst/>
                <a:latin typeface="+mn-lt"/>
                <a:ea typeface="+mn-ea"/>
                <a:cs typeface="+mn-cs"/>
              </a:rPr>
              <a:t> list of cupboards closer to the Direct Sale portion of the program.</a:t>
            </a:r>
          </a:p>
          <a:p>
            <a:endParaRPr lang="en-US" sz="1200" b="0" i="0"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Troop leaders can pick up cookies by the case or package from a cookie cupboard to use for booth sales or to meet order demand.  Troops will </a:t>
            </a:r>
            <a:r>
              <a:rPr lang="en-US" sz="1200" b="0" i="0" kern="1200" baseline="0" dirty="0">
                <a:solidFill>
                  <a:schemeClr val="tx1"/>
                </a:solidFill>
                <a:effectLst/>
                <a:latin typeface="+mn-lt"/>
                <a:ea typeface="+mn-ea"/>
                <a:cs typeface="+mn-cs"/>
              </a:rPr>
              <a:t>place a “planned order” in Smart Cookies to guarantee the cupboard has the cookies needed to fill the order. Again, we will provide instructions on how to do this closer to the direct sale portion of the program. And, we do have instructional videos and tip sheets on our website to assist.</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3811D47-EA4A-4DCA-8A87-BD0D9AA7D38B}" type="slidenum">
              <a:rPr lang="en-US" smtClean="0"/>
              <a:t>18</a:t>
            </a:fld>
            <a:endParaRPr lang="en-US" dirty="0"/>
          </a:p>
        </p:txBody>
      </p:sp>
    </p:spTree>
    <p:extLst>
      <p:ext uri="{BB962C8B-B14F-4D97-AF65-F5344CB8AC3E}">
        <p14:creationId xmlns:p14="http://schemas.microsoft.com/office/powerpoint/2010/main" val="3230696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A Girl Scout cookie booth is a table set up by registered Girl Scouts and volunteers to sell Girl Scout cookies to the public with cookies in hand. Cookie booths are a way for Girl Scouts to sell cookies to reach their goals, and develop such</a:t>
            </a:r>
            <a:r>
              <a:rPr lang="en-US" sz="1200" b="0" i="0" kern="1200" baseline="0" dirty="0">
                <a:solidFill>
                  <a:schemeClr val="tx1"/>
                </a:solidFill>
                <a:effectLst/>
                <a:latin typeface="+mn-lt"/>
                <a:ea typeface="+mn-ea"/>
                <a:cs typeface="+mn-cs"/>
              </a:rPr>
              <a:t> important</a:t>
            </a:r>
            <a:r>
              <a:rPr lang="en-US" sz="1200" b="0" i="0" kern="1200" dirty="0">
                <a:solidFill>
                  <a:schemeClr val="tx1"/>
                </a:solidFill>
                <a:effectLst/>
                <a:latin typeface="+mn-lt"/>
                <a:ea typeface="+mn-ea"/>
                <a:cs typeface="+mn-cs"/>
              </a:rPr>
              <a:t> skills</a:t>
            </a:r>
            <a:r>
              <a:rPr lang="en-US" sz="1200" b="0" i="0" kern="1200" baseline="0" dirty="0">
                <a:solidFill>
                  <a:schemeClr val="tx1"/>
                </a:solidFill>
                <a:effectLst/>
                <a:latin typeface="+mn-lt"/>
                <a:ea typeface="+mn-ea"/>
                <a:cs typeface="+mn-cs"/>
              </a:rPr>
              <a:t> like eye contact and speaking with customers, as well as money handling and making change. </a:t>
            </a:r>
            <a:endParaRPr lang="en-US" sz="1200" b="0" i="0"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endParaRPr lang="en-US" dirty="0"/>
          </a:p>
          <a:p>
            <a:r>
              <a:rPr lang="en-US" baseline="0" dirty="0"/>
              <a:t>While council has cookie booth partners, (like Walmart and local malls) - troops are encouraged to secure their own cookie booth locations outside of these council partnerships. This could be a store, local business, or location within their community. This is a great way for girls to use their entrepreneurial skills and help make that ask to a business.</a:t>
            </a:r>
          </a:p>
        </p:txBody>
      </p:sp>
      <p:sp>
        <p:nvSpPr>
          <p:cNvPr id="4" name="Slide Number Placeholder 3"/>
          <p:cNvSpPr>
            <a:spLocks noGrp="1"/>
          </p:cNvSpPr>
          <p:nvPr>
            <p:ph type="sldNum" sz="quarter" idx="10"/>
          </p:nvPr>
        </p:nvSpPr>
        <p:spPr/>
        <p:txBody>
          <a:bodyPr/>
          <a:lstStyle/>
          <a:p>
            <a:fld id="{43811D47-EA4A-4DCA-8A87-BD0D9AA7D38B}" type="slidenum">
              <a:rPr lang="en-US" smtClean="0"/>
              <a:t>19</a:t>
            </a:fld>
            <a:endParaRPr lang="en-US" dirty="0"/>
          </a:p>
        </p:txBody>
      </p:sp>
    </p:spTree>
    <p:extLst>
      <p:ext uri="{BB962C8B-B14F-4D97-AF65-F5344CB8AC3E}">
        <p14:creationId xmlns:p14="http://schemas.microsoft.com/office/powerpoint/2010/main" val="715600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Girl Scout Cookie Program is the largest girl-led entrepreneurial</a:t>
            </a:r>
            <a:r>
              <a:rPr lang="en-US" baseline="0" dirty="0"/>
              <a:t> program in the world. Girls are learning to run and operate her own cookie business, developing important life skills along the 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sz="1200" b="0" i="0" kern="1200" dirty="0">
                <a:solidFill>
                  <a:schemeClr val="tx1"/>
                </a:solidFill>
                <a:effectLst/>
                <a:latin typeface="+mn-lt"/>
                <a:ea typeface="+mn-ea"/>
                <a:cs typeface="+mn-cs"/>
              </a:rPr>
              <a:t>All registered Girl Scouts may participate in the Girl Scout Cookie Program. Although parents/caregivers and adult Girl Scouts may assist, Girl Scouts are the entrepreneurs by making sales, setting goals, tracking inventory, and learning the </a:t>
            </a:r>
            <a:r>
              <a:rPr lang="en-US" sz="1200" b="0" i="0" kern="1200" dirty="0">
                <a:solidFill>
                  <a:schemeClr val="tx1"/>
                </a:solidFill>
                <a:effectLst/>
                <a:latin typeface="+mn-lt"/>
                <a:ea typeface="+mn-ea"/>
                <a:cs typeface="+mn-cs"/>
                <a:hlinkClick r:id="rId3"/>
              </a:rPr>
              <a:t>five essential skills</a:t>
            </a:r>
            <a:r>
              <a:rPr lang="en-US" sz="1200" b="0" i="0" kern="1200" dirty="0">
                <a:solidFill>
                  <a:schemeClr val="tx1"/>
                </a:solidFill>
                <a:effectLst/>
                <a:latin typeface="+mn-lt"/>
                <a:ea typeface="+mn-ea"/>
                <a:cs typeface="+mn-cs"/>
              </a:rPr>
              <a:t> of the cookie program.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Participation in the Girl Scout Cookie Program is voluntary and requires written permission from a parent/caregiver. As parents/guardians</a:t>
            </a:r>
            <a:r>
              <a:rPr lang="en-US" sz="1200" b="0" i="0" kern="1200" baseline="0" dirty="0">
                <a:solidFill>
                  <a:schemeClr val="tx1"/>
                </a:solidFill>
                <a:effectLst/>
                <a:latin typeface="+mn-lt"/>
                <a:ea typeface="+mn-ea"/>
                <a:cs typeface="+mn-cs"/>
              </a:rPr>
              <a:t> make the decision to participate, remind them how the</a:t>
            </a:r>
            <a:r>
              <a:rPr lang="en-US" sz="1200" b="0" i="0" kern="1200" dirty="0">
                <a:solidFill>
                  <a:schemeClr val="tx1"/>
                </a:solidFill>
                <a:effectLst/>
                <a:latin typeface="+mn-lt"/>
                <a:ea typeface="+mn-ea"/>
                <a:cs typeface="+mn-cs"/>
              </a:rPr>
              <a:t> experience helps Girl Scouts learn essential life skills while powering amazing adventures for Girl Scouts and her troop.</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3811D47-EA4A-4DCA-8A87-BD0D9AA7D38B}" type="slidenum">
              <a:rPr lang="en-US" smtClean="0"/>
              <a:t>2</a:t>
            </a:fld>
            <a:endParaRPr lang="en-US" dirty="0"/>
          </a:p>
        </p:txBody>
      </p:sp>
    </p:spTree>
    <p:extLst>
      <p:ext uri="{BB962C8B-B14F-4D97-AF65-F5344CB8AC3E}">
        <p14:creationId xmlns:p14="http://schemas.microsoft.com/office/powerpoint/2010/main" val="1446403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fontAlgn="base"/>
            <a:r>
              <a:rPr lang="en-US" dirty="0"/>
              <a:t>It</a:t>
            </a:r>
            <a:r>
              <a:rPr lang="en-US" baseline="0" dirty="0"/>
              <a:t> is required that each volunteer, girl, and parent/guardian participating in the Cookie Program reads, understands, and adheres to the Safety protocol set in place by GSUSA. By following the Digital Cookie Pledge, Online Safety Pledge, and Product Sale Safety Activity Checkpoints, Girl Scouts can enjoy the Cookie Program and market their business to her customers safely. These protocols </a:t>
            </a:r>
            <a:r>
              <a:rPr lang="en-US" sz="1200" b="0" i="0" kern="1200" dirty="0">
                <a:solidFill>
                  <a:schemeClr val="tx1"/>
                </a:solidFill>
                <a:effectLst/>
                <a:latin typeface="+mn-lt"/>
                <a:ea typeface="+mn-ea"/>
                <a:cs typeface="+mn-cs"/>
              </a:rPr>
              <a:t>include things like never sharing personal information like their address, phone number, email, or school with anyone they don't know and practicing online etiquette (like good manners) at all times when online.</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These are important things to follow</a:t>
            </a:r>
            <a:r>
              <a:rPr lang="en-US" sz="1200" b="0" i="0" kern="1200" baseline="0" dirty="0">
                <a:solidFill>
                  <a:schemeClr val="tx1"/>
                </a:solidFill>
                <a:effectLst/>
                <a:latin typeface="+mn-lt"/>
                <a:ea typeface="+mn-ea"/>
                <a:cs typeface="+mn-cs"/>
              </a:rPr>
              <a:t> not only for the cookie program, but for all online situations as well.</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3811D47-EA4A-4DCA-8A87-BD0D9AA7D38B}" type="slidenum">
              <a:rPr lang="en-US" smtClean="0"/>
              <a:t>20</a:t>
            </a:fld>
            <a:endParaRPr lang="en-US" dirty="0"/>
          </a:p>
        </p:txBody>
      </p:sp>
    </p:spTree>
    <p:extLst>
      <p:ext uri="{BB962C8B-B14F-4D97-AF65-F5344CB8AC3E}">
        <p14:creationId xmlns:p14="http://schemas.microsoft.com/office/powerpoint/2010/main" val="3704392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Your Service Unit Product Program</a:t>
            </a:r>
            <a:r>
              <a:rPr lang="en-US" baseline="0" dirty="0"/>
              <a:t> Manager is a volunteer within your Service Unit who manages the Cookie Program. This Service Unit Product Program Manager is your troop’s go-to for all things Cookies! They will provide a Troop Leader Cookie training, manage Cookie Volunteer Troop Agreements, and distribute program materials and rewards. Not only that, your Service Unit Product Program Manager will be your go-to resource for questions pertaining to ABC Smart Cookies, Digital Cookie, and the program itself.</a:t>
            </a:r>
          </a:p>
          <a:p>
            <a:endParaRPr lang="en-US" baseline="0" dirty="0"/>
          </a:p>
          <a:p>
            <a:r>
              <a:rPr lang="en-US" baseline="0" dirty="0"/>
              <a:t>If you’re a troop leader and don’t know who your Service Unit Product Program Manager is, please contact us via customer care so we can assist.</a:t>
            </a:r>
            <a:endParaRPr lang="en-US" dirty="0"/>
          </a:p>
        </p:txBody>
      </p:sp>
      <p:sp>
        <p:nvSpPr>
          <p:cNvPr id="4" name="Slide Number Placeholder 3"/>
          <p:cNvSpPr>
            <a:spLocks noGrp="1"/>
          </p:cNvSpPr>
          <p:nvPr>
            <p:ph type="sldNum" sz="quarter" idx="10"/>
          </p:nvPr>
        </p:nvSpPr>
        <p:spPr/>
        <p:txBody>
          <a:bodyPr/>
          <a:lstStyle/>
          <a:p>
            <a:fld id="{43811D47-EA4A-4DCA-8A87-BD0D9AA7D38B}" type="slidenum">
              <a:rPr lang="en-US" smtClean="0"/>
              <a:t>21</a:t>
            </a:fld>
            <a:endParaRPr lang="en-US" dirty="0"/>
          </a:p>
        </p:txBody>
      </p:sp>
    </p:spTree>
    <p:extLst>
      <p:ext uri="{BB962C8B-B14F-4D97-AF65-F5344CB8AC3E}">
        <p14:creationId xmlns:p14="http://schemas.microsoft.com/office/powerpoint/2010/main" val="2355790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Our</a:t>
            </a:r>
            <a:r>
              <a:rPr lang="en-US" baseline="0" dirty="0"/>
              <a:t> website www.gswny.org, offers volunteers and Girl Scouts a multitude of resources for every step of the program to ensure a smooth, successful, and robust program experience. Our team updates Our Cookies and Fall Product Tab regularly throughout the program to include in time trainings, videos, and tips. Visit our website frequently for all of your Cookie Program needs!</a:t>
            </a:r>
            <a:endParaRPr lang="en-US" dirty="0"/>
          </a:p>
        </p:txBody>
      </p:sp>
      <p:sp>
        <p:nvSpPr>
          <p:cNvPr id="4" name="Slide Number Placeholder 3"/>
          <p:cNvSpPr>
            <a:spLocks noGrp="1"/>
          </p:cNvSpPr>
          <p:nvPr>
            <p:ph type="sldNum" sz="quarter" idx="10"/>
          </p:nvPr>
        </p:nvSpPr>
        <p:spPr/>
        <p:txBody>
          <a:bodyPr/>
          <a:lstStyle/>
          <a:p>
            <a:fld id="{43811D47-EA4A-4DCA-8A87-BD0D9AA7D38B}" type="slidenum">
              <a:rPr lang="en-US" smtClean="0"/>
              <a:t>22</a:t>
            </a:fld>
            <a:endParaRPr lang="en-US" dirty="0"/>
          </a:p>
        </p:txBody>
      </p:sp>
    </p:spTree>
    <p:extLst>
      <p:ext uri="{BB962C8B-B14F-4D97-AF65-F5344CB8AC3E}">
        <p14:creationId xmlns:p14="http://schemas.microsoft.com/office/powerpoint/2010/main" val="1080716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Cookie University is a series of real time trainings hosted by GSWNY. Attendees are given a list of quick training videos to review relevant to the current part of the program. If there are questions, volunteers can input those into a form provided  for council product program staff to answer in a live webinar.</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3811D47-EA4A-4DCA-8A87-BD0D9AA7D38B}" type="slidenum">
              <a:rPr lang="en-US" smtClean="0"/>
              <a:t>23</a:t>
            </a:fld>
            <a:endParaRPr lang="en-US" dirty="0"/>
          </a:p>
        </p:txBody>
      </p:sp>
    </p:spTree>
    <p:extLst>
      <p:ext uri="{BB962C8B-B14F-4D97-AF65-F5344CB8AC3E}">
        <p14:creationId xmlns:p14="http://schemas.microsoft.com/office/powerpoint/2010/main" val="36190625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Our Cookie Connection newsletter is a weekly newsletter sent out</a:t>
            </a:r>
            <a:r>
              <a:rPr lang="en-US" baseline="0" dirty="0"/>
              <a:t> via email to all Co-leaders and parents/guardians throughout the entirety of the cookie program. This is a great resource for volunteers, as all information in these weekly additions will give timely information and instructions on tasks that may need to be completed or promotions the council may hold during certain portions of the program. </a:t>
            </a:r>
          </a:p>
          <a:p>
            <a:endParaRPr lang="en-US" baseline="0" dirty="0"/>
          </a:p>
          <a:p>
            <a:r>
              <a:rPr lang="en-US" baseline="0" dirty="0"/>
              <a:t>Make sure to check your e-mail weekly for the newest edition!</a:t>
            </a:r>
            <a:endParaRPr lang="en-US" dirty="0"/>
          </a:p>
        </p:txBody>
      </p:sp>
      <p:sp>
        <p:nvSpPr>
          <p:cNvPr id="4" name="Slide Number Placeholder 3"/>
          <p:cNvSpPr>
            <a:spLocks noGrp="1"/>
          </p:cNvSpPr>
          <p:nvPr>
            <p:ph type="sldNum" sz="quarter" idx="10"/>
          </p:nvPr>
        </p:nvSpPr>
        <p:spPr/>
        <p:txBody>
          <a:bodyPr/>
          <a:lstStyle/>
          <a:p>
            <a:fld id="{43811D47-EA4A-4DCA-8A87-BD0D9AA7D38B}" type="slidenum">
              <a:rPr lang="en-US" smtClean="0"/>
              <a:t>24</a:t>
            </a:fld>
            <a:endParaRPr lang="en-US" dirty="0"/>
          </a:p>
        </p:txBody>
      </p:sp>
    </p:spTree>
    <p:extLst>
      <p:ext uri="{BB962C8B-B14F-4D97-AF65-F5344CB8AC3E}">
        <p14:creationId xmlns:p14="http://schemas.microsoft.com/office/powerpoint/2010/main" val="20771240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If you need help at any part in the process, reach out!</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We have a support</a:t>
            </a:r>
            <a:r>
              <a:rPr lang="en-US" sz="1200" baseline="0" dirty="0"/>
              <a:t> system in place to help you when you need it. As a troop leader, w</a:t>
            </a:r>
            <a:r>
              <a:rPr lang="en-US" sz="1200" dirty="0"/>
              <a:t>hen you have a question or</a:t>
            </a:r>
            <a:r>
              <a:rPr lang="en-US" sz="1200" baseline="0" dirty="0"/>
              <a:t> issue regarding the Cookie Program, you should first reach out to your Service Unit Product Program Manager. SUPPM are volunteers trained by council to offer training and support to troops in their service unit for the Girl Scout Cookie Program. </a:t>
            </a:r>
          </a:p>
          <a:p>
            <a:pPr marL="0" indent="0">
              <a:buFont typeface="Arial" panose="020B0604020202020204" pitchFamily="34" charset="0"/>
              <a:buNone/>
            </a:pPr>
            <a:endParaRPr lang="en-US" sz="1200" baseline="0" dirty="0"/>
          </a:p>
          <a:p>
            <a:pPr marL="0" indent="0">
              <a:buFont typeface="Arial" panose="020B0604020202020204" pitchFamily="34" charset="0"/>
              <a:buNone/>
            </a:pPr>
            <a:r>
              <a:rPr lang="en-US" sz="1200" baseline="0" dirty="0"/>
              <a:t>Each service unit holds a training for troops as well as distributes all troop materials and recognitions to troop volunteers.</a:t>
            </a:r>
          </a:p>
          <a:p>
            <a:pPr marL="0" indent="0">
              <a:buFont typeface="Arial" panose="020B0604020202020204" pitchFamily="34" charset="0"/>
              <a:buNone/>
            </a:pPr>
            <a:endParaRPr lang="en-US" sz="1200" baseline="0" dirty="0"/>
          </a:p>
          <a:p>
            <a:pPr marL="0" indent="0">
              <a:buFont typeface="Arial" panose="020B0604020202020204" pitchFamily="34" charset="0"/>
              <a:buNone/>
            </a:pPr>
            <a:r>
              <a:rPr lang="en-US" sz="1200" baseline="0" dirty="0"/>
              <a:t>If they can’t answer a question you have about the program, they’ll reach out to us at council to assist.  If for some reason you can’t reach your SUPPM, you can reach out to us at customercare@gswny.org</a:t>
            </a:r>
          </a:p>
          <a:p>
            <a:pPr marL="0" indent="0">
              <a:buFont typeface="Arial" panose="020B0604020202020204" pitchFamily="34" charset="0"/>
              <a:buNone/>
            </a:pPr>
            <a:endParaRPr lang="en-US" sz="1200" baseline="0" dirty="0"/>
          </a:p>
          <a:p>
            <a:endParaRPr lang="en-US" dirty="0"/>
          </a:p>
        </p:txBody>
      </p:sp>
      <p:sp>
        <p:nvSpPr>
          <p:cNvPr id="4" name="Slide Number Placeholder 3"/>
          <p:cNvSpPr>
            <a:spLocks noGrp="1"/>
          </p:cNvSpPr>
          <p:nvPr>
            <p:ph type="sldNum" sz="quarter" idx="10"/>
          </p:nvPr>
        </p:nvSpPr>
        <p:spPr/>
        <p:txBody>
          <a:bodyPr/>
          <a:lstStyle/>
          <a:p>
            <a:fld id="{43811D47-EA4A-4DCA-8A87-BD0D9AA7D38B}" type="slidenum">
              <a:rPr lang="en-US" smtClean="0"/>
              <a:t>25</a:t>
            </a:fld>
            <a:endParaRPr lang="en-US" dirty="0"/>
          </a:p>
        </p:txBody>
      </p:sp>
    </p:spTree>
    <p:extLst>
      <p:ext uri="{BB962C8B-B14F-4D97-AF65-F5344CB8AC3E}">
        <p14:creationId xmlns:p14="http://schemas.microsoft.com/office/powerpoint/2010/main" val="18629422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811D47-EA4A-4DCA-8A87-BD0D9AA7D38B}" type="slidenum">
              <a:rPr lang="en-US" smtClean="0"/>
              <a:t>26</a:t>
            </a:fld>
            <a:endParaRPr lang="en-US" dirty="0"/>
          </a:p>
        </p:txBody>
      </p:sp>
    </p:spTree>
    <p:extLst>
      <p:ext uri="{BB962C8B-B14F-4D97-AF65-F5344CB8AC3E}">
        <p14:creationId xmlns:p14="http://schemas.microsoft.com/office/powerpoint/2010/main" val="2672311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4213"/>
            <a:ext cx="4560887" cy="2566987"/>
          </a:xfrm>
        </p:spPr>
        <p:txBody>
          <a:bodyPr/>
          <a:lstStyle/>
          <a:p>
            <a:endParaRPr lang="en-US"/>
          </a:p>
        </p:txBody>
      </p:sp>
      <p:sp>
        <p:nvSpPr>
          <p:cNvPr id="3" name="Notes Placeholder 2"/>
          <p:cNvSpPr>
            <a:spLocks noGrp="1"/>
          </p:cNvSpPr>
          <p:nvPr>
            <p:ph type="body" idx="1"/>
          </p:nvPr>
        </p:nvSpPr>
        <p:spPr>
          <a:xfrm>
            <a:off x="914400" y="3251200"/>
            <a:ext cx="5181600" cy="3081339"/>
          </a:xfrm>
        </p:spPr>
        <p:txBody>
          <a:bodyPr/>
          <a:lstStyle/>
          <a:p>
            <a:endParaRPr lang="en-US" dirty="0"/>
          </a:p>
          <a:p>
            <a:r>
              <a:rPr lang="en-US" dirty="0"/>
              <a:t>Through</a:t>
            </a:r>
            <a:r>
              <a:rPr lang="en-US" baseline="0" dirty="0"/>
              <a:t> Girl Scout experiences, girls are able to develop the attitudes, skills, and behaviors they need to succeed in life, giving them the courage to fail and keep trying, the tools to create an independent future, and the power to do good in the world.</a:t>
            </a:r>
            <a:endParaRPr lang="en-US" dirty="0"/>
          </a:p>
          <a:p>
            <a:endParaRPr lang="en-US" dirty="0"/>
          </a:p>
          <a:p>
            <a:r>
              <a:rPr lang="en-US" baseline="0" dirty="0"/>
              <a:t>You will hear us mention these 5 essential skills throughout these next few months. These are extremely important, as they make up the core of the cookie program. </a:t>
            </a:r>
          </a:p>
          <a:p>
            <a:endParaRPr lang="en-US" baseline="0" dirty="0"/>
          </a:p>
          <a:p>
            <a:r>
              <a:rPr lang="en-US" dirty="0"/>
              <a:t>Let’s go through them quickly.</a:t>
            </a:r>
          </a:p>
          <a:p>
            <a:r>
              <a:rPr lang="en-US" dirty="0"/>
              <a:t>Goal Setting- Your Girl Scout will learn how to set a goal and make a plan to succeed. By</a:t>
            </a:r>
            <a:r>
              <a:rPr lang="en-US" baseline="0" dirty="0"/>
              <a:t> practicing this throughout the cookie program, you may notice this </a:t>
            </a:r>
            <a:r>
              <a:rPr lang="en-US" dirty="0"/>
              <a:t>skill set helping her in school! Maybe she won’t come to you the night before a project is due needing supplies; she will already have a plan and schedule mapped out to get her project done ahead of time. </a:t>
            </a:r>
          </a:p>
          <a:p>
            <a:endParaRPr lang="en-US" dirty="0"/>
          </a:p>
          <a:p>
            <a:r>
              <a:rPr lang="en-US" dirty="0"/>
              <a:t>Decision Making She will know how to consider different factors that will influence her choice carefully. This skill will become handing when she is looking ahead to her future like picking a college and making a plan to apply! </a:t>
            </a:r>
          </a:p>
          <a:p>
            <a:endParaRPr lang="en-US" dirty="0"/>
          </a:p>
          <a:p>
            <a:r>
              <a:rPr lang="en-US" dirty="0"/>
              <a:t>Money Management After managing funds in the Cookie Program, she will then have the experience needed to save her allowance to buy a new phone, and then to pay for her phone bill each month. </a:t>
            </a:r>
          </a:p>
          <a:p>
            <a:endParaRPr lang="en-US" dirty="0"/>
          </a:p>
          <a:p>
            <a:r>
              <a:rPr lang="en-US" dirty="0"/>
              <a:t>People Skills Learning people skills will serve your Girl Scout well in school, in her career, and in her life. Everyone wants to interact with someone who knows how to listen attentively, make her point persuasively, and build consensus.</a:t>
            </a:r>
          </a:p>
          <a:p>
            <a:endParaRPr lang="en-US" dirty="0"/>
          </a:p>
          <a:p>
            <a:r>
              <a:rPr lang="en-US" dirty="0"/>
              <a:t> Business Ethics Selling cookies will teach your Girl Scout to honor commitments. She will demonstrate the ability to be a leader who people gravitate to for guidance.</a:t>
            </a:r>
          </a:p>
          <a:p>
            <a:endParaRPr lang="en-US" baseline="0" dirty="0"/>
          </a:p>
        </p:txBody>
      </p:sp>
      <p:sp>
        <p:nvSpPr>
          <p:cNvPr id="4" name="Slide Number Placeholder 3"/>
          <p:cNvSpPr>
            <a:spLocks noGrp="1"/>
          </p:cNvSpPr>
          <p:nvPr>
            <p:ph type="sldNum" sz="quarter" idx="10"/>
          </p:nvPr>
        </p:nvSpPr>
        <p:spPr>
          <a:xfrm>
            <a:off x="2133600" y="6858001"/>
            <a:ext cx="3962400" cy="341313"/>
          </a:xfrm>
        </p:spPr>
        <p:txBody>
          <a:bodyPr/>
          <a:lstStyle/>
          <a:p>
            <a:fld id="{871B2431-D351-4C6E-A3CF-9DFAC0E3E050}" type="slidenum">
              <a:rPr lang="cs-CZ" smtClean="0"/>
              <a:t>3</a:t>
            </a:fld>
            <a:endParaRPr lang="cs-CZ" dirty="0"/>
          </a:p>
        </p:txBody>
      </p:sp>
    </p:spTree>
    <p:extLst>
      <p:ext uri="{BB962C8B-B14F-4D97-AF65-F5344CB8AC3E}">
        <p14:creationId xmlns:p14="http://schemas.microsoft.com/office/powerpoint/2010/main" val="1072400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The Girl Scout Cookie Program</a:t>
            </a:r>
            <a:r>
              <a:rPr lang="en-US" baseline="0" dirty="0"/>
              <a:t> is t</a:t>
            </a:r>
            <a:r>
              <a:rPr lang="en-US" dirty="0"/>
              <a:t>he foundation of our</a:t>
            </a:r>
            <a:r>
              <a:rPr lang="en-US" baseline="0" dirty="0"/>
              <a:t> </a:t>
            </a:r>
            <a:r>
              <a:rPr lang="en-US" dirty="0"/>
              <a:t>entrepreneurial experience in Girl Scouts, and is an important (and exciting!) part of the overall Girl Scout experience. </a:t>
            </a:r>
            <a:r>
              <a:rPr lang="en-US" sz="1200" b="0" i="0" kern="1200" dirty="0">
                <a:solidFill>
                  <a:schemeClr val="tx1"/>
                </a:solidFill>
                <a:effectLst/>
                <a:latin typeface="+mn-lt"/>
                <a:ea typeface="+mn-ea"/>
                <a:cs typeface="+mn-cs"/>
              </a:rPr>
              <a:t>The Girl Scout Cookie Program provides opportunities to practice and develop entrepreneurial skills, making Girl Scouts more likely to have an entrepreneurial mindset and become entrepreneurs later in</a:t>
            </a:r>
            <a:r>
              <a:rPr lang="en-US" sz="1200" b="0" i="0" kern="1200" baseline="0" dirty="0">
                <a:solidFill>
                  <a:schemeClr val="tx1"/>
                </a:solidFill>
                <a:effectLst/>
                <a:latin typeface="+mn-lt"/>
                <a:ea typeface="+mn-ea"/>
                <a:cs typeface="+mn-cs"/>
              </a:rPr>
              <a:t> life.</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This diagram shows the progression Girl Scouts take within the program. Where a Daisy and Brownie may be focusing on learning the basics of money or deciding on what goal they want to set, a senior or ambassador may be networking in their community and asking for cookie buyouts. </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Every step in the progression translates to skills that they will use throughout their lives.</a:t>
            </a:r>
            <a:endParaRPr lang="en-US" dirty="0"/>
          </a:p>
          <a:p>
            <a:endParaRPr lang="en-US" dirty="0"/>
          </a:p>
        </p:txBody>
      </p:sp>
      <p:sp>
        <p:nvSpPr>
          <p:cNvPr id="4" name="Slide Number Placeholder 3"/>
          <p:cNvSpPr>
            <a:spLocks noGrp="1"/>
          </p:cNvSpPr>
          <p:nvPr>
            <p:ph type="sldNum" sz="quarter" idx="10"/>
          </p:nvPr>
        </p:nvSpPr>
        <p:spPr/>
        <p:txBody>
          <a:bodyPr/>
          <a:lstStyle/>
          <a:p>
            <a:fld id="{43811D47-EA4A-4DCA-8A87-BD0D9AA7D38B}" type="slidenum">
              <a:rPr lang="en-US" smtClean="0"/>
              <a:t>4</a:t>
            </a:fld>
            <a:endParaRPr lang="en-US" dirty="0"/>
          </a:p>
        </p:txBody>
      </p:sp>
    </p:spTree>
    <p:extLst>
      <p:ext uri="{BB962C8B-B14F-4D97-AF65-F5344CB8AC3E}">
        <p14:creationId xmlns:p14="http://schemas.microsoft.com/office/powerpoint/2010/main" val="857265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aseline="0" dirty="0"/>
              <a:t>Our Cookie Business Badges are a great way to help your Girl Scouts develop business skills and learn to think like entrepreneurs. Girl Scouts are running their own business within this program. Earning a Cookie Business Badge gives girls a chance to reach new heights and unleash their potential as they work together with their troop  or individually to achieve a goal.</a:t>
            </a:r>
          </a:p>
          <a:p>
            <a:endParaRPr lang="en-US" baseline="0" dirty="0"/>
          </a:p>
          <a:p>
            <a:r>
              <a:rPr lang="en-US" baseline="0" dirty="0"/>
              <a:t>Get your Troop excited and prepared for the Cookie Program by incorporating these badges into your meetings.</a:t>
            </a:r>
          </a:p>
          <a:p>
            <a:endParaRPr lang="en-US" baseline="0" dirty="0"/>
          </a:p>
          <a:p>
            <a:r>
              <a:rPr lang="en-US" baseline="0" dirty="0"/>
              <a:t>Direct troop caregivers toward the Cookie Entrepreneur Family Pins so they can continue the learning at home all while helping girls reach their goals and build the their business skills!</a:t>
            </a:r>
          </a:p>
          <a:p>
            <a:endParaRPr lang="en-US" baseline="0" dirty="0"/>
          </a:p>
        </p:txBody>
      </p:sp>
      <p:sp>
        <p:nvSpPr>
          <p:cNvPr id="4" name="Slide Number Placeholder 3"/>
          <p:cNvSpPr>
            <a:spLocks noGrp="1"/>
          </p:cNvSpPr>
          <p:nvPr>
            <p:ph type="sldNum" sz="quarter" idx="10"/>
          </p:nvPr>
        </p:nvSpPr>
        <p:spPr/>
        <p:txBody>
          <a:bodyPr/>
          <a:lstStyle/>
          <a:p>
            <a:fld id="{43811D47-EA4A-4DCA-8A87-BD0D9AA7D38B}" type="slidenum">
              <a:rPr lang="en-US" smtClean="0"/>
              <a:t>5</a:t>
            </a:fld>
            <a:endParaRPr lang="en-US" dirty="0"/>
          </a:p>
        </p:txBody>
      </p:sp>
    </p:spTree>
    <p:extLst>
      <p:ext uri="{BB962C8B-B14F-4D97-AF65-F5344CB8AC3E}">
        <p14:creationId xmlns:p14="http://schemas.microsoft.com/office/powerpoint/2010/main" val="2776586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Each Girl Scout council chooses a licensed baker, either ABC Bakers or Little Brownie Bakers, and there are cookie variations by baker. Here in WNY, we partner</a:t>
            </a:r>
            <a:r>
              <a:rPr lang="en-US" sz="1200" b="0" i="0" kern="1200" baseline="0" dirty="0">
                <a:solidFill>
                  <a:schemeClr val="tx1"/>
                </a:solidFill>
                <a:effectLst/>
                <a:latin typeface="+mn-lt"/>
                <a:ea typeface="+mn-ea"/>
                <a:cs typeface="+mn-cs"/>
              </a:rPr>
              <a:t> with ABC Bakers.</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It’s important to note –  both</a:t>
            </a:r>
            <a:r>
              <a:rPr lang="en-US" sz="1200" b="0" i="0" kern="1200" baseline="0" dirty="0">
                <a:solidFill>
                  <a:schemeClr val="tx1"/>
                </a:solidFill>
                <a:effectLst/>
                <a:latin typeface="+mn-lt"/>
                <a:ea typeface="+mn-ea"/>
                <a:cs typeface="+mn-cs"/>
              </a:rPr>
              <a:t> ba</a:t>
            </a:r>
            <a:r>
              <a:rPr lang="en-US" sz="1200" b="0" i="0" kern="1200" dirty="0">
                <a:solidFill>
                  <a:schemeClr val="tx1"/>
                </a:solidFill>
                <a:effectLst/>
                <a:latin typeface="+mn-lt"/>
                <a:ea typeface="+mn-ea"/>
                <a:cs typeface="+mn-cs"/>
              </a:rPr>
              <a:t>kers offer the same core 5 cookies. The cookies look and taste similar, but the name of the cookie and the recipe may differ. For example,</a:t>
            </a:r>
            <a:r>
              <a:rPr lang="en-US" sz="1200" b="0" i="0" kern="1200" baseline="0" dirty="0">
                <a:solidFill>
                  <a:schemeClr val="tx1"/>
                </a:solidFill>
                <a:effectLst/>
                <a:latin typeface="+mn-lt"/>
                <a:ea typeface="+mn-ea"/>
                <a:cs typeface="+mn-cs"/>
              </a:rPr>
              <a:t> ABC Bakers </a:t>
            </a:r>
            <a:r>
              <a:rPr lang="en-US" sz="1200" b="0" i="0" kern="1200" dirty="0">
                <a:solidFill>
                  <a:schemeClr val="tx1"/>
                </a:solidFill>
                <a:effectLst/>
                <a:latin typeface="+mn-lt"/>
                <a:ea typeface="+mn-ea"/>
                <a:cs typeface="+mn-cs"/>
              </a:rPr>
              <a:t>calls a cookie Caramel deLites®, while LBB</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calls them Samoas. There are a few exceptions - Thin Mints®, Exploremores, Adventurefuls®, and Trefoils®  are names used by both bakers. However, even if Girl Scout Cookie names are the same, the recipes and ingredients may vary.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Customers may ask for cookies by name, so be sure</a:t>
            </a:r>
            <a:r>
              <a:rPr lang="en-US" sz="1200" b="0" i="0" kern="1200" baseline="0" dirty="0">
                <a:solidFill>
                  <a:schemeClr val="tx1"/>
                </a:solidFill>
                <a:effectLst/>
                <a:latin typeface="+mn-lt"/>
                <a:ea typeface="+mn-ea"/>
                <a:cs typeface="+mn-cs"/>
              </a:rPr>
              <a:t> to teach your Girl Scouts the names of the cookies from each baker, so they can be prepared!</a:t>
            </a:r>
            <a:endParaRPr lang="en-US" sz="1200" b="0" i="0" dirty="0">
              <a:solidFill>
                <a:srgbClr val="333333"/>
              </a:solidFill>
              <a:effectLst/>
              <a:latin typeface="Georgia" panose="02040502050405020303" pitchFamily="18" charset="0"/>
            </a:endParaRPr>
          </a:p>
          <a:p>
            <a:pPr marL="0" indent="0">
              <a:buFont typeface="Arial" panose="020B0604020202020204" pitchFamily="34" charset="0"/>
              <a:buNone/>
            </a:pPr>
            <a:endParaRPr lang="en-US" sz="1200" dirty="0">
              <a:latin typeface="Georgia" panose="02040502050405020303" pitchFamily="18" charset="0"/>
            </a:endParaRPr>
          </a:p>
        </p:txBody>
      </p:sp>
      <p:sp>
        <p:nvSpPr>
          <p:cNvPr id="4" name="Slide Number Placeholder 3"/>
          <p:cNvSpPr>
            <a:spLocks noGrp="1"/>
          </p:cNvSpPr>
          <p:nvPr>
            <p:ph type="sldNum" sz="quarter" idx="10"/>
          </p:nvPr>
        </p:nvSpPr>
        <p:spPr/>
        <p:txBody>
          <a:bodyPr/>
          <a:lstStyle/>
          <a:p>
            <a:fld id="{43811D47-EA4A-4DCA-8A87-BD0D9AA7D38B}" type="slidenum">
              <a:rPr lang="en-US" smtClean="0"/>
              <a:t>6</a:t>
            </a:fld>
            <a:endParaRPr lang="en-US" dirty="0"/>
          </a:p>
        </p:txBody>
      </p:sp>
    </p:spTree>
    <p:extLst>
      <p:ext uri="{BB962C8B-B14F-4D97-AF65-F5344CB8AC3E}">
        <p14:creationId xmlns:p14="http://schemas.microsoft.com/office/powerpoint/2010/main" val="1737629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baseline="0" dirty="0"/>
          </a:p>
          <a:p>
            <a:r>
              <a:rPr lang="en-US" sz="1200" b="0" i="0" kern="1200" dirty="0">
                <a:solidFill>
                  <a:schemeClr val="tx1"/>
                </a:solidFill>
                <a:effectLst/>
                <a:latin typeface="+mn-lt"/>
                <a:ea typeface="+mn-ea"/>
                <a:cs typeface="+mn-cs"/>
              </a:rPr>
              <a:t>GSUSA is committed to providing customers with the highest quality products available. We understand that customers have questions about the foods they choose to eat.</a:t>
            </a:r>
            <a:r>
              <a:rPr lang="en-US" sz="1200" b="0" i="0" kern="1200" baseline="0" dirty="0">
                <a:solidFill>
                  <a:schemeClr val="tx1"/>
                </a:solidFill>
                <a:effectLst/>
                <a:latin typeface="+mn-lt"/>
                <a:ea typeface="+mn-ea"/>
                <a:cs typeface="+mn-cs"/>
              </a:rPr>
              <a:t> ABC Bakers provides cookie ingredient and allergen information on their site. A printable allergen guide is also available on the gswny.org cookie resources pages.</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Our cookie lineup includes several varieties made with Vegan ingredients as well as a Gluten Free option. Gluten Free</a:t>
            </a:r>
            <a:r>
              <a:rPr lang="en-US" sz="1200" b="0" i="0" kern="1200" baseline="0" dirty="0">
                <a:solidFill>
                  <a:schemeClr val="tx1"/>
                </a:solidFill>
                <a:effectLst/>
                <a:latin typeface="+mn-lt"/>
                <a:ea typeface="+mn-ea"/>
                <a:cs typeface="+mn-cs"/>
              </a:rPr>
              <a:t> Caramel Chocolate Chip are produced in a gluten-free bakery. As such, we place our order for this variety prior to the start of the cookie program. Troops can pre-order cases of GFCCC. They are also available for Direct Ship. Depending on the quantity of pre-orders, GSWNY may have packages available at their cookie cupboards for troops to request.</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While some of our varieties</a:t>
            </a:r>
            <a:r>
              <a:rPr lang="en-US" sz="1200" b="0" i="0" kern="1200" baseline="0" dirty="0">
                <a:solidFill>
                  <a:schemeClr val="tx1"/>
                </a:solidFill>
                <a:effectLst/>
                <a:latin typeface="+mn-lt"/>
                <a:ea typeface="+mn-ea"/>
                <a:cs typeface="+mn-cs"/>
              </a:rPr>
              <a:t> come in cardboard packaging, s</a:t>
            </a:r>
            <a:r>
              <a:rPr lang="en-US" sz="1200" b="0" i="0" kern="1200" dirty="0">
                <a:solidFill>
                  <a:schemeClr val="tx1"/>
                </a:solidFill>
                <a:effectLst/>
                <a:latin typeface="+mn-lt"/>
                <a:ea typeface="+mn-ea"/>
                <a:cs typeface="+mn-cs"/>
              </a:rPr>
              <a:t>everal Girl Scout Cookie varieties are produced in soft-pack packaging only, without a carton. The film overwrap is like the protective wrapping found inside the packages of all cookie varieties and is recyclable in certain markets. While the shift to film overwrap has eliminated thousands of pounds of paperboard from the waste stream and the reduction in packaging weight has saved thousands of gallons of diesel fuel, the overwrap material may not be accepted by some local recycling services. GSUSA continues to work with our bakers to evaluate ways to maximize the recyclability of the package, while maintaining quality, freshness, and shelf life.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Recycling is community dependent. Girl Scout Cookie packages may or may not be accepted by your local recycling service depending on the types of materials it processes.</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3811D47-EA4A-4DCA-8A87-BD0D9AA7D38B}" type="slidenum">
              <a:rPr lang="en-US" smtClean="0"/>
              <a:t>7</a:t>
            </a:fld>
            <a:endParaRPr lang="en-US" dirty="0"/>
          </a:p>
        </p:txBody>
      </p:sp>
    </p:spTree>
    <p:extLst>
      <p:ext uri="{BB962C8B-B14F-4D97-AF65-F5344CB8AC3E}">
        <p14:creationId xmlns:p14="http://schemas.microsoft.com/office/powerpoint/2010/main" val="1027600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The</a:t>
            </a:r>
            <a:r>
              <a:rPr lang="en-US" baseline="0" dirty="0"/>
              <a:t> Cookie Share program is a great way for customers to give back to their community while supporting Girl Scouts! Customers purchase a Cookie Share package for $6. The package is then donated by either the troop or the council. That is something you’ll go over in more detail when you have your service unit cookie training. </a:t>
            </a:r>
          </a:p>
          <a:p>
            <a:endParaRPr lang="en-US" baseline="0" dirty="0"/>
          </a:p>
          <a:p>
            <a:r>
              <a:rPr lang="en-US" dirty="0"/>
              <a:t>Both</a:t>
            </a:r>
            <a:r>
              <a:rPr lang="en-US" baseline="0" dirty="0"/>
              <a:t> the Girl Scout and her troop will receive credit for every package donated to Cookie Share. </a:t>
            </a:r>
          </a:p>
          <a:p>
            <a:endParaRPr lang="en-US" baseline="0" dirty="0"/>
          </a:p>
          <a:p>
            <a:r>
              <a:rPr lang="en-US" dirty="0"/>
              <a:t>As we enter our SHARE month, this is also a wonderful opportunity to highlight the importance of giving back within our own communities. Our SHARE program is designed to strengthen community connections and teach girls the value of supporting others. Partnering with one of our local food pantries not only helps meet real needs but also shows our girls the impact they can make close to home.</a:t>
            </a:r>
          </a:p>
          <a:p>
            <a:endParaRPr lang="en-US" dirty="0"/>
          </a:p>
          <a:p>
            <a:r>
              <a:rPr lang="en-US" dirty="0"/>
              <a:t>We encourage Service Units and troops to reach out to nearby pantries to see if the girls can support their efforts—whether through collecting donations, helping organize items, or even touring the facility to learn more about how these organizations serve our neighbors. These hands-on experiences reinforce the heart of Girl Scouting: service, empathy, and community leadership.</a:t>
            </a:r>
          </a:p>
          <a:p>
            <a:endParaRPr lang="en-US" dirty="0"/>
          </a:p>
        </p:txBody>
      </p:sp>
      <p:sp>
        <p:nvSpPr>
          <p:cNvPr id="4" name="Slide Number Placeholder 3"/>
          <p:cNvSpPr>
            <a:spLocks noGrp="1"/>
          </p:cNvSpPr>
          <p:nvPr>
            <p:ph type="sldNum" sz="quarter" idx="10"/>
          </p:nvPr>
        </p:nvSpPr>
        <p:spPr/>
        <p:txBody>
          <a:bodyPr/>
          <a:lstStyle/>
          <a:p>
            <a:fld id="{43811D47-EA4A-4DCA-8A87-BD0D9AA7D38B}" type="slidenum">
              <a:rPr lang="en-US" smtClean="0"/>
              <a:t>8</a:t>
            </a:fld>
            <a:endParaRPr lang="en-US" dirty="0"/>
          </a:p>
        </p:txBody>
      </p:sp>
    </p:spTree>
    <p:extLst>
      <p:ext uri="{BB962C8B-B14F-4D97-AF65-F5344CB8AC3E}">
        <p14:creationId xmlns:p14="http://schemas.microsoft.com/office/powerpoint/2010/main" val="4100365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The GSWNY cookie program also offers Girl Recognitions to help teach</a:t>
            </a:r>
            <a:r>
              <a:rPr lang="en-US" baseline="0" dirty="0"/>
              <a:t> girls about goal setting as well as excited them about the program.</a:t>
            </a:r>
          </a:p>
          <a:p>
            <a:endParaRPr lang="en-US" baseline="0" dirty="0"/>
          </a:p>
          <a:p>
            <a:r>
              <a:rPr lang="en-US" baseline="0" dirty="0"/>
              <a:t>Recognitions are cumulative, meaning the more the Girl Scout sells, the more she earns!</a:t>
            </a:r>
          </a:p>
          <a:p>
            <a:endParaRPr lang="en-US" dirty="0"/>
          </a:p>
          <a:p>
            <a:r>
              <a:rPr lang="en-US" dirty="0"/>
              <a:t>Within the materials provided</a:t>
            </a:r>
            <a:r>
              <a:rPr lang="en-US" baseline="0" dirty="0"/>
              <a:t> by your Service Unit Product Program Manager, there will be a recognition card that outlines the benchmarks for each recognition. Fun Goal charts are also available in the cookie resources pages on gswny.lorg</a:t>
            </a:r>
            <a:endParaRPr lang="en-US" dirty="0"/>
          </a:p>
        </p:txBody>
      </p:sp>
      <p:sp>
        <p:nvSpPr>
          <p:cNvPr id="4" name="Slide Number Placeholder 3"/>
          <p:cNvSpPr>
            <a:spLocks noGrp="1"/>
          </p:cNvSpPr>
          <p:nvPr>
            <p:ph type="sldNum" sz="quarter" idx="10"/>
          </p:nvPr>
        </p:nvSpPr>
        <p:spPr/>
        <p:txBody>
          <a:bodyPr/>
          <a:lstStyle/>
          <a:p>
            <a:fld id="{43811D47-EA4A-4DCA-8A87-BD0D9AA7D38B}" type="slidenum">
              <a:rPr lang="en-US" smtClean="0"/>
              <a:t>9</a:t>
            </a:fld>
            <a:endParaRPr lang="en-US" dirty="0"/>
          </a:p>
        </p:txBody>
      </p:sp>
    </p:spTree>
    <p:extLst>
      <p:ext uri="{BB962C8B-B14F-4D97-AF65-F5344CB8AC3E}">
        <p14:creationId xmlns:p14="http://schemas.microsoft.com/office/powerpoint/2010/main" val="3853985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FC8C4B1-9185-40E6-A700-7D670C3DBB3D}" type="datetimeFigureOut">
              <a:rPr lang="en-US" smtClean="0"/>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1063E2-45D2-4282-A40D-C2D92004B6A3}" type="slidenum">
              <a:rPr lang="en-US" smtClean="0"/>
              <a:t>‹#›</a:t>
            </a:fld>
            <a:endParaRPr lang="en-US" dirty="0"/>
          </a:p>
        </p:txBody>
      </p:sp>
    </p:spTree>
    <p:extLst>
      <p:ext uri="{BB962C8B-B14F-4D97-AF65-F5344CB8AC3E}">
        <p14:creationId xmlns:p14="http://schemas.microsoft.com/office/powerpoint/2010/main" val="3619735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C8C4B1-9185-40E6-A700-7D670C3DBB3D}" type="datetimeFigureOut">
              <a:rPr lang="en-US" smtClean="0"/>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1063E2-45D2-4282-A40D-C2D92004B6A3}" type="slidenum">
              <a:rPr lang="en-US" smtClean="0"/>
              <a:t>‹#›</a:t>
            </a:fld>
            <a:endParaRPr lang="en-US" dirty="0"/>
          </a:p>
        </p:txBody>
      </p:sp>
    </p:spTree>
    <p:extLst>
      <p:ext uri="{BB962C8B-B14F-4D97-AF65-F5344CB8AC3E}">
        <p14:creationId xmlns:p14="http://schemas.microsoft.com/office/powerpoint/2010/main" val="4147997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C8C4B1-9185-40E6-A700-7D670C3DBB3D}" type="datetimeFigureOut">
              <a:rPr lang="en-US" smtClean="0"/>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1063E2-45D2-4282-A40D-C2D92004B6A3}" type="slidenum">
              <a:rPr lang="en-US" smtClean="0"/>
              <a:t>‹#›</a:t>
            </a:fld>
            <a:endParaRPr lang="en-US" dirty="0"/>
          </a:p>
        </p:txBody>
      </p:sp>
    </p:spTree>
    <p:extLst>
      <p:ext uri="{BB962C8B-B14F-4D97-AF65-F5344CB8AC3E}">
        <p14:creationId xmlns:p14="http://schemas.microsoft.com/office/powerpoint/2010/main" val="160883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C8C4B1-9185-40E6-A700-7D670C3DBB3D}" type="datetimeFigureOut">
              <a:rPr lang="en-US" smtClean="0"/>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1063E2-45D2-4282-A40D-C2D92004B6A3}" type="slidenum">
              <a:rPr lang="en-US" smtClean="0"/>
              <a:t>‹#›</a:t>
            </a:fld>
            <a:endParaRPr lang="en-US" dirty="0"/>
          </a:p>
        </p:txBody>
      </p:sp>
    </p:spTree>
    <p:extLst>
      <p:ext uri="{BB962C8B-B14F-4D97-AF65-F5344CB8AC3E}">
        <p14:creationId xmlns:p14="http://schemas.microsoft.com/office/powerpoint/2010/main" val="2145821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C8C4B1-9185-40E6-A700-7D670C3DBB3D}" type="datetimeFigureOut">
              <a:rPr lang="en-US" smtClean="0"/>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1063E2-45D2-4282-A40D-C2D92004B6A3}" type="slidenum">
              <a:rPr lang="en-US" smtClean="0"/>
              <a:t>‹#›</a:t>
            </a:fld>
            <a:endParaRPr lang="en-US" dirty="0"/>
          </a:p>
        </p:txBody>
      </p:sp>
    </p:spTree>
    <p:extLst>
      <p:ext uri="{BB962C8B-B14F-4D97-AF65-F5344CB8AC3E}">
        <p14:creationId xmlns:p14="http://schemas.microsoft.com/office/powerpoint/2010/main" val="2866800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C8C4B1-9185-40E6-A700-7D670C3DBB3D}" type="datetimeFigureOut">
              <a:rPr lang="en-US" smtClean="0"/>
              <a:t>12/1/2025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1063E2-45D2-4282-A40D-C2D92004B6A3}" type="slidenum">
              <a:rPr lang="en-US" smtClean="0"/>
              <a:t>‹#›</a:t>
            </a:fld>
            <a:endParaRPr lang="en-US" dirty="0"/>
          </a:p>
        </p:txBody>
      </p:sp>
    </p:spTree>
    <p:extLst>
      <p:ext uri="{BB962C8B-B14F-4D97-AF65-F5344CB8AC3E}">
        <p14:creationId xmlns:p14="http://schemas.microsoft.com/office/powerpoint/2010/main" val="1848181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C8C4B1-9185-40E6-A700-7D670C3DBB3D}" type="datetimeFigureOut">
              <a:rPr lang="en-US" smtClean="0"/>
              <a:t>12/1/2025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31063E2-45D2-4282-A40D-C2D92004B6A3}" type="slidenum">
              <a:rPr lang="en-US" smtClean="0"/>
              <a:t>‹#›</a:t>
            </a:fld>
            <a:endParaRPr lang="en-US" dirty="0"/>
          </a:p>
        </p:txBody>
      </p:sp>
    </p:spTree>
    <p:extLst>
      <p:ext uri="{BB962C8B-B14F-4D97-AF65-F5344CB8AC3E}">
        <p14:creationId xmlns:p14="http://schemas.microsoft.com/office/powerpoint/2010/main" val="1841210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C8C4B1-9185-40E6-A700-7D670C3DBB3D}" type="datetimeFigureOut">
              <a:rPr lang="en-US" smtClean="0"/>
              <a:t>12/1/2025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31063E2-45D2-4282-A40D-C2D92004B6A3}" type="slidenum">
              <a:rPr lang="en-US" smtClean="0"/>
              <a:t>‹#›</a:t>
            </a:fld>
            <a:endParaRPr lang="en-US" dirty="0"/>
          </a:p>
        </p:txBody>
      </p:sp>
    </p:spTree>
    <p:extLst>
      <p:ext uri="{BB962C8B-B14F-4D97-AF65-F5344CB8AC3E}">
        <p14:creationId xmlns:p14="http://schemas.microsoft.com/office/powerpoint/2010/main" val="2105502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C8C4B1-9185-40E6-A700-7D670C3DBB3D}" type="datetimeFigureOut">
              <a:rPr lang="en-US" smtClean="0"/>
              <a:t>12/1/2025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31063E2-45D2-4282-A40D-C2D92004B6A3}" type="slidenum">
              <a:rPr lang="en-US" smtClean="0"/>
              <a:t>‹#›</a:t>
            </a:fld>
            <a:endParaRPr lang="en-US" dirty="0"/>
          </a:p>
        </p:txBody>
      </p:sp>
    </p:spTree>
    <p:extLst>
      <p:ext uri="{BB962C8B-B14F-4D97-AF65-F5344CB8AC3E}">
        <p14:creationId xmlns:p14="http://schemas.microsoft.com/office/powerpoint/2010/main" val="2807708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C8C4B1-9185-40E6-A700-7D670C3DBB3D}" type="datetimeFigureOut">
              <a:rPr lang="en-US" smtClean="0"/>
              <a:t>12/1/2025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1063E2-45D2-4282-A40D-C2D92004B6A3}" type="slidenum">
              <a:rPr lang="en-US" smtClean="0"/>
              <a:t>‹#›</a:t>
            </a:fld>
            <a:endParaRPr lang="en-US" dirty="0"/>
          </a:p>
        </p:txBody>
      </p:sp>
    </p:spTree>
    <p:extLst>
      <p:ext uri="{BB962C8B-B14F-4D97-AF65-F5344CB8AC3E}">
        <p14:creationId xmlns:p14="http://schemas.microsoft.com/office/powerpoint/2010/main" val="3428205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C8C4B1-9185-40E6-A700-7D670C3DBB3D}" type="datetimeFigureOut">
              <a:rPr lang="en-US" smtClean="0"/>
              <a:t>12/1/2025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1063E2-45D2-4282-A40D-C2D92004B6A3}" type="slidenum">
              <a:rPr lang="en-US" smtClean="0"/>
              <a:t>‹#›</a:t>
            </a:fld>
            <a:endParaRPr lang="en-US" dirty="0"/>
          </a:p>
        </p:txBody>
      </p:sp>
    </p:spTree>
    <p:extLst>
      <p:ext uri="{BB962C8B-B14F-4D97-AF65-F5344CB8AC3E}">
        <p14:creationId xmlns:p14="http://schemas.microsoft.com/office/powerpoint/2010/main" val="2141673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C8C4B1-9185-40E6-A700-7D670C3DBB3D}" type="datetimeFigureOut">
              <a:rPr lang="en-US" smtClean="0"/>
              <a:t>12/1/2025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1063E2-45D2-4282-A40D-C2D92004B6A3}" type="slidenum">
              <a:rPr lang="en-US" smtClean="0"/>
              <a:t>‹#›</a:t>
            </a:fld>
            <a:endParaRPr lang="en-US" dirty="0"/>
          </a:p>
        </p:txBody>
      </p:sp>
    </p:spTree>
    <p:extLst>
      <p:ext uri="{BB962C8B-B14F-4D97-AF65-F5344CB8AC3E}">
        <p14:creationId xmlns:p14="http://schemas.microsoft.com/office/powerpoint/2010/main" val="3630208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comments" Target="../comments/comment1.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4.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3.png"/><Relationship Id="rId5" Type="http://schemas.microsoft.com/office/2007/relationships/hdphoto" Target="../media/hdphoto4.wdp"/><Relationship Id="rId1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5.png"/><Relationship Id="rId9" Type="http://schemas.openxmlformats.org/officeDocument/2006/relationships/image" Target="../media/image41.png"/><Relationship Id="rId1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png"/><Relationship Id="rId7"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48.jpe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jpg"/><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hyperlink" Target="https://www.girlscouts.org/en/cookies/troop-leader-resources.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9.jpe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openxmlformats.org/officeDocument/2006/relationships/hyperlink" Target="mailto:ABCSmartCookieTechSupport@hearthsidefoods.com" TargetMode="External"/><Relationship Id="rId3" Type="http://schemas.openxmlformats.org/officeDocument/2006/relationships/image" Target="../media/image4.png"/><Relationship Id="rId7"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mailto:customercare@gswny.org" TargetMode="External"/><Relationship Id="rId5"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697E"/>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011" y="261258"/>
            <a:ext cx="10307782" cy="5913912"/>
          </a:xfrm>
          <a:prstGeom prst="rect">
            <a:avLst/>
          </a:prstGeom>
        </p:spPr>
      </p:pic>
      <p:sp>
        <p:nvSpPr>
          <p:cNvPr id="3" name="Plaque 2"/>
          <p:cNvSpPr/>
          <p:nvPr/>
        </p:nvSpPr>
        <p:spPr>
          <a:xfrm>
            <a:off x="2269013" y="1080654"/>
            <a:ext cx="7653975" cy="3641295"/>
          </a:xfrm>
          <a:prstGeom prst="plaque">
            <a:avLst>
              <a:gd name="adj" fmla="val 9137"/>
            </a:avLst>
          </a:prstGeom>
          <a:solidFill>
            <a:srgbClr val="F7A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373984" y="1416374"/>
            <a:ext cx="9654638" cy="3139321"/>
          </a:xfrm>
          <a:prstGeom prst="rect">
            <a:avLst/>
          </a:prstGeom>
        </p:spPr>
        <p:txBody>
          <a:bodyPr wrap="square">
            <a:spAutoFit/>
          </a:bodyPr>
          <a:lstStyle/>
          <a:p>
            <a:pPr algn="ctr"/>
            <a:r>
              <a:rPr lang="en-US" sz="6600" dirty="0">
                <a:latin typeface="Girl Scout Text Medium" panose="02020003000000000000" pitchFamily="18" charset="0"/>
              </a:rPr>
              <a:t>Product Program Leader Training</a:t>
            </a:r>
          </a:p>
          <a:p>
            <a:pPr algn="ctr"/>
            <a:r>
              <a:rPr lang="en-US" sz="6600" dirty="0">
                <a:latin typeface="Girl Scout Text Medium" panose="02020003000000000000" pitchFamily="18" charset="0"/>
              </a:rPr>
              <a:t>Cookies 101</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9271" y="4882661"/>
            <a:ext cx="2964065" cy="1204290"/>
          </a:xfrm>
          <a:prstGeom prst="rect">
            <a:avLst/>
          </a:prstGeom>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31268" t="15508" r="33550" b="14516"/>
          <a:stretch/>
        </p:blipFill>
        <p:spPr>
          <a:xfrm>
            <a:off x="-71583" y="2952236"/>
            <a:ext cx="2452254" cy="3768902"/>
          </a:xfrm>
          <a:prstGeom prst="rect">
            <a:avLst/>
          </a:prstGeom>
        </p:spPr>
      </p:pic>
      <p:sp>
        <p:nvSpPr>
          <p:cNvPr id="6" name="TextBox 5"/>
          <p:cNvSpPr txBox="1"/>
          <p:nvPr/>
        </p:nvSpPr>
        <p:spPr>
          <a:xfrm>
            <a:off x="10231732" y="5004659"/>
            <a:ext cx="1866217" cy="1862048"/>
          </a:xfrm>
          <a:prstGeom prst="rect">
            <a:avLst/>
          </a:prstGeom>
          <a:noFill/>
        </p:spPr>
        <p:txBody>
          <a:bodyPr wrap="none" rtlCol="0">
            <a:spAutoFit/>
          </a:bodyPr>
          <a:lstStyle/>
          <a:p>
            <a:r>
              <a:rPr lang="en-US" sz="11500" dirty="0">
                <a:solidFill>
                  <a:srgbClr val="F7ABD6"/>
                </a:solidFill>
                <a:latin typeface="Girl Scout Text Book" panose="02020003000000000000" pitchFamily="18" charset="0"/>
              </a:rPr>
              <a:t>❧</a:t>
            </a:r>
            <a:endParaRPr lang="en-US" sz="11500" dirty="0">
              <a:solidFill>
                <a:srgbClr val="F7ABD6"/>
              </a:solidFill>
            </a:endParaRPr>
          </a:p>
        </p:txBody>
      </p:sp>
    </p:spTree>
    <p:extLst>
      <p:ext uri="{BB962C8B-B14F-4D97-AF65-F5344CB8AC3E}">
        <p14:creationId xmlns:p14="http://schemas.microsoft.com/office/powerpoint/2010/main" val="3261792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697E"/>
        </a:solidFill>
        <a:effectLst/>
      </p:bgPr>
    </p:bg>
    <p:spTree>
      <p:nvGrpSpPr>
        <p:cNvPr id="1" name=""/>
        <p:cNvGrpSpPr/>
        <p:nvPr/>
      </p:nvGrpSpPr>
      <p:grpSpPr>
        <a:xfrm>
          <a:off x="0" y="0"/>
          <a:ext cx="0" cy="0"/>
          <a:chOff x="0" y="0"/>
          <a:chExt cx="0" cy="0"/>
        </a:xfrm>
      </p:grpSpPr>
      <p:sp>
        <p:nvSpPr>
          <p:cNvPr id="15" name="Rounded Rectangle 14"/>
          <p:cNvSpPr/>
          <p:nvPr/>
        </p:nvSpPr>
        <p:spPr>
          <a:xfrm>
            <a:off x="4456945" y="3173743"/>
            <a:ext cx="7374596" cy="3077186"/>
          </a:xfrm>
          <a:prstGeom prst="roundRect">
            <a:avLst>
              <a:gd name="adj" fmla="val 10838"/>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7366821" y="2465856"/>
            <a:ext cx="3827206" cy="707886"/>
          </a:xfrm>
          <a:prstGeom prst="rect">
            <a:avLst/>
          </a:prstGeom>
          <a:noFill/>
        </p:spPr>
        <p:txBody>
          <a:bodyPr wrap="square" rtlCol="0">
            <a:spAutoFit/>
          </a:bodyPr>
          <a:lstStyle/>
          <a:p>
            <a:pPr algn="ctr"/>
            <a:endParaRPr lang="en-US" sz="4000" dirty="0">
              <a:latin typeface="Palatino Linotype" panose="02040502050505030304" pitchFamily="18" charset="0"/>
            </a:endParaRPr>
          </a:p>
        </p:txBody>
      </p:sp>
      <p:sp>
        <p:nvSpPr>
          <p:cNvPr id="13" name="Rectangle 12"/>
          <p:cNvSpPr/>
          <p:nvPr/>
        </p:nvSpPr>
        <p:spPr>
          <a:xfrm>
            <a:off x="3694569" y="324154"/>
            <a:ext cx="4640629" cy="707886"/>
          </a:xfrm>
          <a:prstGeom prst="rect">
            <a:avLst/>
          </a:prstGeom>
        </p:spPr>
        <p:txBody>
          <a:bodyPr wrap="none">
            <a:spAutoFit/>
          </a:bodyPr>
          <a:lstStyle/>
          <a:p>
            <a:pPr algn="ctr"/>
            <a:r>
              <a:rPr lang="en-US" sz="4000" dirty="0">
                <a:latin typeface="Palatino Linotype" panose="02040502050505030304" pitchFamily="18" charset="0"/>
              </a:rPr>
              <a:t>Meet Your Cookies!</a:t>
            </a:r>
          </a:p>
        </p:txBody>
      </p:sp>
      <p:sp>
        <p:nvSpPr>
          <p:cNvPr id="3" name="Plaque 2"/>
          <p:cNvSpPr/>
          <p:nvPr/>
        </p:nvSpPr>
        <p:spPr>
          <a:xfrm>
            <a:off x="578693" y="1723127"/>
            <a:ext cx="11034615" cy="1126951"/>
          </a:xfrm>
          <a:prstGeom prst="plaque">
            <a:avLst/>
          </a:prstGeom>
          <a:solidFill>
            <a:srgbClr val="F7A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581891" y="1734049"/>
            <a:ext cx="11031418" cy="1015663"/>
          </a:xfrm>
          <a:prstGeom prst="rect">
            <a:avLst/>
          </a:prstGeom>
          <a:noFill/>
        </p:spPr>
        <p:txBody>
          <a:bodyPr wrap="square" rtlCol="0">
            <a:spAutoFit/>
          </a:bodyPr>
          <a:lstStyle/>
          <a:p>
            <a:pPr algn="ctr"/>
            <a:r>
              <a:rPr lang="en-US" sz="2000" dirty="0">
                <a:latin typeface="Girl Scout Text Medium" panose="02020003000000000000" pitchFamily="18" charset="0"/>
              </a:rPr>
              <a:t>When customers buy Girl Scout Cookies, they are helping girls power new, unique, </a:t>
            </a:r>
            <a:br>
              <a:rPr lang="en-US" sz="2000" dirty="0">
                <a:latin typeface="Girl Scout Text Medium" panose="02020003000000000000" pitchFamily="18" charset="0"/>
              </a:rPr>
            </a:br>
            <a:r>
              <a:rPr lang="en-US" sz="2000" dirty="0">
                <a:latin typeface="Girl Scout Text Medium" panose="02020003000000000000" pitchFamily="18" charset="0"/>
              </a:rPr>
              <a:t>and amazing experiences. With these experiences, they broaden their world, learn </a:t>
            </a:r>
            <a:br>
              <a:rPr lang="en-US" sz="2000" dirty="0">
                <a:latin typeface="Girl Scout Text Medium" panose="02020003000000000000" pitchFamily="18" charset="0"/>
              </a:rPr>
            </a:br>
            <a:r>
              <a:rPr lang="en-US" sz="2000" dirty="0">
                <a:latin typeface="Girl Scout Text Medium" panose="02020003000000000000" pitchFamily="18" charset="0"/>
              </a:rPr>
              <a:t>and practice essential skills, preparing them for a lifetime of leadership. </a:t>
            </a:r>
          </a:p>
        </p:txBody>
      </p:sp>
      <p:sp>
        <p:nvSpPr>
          <p:cNvPr id="4" name="Rounded Rectangle 3"/>
          <p:cNvSpPr/>
          <p:nvPr/>
        </p:nvSpPr>
        <p:spPr>
          <a:xfrm>
            <a:off x="578693" y="3173742"/>
            <a:ext cx="3115876" cy="3055671"/>
          </a:xfrm>
          <a:prstGeom prst="roundRect">
            <a:avLst>
              <a:gd name="adj" fmla="val 10838"/>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670499" y="4888067"/>
            <a:ext cx="2918779" cy="1200329"/>
          </a:xfrm>
          <a:prstGeom prst="rect">
            <a:avLst/>
          </a:prstGeom>
          <a:noFill/>
        </p:spPr>
        <p:txBody>
          <a:bodyPr wrap="square" rtlCol="0">
            <a:spAutoFit/>
          </a:bodyPr>
          <a:lstStyle/>
          <a:p>
            <a:r>
              <a:rPr lang="en-US" sz="1200" dirty="0">
                <a:latin typeface="Girl Scout Text Medium" panose="02020003000000000000" pitchFamily="18" charset="0"/>
              </a:rPr>
              <a:t>Cadettes, Seniors, and Ambassadors can wave rewards to earn + $.13 per package</a:t>
            </a:r>
          </a:p>
          <a:p>
            <a:endParaRPr lang="en-US" sz="1200" dirty="0">
              <a:latin typeface="Girl Scout Text Medium" panose="02020003000000000000" pitchFamily="18" charset="0"/>
            </a:endParaRPr>
          </a:p>
          <a:p>
            <a:r>
              <a:rPr lang="en-US" sz="1200" dirty="0">
                <a:latin typeface="Girl Scout Text Medium" panose="02020003000000000000" pitchFamily="18" charset="0"/>
              </a:rPr>
              <a:t>Troops can also earn a PGA bonus + $.05 per package</a:t>
            </a:r>
          </a:p>
        </p:txBody>
      </p:sp>
      <p:pic>
        <p:nvPicPr>
          <p:cNvPr id="21" name="Picture 20"/>
          <p:cNvPicPr>
            <a:picLocks noChangeAspect="1"/>
          </p:cNvPicPr>
          <p:nvPr/>
        </p:nvPicPr>
        <p:blipFill>
          <a:blip r:embed="rId3"/>
          <a:stretch>
            <a:fillRect/>
          </a:stretch>
        </p:blipFill>
        <p:spPr>
          <a:xfrm>
            <a:off x="8033244" y="4467118"/>
            <a:ext cx="3691382" cy="1395071"/>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0" y="-83125"/>
            <a:ext cx="12192000" cy="1639827"/>
          </a:xfrm>
          <a:prstGeom prst="rect">
            <a:avLst/>
          </a:prstGeom>
        </p:spPr>
      </p:pic>
      <p:sp>
        <p:nvSpPr>
          <p:cNvPr id="25" name="TextBox 24"/>
          <p:cNvSpPr txBox="1"/>
          <p:nvPr/>
        </p:nvSpPr>
        <p:spPr>
          <a:xfrm>
            <a:off x="0" y="120681"/>
            <a:ext cx="12192000" cy="1200329"/>
          </a:xfrm>
          <a:prstGeom prst="rect">
            <a:avLst/>
          </a:prstGeom>
          <a:noFill/>
        </p:spPr>
        <p:txBody>
          <a:bodyPr wrap="square" rtlCol="0">
            <a:spAutoFit/>
          </a:bodyPr>
          <a:lstStyle/>
          <a:p>
            <a:pPr algn="ctr"/>
            <a:r>
              <a:rPr lang="en-US" sz="7200" dirty="0">
                <a:latin typeface="Girl Scout Text Medium" panose="02020003000000000000" pitchFamily="18" charset="0"/>
              </a:rPr>
              <a:t>Troop Proceeds</a:t>
            </a:r>
          </a:p>
        </p:txBody>
      </p:sp>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3777" y="282631"/>
            <a:ext cx="725708" cy="725708"/>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1009" y="3243775"/>
            <a:ext cx="1737757" cy="1674680"/>
          </a:xfrm>
          <a:prstGeom prst="rect">
            <a:avLst/>
          </a:prstGeom>
        </p:spPr>
      </p:pic>
      <p:sp>
        <p:nvSpPr>
          <p:cNvPr id="6" name="TextBox 5"/>
          <p:cNvSpPr txBox="1"/>
          <p:nvPr/>
        </p:nvSpPr>
        <p:spPr>
          <a:xfrm>
            <a:off x="1457874" y="3430740"/>
            <a:ext cx="1344026" cy="1200329"/>
          </a:xfrm>
          <a:prstGeom prst="rect">
            <a:avLst/>
          </a:prstGeom>
          <a:noFill/>
        </p:spPr>
        <p:txBody>
          <a:bodyPr wrap="square" rtlCol="0">
            <a:spAutoFit/>
          </a:bodyPr>
          <a:lstStyle/>
          <a:p>
            <a:pPr algn="ctr"/>
            <a:r>
              <a:rPr lang="en-US" dirty="0">
                <a:latin typeface="Girl Scout Text Medium" panose="02020003000000000000" pitchFamily="18" charset="0"/>
              </a:rPr>
              <a:t>Troops earn</a:t>
            </a:r>
          </a:p>
          <a:p>
            <a:pPr algn="ctr"/>
            <a:r>
              <a:rPr lang="en-US" dirty="0">
                <a:latin typeface="Girl Scout Text Medium" panose="02020003000000000000" pitchFamily="18" charset="0"/>
              </a:rPr>
              <a:t>$.90 per package</a:t>
            </a:r>
          </a:p>
        </p:txBody>
      </p:sp>
      <p:sp>
        <p:nvSpPr>
          <p:cNvPr id="5" name="Rectangle 4"/>
          <p:cNvSpPr/>
          <p:nvPr/>
        </p:nvSpPr>
        <p:spPr>
          <a:xfrm>
            <a:off x="4622775" y="3316582"/>
            <a:ext cx="4719562" cy="2769989"/>
          </a:xfrm>
          <a:prstGeom prst="rect">
            <a:avLst/>
          </a:prstGeom>
        </p:spPr>
        <p:txBody>
          <a:bodyPr wrap="none">
            <a:spAutoFit/>
          </a:bodyPr>
          <a:lstStyle/>
          <a:p>
            <a:r>
              <a:rPr lang="en-US" dirty="0">
                <a:latin typeface="Girl Scout Text Medium" panose="02020003000000000000" pitchFamily="18" charset="0"/>
              </a:rPr>
              <a:t>Troops use Cookie Proceeds to fund:</a:t>
            </a:r>
            <a:br>
              <a:rPr lang="en-US" dirty="0">
                <a:latin typeface="Girl Scout Text Medium" panose="02020003000000000000" pitchFamily="18" charset="0"/>
              </a:rPr>
            </a:br>
            <a:endParaRPr lang="en-US" sz="1000" dirty="0">
              <a:latin typeface="Girl Scout Text Medium" panose="02020003000000000000" pitchFamily="18" charset="0"/>
            </a:endParaRPr>
          </a:p>
          <a:p>
            <a:pPr marL="285750" indent="-285750">
              <a:spcAft>
                <a:spcPts val="300"/>
              </a:spcAft>
              <a:buFont typeface="Arial" panose="020B0604020202020204" pitchFamily="34" charset="0"/>
              <a:buChar char="•"/>
            </a:pPr>
            <a:r>
              <a:rPr lang="en-US" sz="1400" dirty="0">
                <a:latin typeface="Girl Scout Text Medium" panose="02020003000000000000" pitchFamily="18" charset="0"/>
              </a:rPr>
              <a:t>Troop Meeting Supplies</a:t>
            </a:r>
          </a:p>
          <a:p>
            <a:pPr marL="285750" indent="-285750">
              <a:spcAft>
                <a:spcPts val="300"/>
              </a:spcAft>
              <a:buFont typeface="Arial" panose="020B0604020202020204" pitchFamily="34" charset="0"/>
              <a:buChar char="•"/>
            </a:pPr>
            <a:r>
              <a:rPr lang="en-US" sz="1400" dirty="0">
                <a:latin typeface="Girl Scout Text Medium" panose="02020003000000000000" pitchFamily="18" charset="0"/>
              </a:rPr>
              <a:t>Travel, Field Trips, and other events</a:t>
            </a:r>
          </a:p>
          <a:p>
            <a:pPr marL="285750" indent="-285750">
              <a:spcAft>
                <a:spcPts val="300"/>
              </a:spcAft>
              <a:buFont typeface="Arial" panose="020B0604020202020204" pitchFamily="34" charset="0"/>
              <a:buChar char="•"/>
            </a:pPr>
            <a:r>
              <a:rPr lang="en-US" sz="1400" dirty="0">
                <a:latin typeface="Girl Scout Text Medium" panose="02020003000000000000" pitchFamily="18" charset="0"/>
              </a:rPr>
              <a:t>(or offset the cost of) Uniforms and membership</a:t>
            </a:r>
          </a:p>
          <a:p>
            <a:pPr marL="285750" indent="-285750">
              <a:spcAft>
                <a:spcPts val="300"/>
              </a:spcAft>
              <a:buFont typeface="Arial" panose="020B0604020202020204" pitchFamily="34" charset="0"/>
              <a:buChar char="•"/>
            </a:pPr>
            <a:r>
              <a:rPr lang="en-US" sz="1400" dirty="0">
                <a:latin typeface="Girl Scout Text Medium" panose="02020003000000000000" pitchFamily="18" charset="0"/>
              </a:rPr>
              <a:t>Impactful Service Projects</a:t>
            </a:r>
          </a:p>
          <a:p>
            <a:pPr>
              <a:spcAft>
                <a:spcPts val="300"/>
              </a:spcAft>
            </a:pPr>
            <a:endParaRPr lang="en-US" sz="1400" dirty="0">
              <a:latin typeface="Girl Scout Text Medium" panose="02020003000000000000" pitchFamily="18" charset="0"/>
            </a:endParaRPr>
          </a:p>
          <a:p>
            <a:pPr>
              <a:spcAft>
                <a:spcPts val="300"/>
              </a:spcAft>
            </a:pPr>
            <a:r>
              <a:rPr lang="en-US" sz="1400" dirty="0">
                <a:latin typeface="Girl Scout Text Medium" panose="02020003000000000000" pitchFamily="18" charset="0"/>
              </a:rPr>
              <a:t>Strengthen your Girl Scouts’ team-</a:t>
            </a:r>
          </a:p>
          <a:p>
            <a:pPr>
              <a:spcAft>
                <a:spcPts val="300"/>
              </a:spcAft>
            </a:pPr>
            <a:r>
              <a:rPr lang="en-US" sz="1400" dirty="0">
                <a:latin typeface="Girl Scout Text Medium" panose="02020003000000000000" pitchFamily="18" charset="0"/>
              </a:rPr>
              <a:t>building skills by setting a troop</a:t>
            </a:r>
          </a:p>
          <a:p>
            <a:pPr>
              <a:spcAft>
                <a:spcPts val="300"/>
              </a:spcAft>
            </a:pPr>
            <a:r>
              <a:rPr lang="en-US" sz="1400" dirty="0">
                <a:latin typeface="Girl Scout Text Medium" panose="02020003000000000000" pitchFamily="18" charset="0"/>
              </a:rPr>
              <a:t>package goal! This is also a great</a:t>
            </a:r>
          </a:p>
          <a:p>
            <a:pPr>
              <a:spcAft>
                <a:spcPts val="300"/>
              </a:spcAft>
            </a:pPr>
            <a:r>
              <a:rPr lang="en-US" sz="1400" dirty="0">
                <a:latin typeface="Girl Scout Text Medium" panose="02020003000000000000" pitchFamily="18" charset="0"/>
              </a:rPr>
              <a:t>way to introduce budgeting concepts.</a:t>
            </a:r>
          </a:p>
        </p:txBody>
      </p:sp>
    </p:spTree>
    <p:extLst>
      <p:ext uri="{BB962C8B-B14F-4D97-AF65-F5344CB8AC3E}">
        <p14:creationId xmlns:p14="http://schemas.microsoft.com/office/powerpoint/2010/main" val="1199669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697E"/>
        </a:solidFill>
        <a:effectLst/>
      </p:bgPr>
    </p:bg>
    <p:spTree>
      <p:nvGrpSpPr>
        <p:cNvPr id="1" name=""/>
        <p:cNvGrpSpPr/>
        <p:nvPr/>
      </p:nvGrpSpPr>
      <p:grpSpPr>
        <a:xfrm>
          <a:off x="0" y="0"/>
          <a:ext cx="0" cy="0"/>
          <a:chOff x="0" y="0"/>
          <a:chExt cx="0" cy="0"/>
        </a:xfrm>
      </p:grpSpPr>
      <p:sp>
        <p:nvSpPr>
          <p:cNvPr id="4" name="Rounded Rectangle 3"/>
          <p:cNvSpPr/>
          <p:nvPr/>
        </p:nvSpPr>
        <p:spPr>
          <a:xfrm>
            <a:off x="4548249" y="1840675"/>
            <a:ext cx="7208322" cy="2368410"/>
          </a:xfrm>
          <a:prstGeom prst="roundRect">
            <a:avLst>
              <a:gd name="adj" fmla="val 3215"/>
            </a:avLst>
          </a:prstGeom>
          <a:solidFill>
            <a:srgbClr val="A0D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4548248" y="4400096"/>
            <a:ext cx="7208322" cy="2310542"/>
          </a:xfrm>
          <a:prstGeom prst="roundRect">
            <a:avLst>
              <a:gd name="adj" fmla="val 3215"/>
            </a:avLst>
          </a:prstGeom>
          <a:solidFill>
            <a:srgbClr val="A0D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7366821" y="2465856"/>
            <a:ext cx="3827206" cy="707886"/>
          </a:xfrm>
          <a:prstGeom prst="rect">
            <a:avLst/>
          </a:prstGeom>
          <a:noFill/>
        </p:spPr>
        <p:txBody>
          <a:bodyPr wrap="square" rtlCol="0">
            <a:spAutoFit/>
          </a:bodyPr>
          <a:lstStyle/>
          <a:p>
            <a:pPr algn="ctr"/>
            <a:endParaRPr lang="en-US" sz="4000" dirty="0">
              <a:latin typeface="Palatino Linotype" panose="02040502050505030304" pitchFamily="18" charset="0"/>
            </a:endParaRP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0" y="-528"/>
            <a:ext cx="12192000" cy="1639827"/>
          </a:xfrm>
          <a:prstGeom prst="rect">
            <a:avLst/>
          </a:prstGeom>
        </p:spPr>
      </p:pic>
      <p:sp>
        <p:nvSpPr>
          <p:cNvPr id="29" name="Rectangle 28"/>
          <p:cNvSpPr/>
          <p:nvPr/>
        </p:nvSpPr>
        <p:spPr>
          <a:xfrm>
            <a:off x="687844" y="117207"/>
            <a:ext cx="10911963" cy="923330"/>
          </a:xfrm>
          <a:prstGeom prst="rect">
            <a:avLst/>
          </a:prstGeom>
        </p:spPr>
        <p:txBody>
          <a:bodyPr wrap="none">
            <a:spAutoFit/>
          </a:bodyPr>
          <a:lstStyle/>
          <a:p>
            <a:pPr algn="ctr"/>
            <a:r>
              <a:rPr lang="en-US" sz="5400" dirty="0">
                <a:latin typeface="Girl Scout Text Medium" panose="02020003000000000000" pitchFamily="18" charset="0"/>
              </a:rPr>
              <a:t>The Cookie Program at a Glance</a:t>
            </a:r>
          </a:p>
        </p:txBody>
      </p:sp>
      <p:sp>
        <p:nvSpPr>
          <p:cNvPr id="3" name="Plaque 2"/>
          <p:cNvSpPr/>
          <p:nvPr/>
        </p:nvSpPr>
        <p:spPr>
          <a:xfrm>
            <a:off x="427513" y="1840675"/>
            <a:ext cx="3938204" cy="2113808"/>
          </a:xfrm>
          <a:prstGeom prst="plaque">
            <a:avLst/>
          </a:prstGeom>
          <a:solidFill>
            <a:srgbClr val="F7A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427513" y="2032526"/>
            <a:ext cx="3938203" cy="1569660"/>
          </a:xfrm>
          <a:prstGeom prst="rect">
            <a:avLst/>
          </a:prstGeom>
          <a:noFill/>
        </p:spPr>
        <p:txBody>
          <a:bodyPr wrap="square" rtlCol="0">
            <a:spAutoFit/>
          </a:bodyPr>
          <a:lstStyle/>
          <a:p>
            <a:pPr algn="ctr"/>
            <a:r>
              <a:rPr lang="en-US" sz="3200" dirty="0">
                <a:latin typeface="Girl Scout Text Medium" panose="02020003000000000000" pitchFamily="18" charset="0"/>
              </a:rPr>
              <a:t>Ways to participate in the Cookie Program</a:t>
            </a:r>
          </a:p>
        </p:txBody>
      </p:sp>
      <p:sp>
        <p:nvSpPr>
          <p:cNvPr id="11" name="TextBox 10"/>
          <p:cNvSpPr txBox="1"/>
          <p:nvPr/>
        </p:nvSpPr>
        <p:spPr>
          <a:xfrm>
            <a:off x="4738254" y="1639300"/>
            <a:ext cx="6828311" cy="2492990"/>
          </a:xfrm>
          <a:prstGeom prst="rect">
            <a:avLst/>
          </a:prstGeom>
          <a:noFill/>
        </p:spPr>
        <p:txBody>
          <a:bodyPr wrap="square" rtlCol="0">
            <a:spAutoFit/>
          </a:bodyPr>
          <a:lstStyle/>
          <a:p>
            <a:pPr>
              <a:lnSpc>
                <a:spcPct val="200000"/>
              </a:lnSpc>
            </a:pPr>
            <a:r>
              <a:rPr lang="en-US" sz="2800" dirty="0">
                <a:latin typeface="Girl Scout Text Medium" panose="02020003000000000000" pitchFamily="18" charset="0"/>
              </a:rPr>
              <a:t>For Girl Scouts</a:t>
            </a:r>
          </a:p>
          <a:p>
            <a:pPr marL="285750" indent="-285750">
              <a:buFont typeface="Arial" panose="020B0604020202020204" pitchFamily="34" charset="0"/>
              <a:buChar char="•"/>
            </a:pPr>
            <a:r>
              <a:rPr lang="en-US" sz="2000" dirty="0">
                <a:latin typeface="Girl Scout Text Medium" panose="02020003000000000000" pitchFamily="18" charset="0"/>
              </a:rPr>
              <a:t>Online/Digital Cookie</a:t>
            </a:r>
          </a:p>
          <a:p>
            <a:pPr marL="285750" indent="-285750">
              <a:buFont typeface="Arial" panose="020B0604020202020204" pitchFamily="34" charset="0"/>
              <a:buChar char="•"/>
            </a:pPr>
            <a:r>
              <a:rPr lang="en-US" sz="2000" dirty="0">
                <a:latin typeface="Girl Scout Text Medium" panose="02020003000000000000" pitchFamily="18" charset="0"/>
              </a:rPr>
              <a:t>In-person/Door to Door</a:t>
            </a:r>
          </a:p>
          <a:p>
            <a:pPr marL="285750" indent="-285750">
              <a:buFont typeface="Arial" panose="020B0604020202020204" pitchFamily="34" charset="0"/>
              <a:buChar char="•"/>
            </a:pPr>
            <a:r>
              <a:rPr lang="en-US" sz="2000" dirty="0">
                <a:latin typeface="Girl Scout Text Medium" panose="02020003000000000000" pitchFamily="18" charset="0"/>
              </a:rPr>
              <a:t>Walkabouts </a:t>
            </a:r>
          </a:p>
          <a:p>
            <a:pPr marL="285750" indent="-285750">
              <a:buFont typeface="Arial" panose="020B0604020202020204" pitchFamily="34" charset="0"/>
              <a:buChar char="•"/>
            </a:pPr>
            <a:r>
              <a:rPr lang="en-US" sz="2000" dirty="0">
                <a:latin typeface="Girl Scout Text Medium" panose="02020003000000000000" pitchFamily="18" charset="0"/>
              </a:rPr>
              <a:t>Lemonade Stands</a:t>
            </a:r>
          </a:p>
          <a:p>
            <a:pPr marL="285750" indent="-285750">
              <a:buFont typeface="Arial" panose="020B0604020202020204" pitchFamily="34" charset="0"/>
              <a:buChar char="•"/>
            </a:pPr>
            <a:r>
              <a:rPr lang="en-US" sz="2000" dirty="0">
                <a:latin typeface="Girl Scout Text Medium" panose="02020003000000000000" pitchFamily="18" charset="0"/>
              </a:rPr>
              <a:t>GSUSA Cookie Entrepreneurship Family Pin</a:t>
            </a:r>
            <a:endParaRPr lang="en-US" sz="2800" dirty="0">
              <a:latin typeface="Girl Scout Text Medium" panose="02020003000000000000" pitchFamily="18" charset="0"/>
            </a:endParaRPr>
          </a:p>
        </p:txBody>
      </p:sp>
      <p:pic>
        <p:nvPicPr>
          <p:cNvPr id="2" name="Picture 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6308" t="34161" r="41107" b="31809"/>
          <a:stretch/>
        </p:blipFill>
        <p:spPr>
          <a:xfrm>
            <a:off x="-460839" y="3500861"/>
            <a:ext cx="4629081" cy="373559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58524" y="2062144"/>
            <a:ext cx="830506" cy="555125"/>
          </a:xfrm>
          <a:prstGeom prst="rect">
            <a:avLst/>
          </a:prstGeom>
        </p:spPr>
      </p:pic>
      <p:sp>
        <p:nvSpPr>
          <p:cNvPr id="14" name="TextBox 13"/>
          <p:cNvSpPr txBox="1"/>
          <p:nvPr/>
        </p:nvSpPr>
        <p:spPr>
          <a:xfrm>
            <a:off x="4771496" y="4209085"/>
            <a:ext cx="6828311" cy="2492990"/>
          </a:xfrm>
          <a:prstGeom prst="rect">
            <a:avLst/>
          </a:prstGeom>
          <a:noFill/>
        </p:spPr>
        <p:txBody>
          <a:bodyPr wrap="square" rtlCol="0">
            <a:spAutoFit/>
          </a:bodyPr>
          <a:lstStyle/>
          <a:p>
            <a:pPr>
              <a:lnSpc>
                <a:spcPct val="200000"/>
              </a:lnSpc>
            </a:pPr>
            <a:r>
              <a:rPr lang="en-US" sz="2800" dirty="0">
                <a:latin typeface="Girl Scout Text Medium" panose="02020003000000000000" pitchFamily="18" charset="0"/>
              </a:rPr>
              <a:t>For Troops</a:t>
            </a:r>
          </a:p>
          <a:p>
            <a:pPr marL="285750" indent="-285750">
              <a:buFont typeface="Arial" panose="020B0604020202020204" pitchFamily="34" charset="0"/>
              <a:buChar char="•"/>
            </a:pPr>
            <a:r>
              <a:rPr lang="en-US" sz="2000" dirty="0">
                <a:latin typeface="Girl Scout Text Medium" panose="02020003000000000000" pitchFamily="18" charset="0"/>
              </a:rPr>
              <a:t>Entrepreneurship Pins &amp; Badges</a:t>
            </a:r>
          </a:p>
          <a:p>
            <a:pPr marL="285750" indent="-285750">
              <a:buFont typeface="Arial" panose="020B0604020202020204" pitchFamily="34" charset="0"/>
              <a:buChar char="•"/>
            </a:pPr>
            <a:r>
              <a:rPr lang="en-US" sz="2000" dirty="0">
                <a:latin typeface="Girl Scout Text Medium" panose="02020003000000000000" pitchFamily="18" charset="0"/>
              </a:rPr>
              <a:t>GSUSA Cookie Finder through their Troop Digital Cookie Direct Ship Site Link</a:t>
            </a:r>
          </a:p>
          <a:p>
            <a:pPr marL="285750" indent="-285750">
              <a:buFont typeface="Arial" panose="020B0604020202020204" pitchFamily="34" charset="0"/>
              <a:buChar char="•"/>
            </a:pPr>
            <a:r>
              <a:rPr lang="en-US" sz="2000" dirty="0">
                <a:latin typeface="Girl Scout Text Medium" panose="02020003000000000000" pitchFamily="18" charset="0"/>
              </a:rPr>
              <a:t>In-person and Virtual Cookie Booths</a:t>
            </a:r>
          </a:p>
          <a:p>
            <a:pPr marL="285750" indent="-285750">
              <a:buFont typeface="Arial" panose="020B0604020202020204" pitchFamily="34" charset="0"/>
              <a:buChar char="•"/>
            </a:pPr>
            <a:r>
              <a:rPr lang="en-US" sz="2000" dirty="0">
                <a:latin typeface="Girl Scout Text Medium" panose="02020003000000000000" pitchFamily="18" charset="0"/>
              </a:rPr>
              <a:t>Troop Walkabouts / Drive Thrus</a:t>
            </a:r>
          </a:p>
        </p:txBody>
      </p:sp>
    </p:spTree>
    <p:extLst>
      <p:ext uri="{BB962C8B-B14F-4D97-AF65-F5344CB8AC3E}">
        <p14:creationId xmlns:p14="http://schemas.microsoft.com/office/powerpoint/2010/main" val="153387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697E"/>
        </a:solidFill>
        <a:effectLst/>
      </p:bgPr>
    </p:bg>
    <p:spTree>
      <p:nvGrpSpPr>
        <p:cNvPr id="1" name=""/>
        <p:cNvGrpSpPr/>
        <p:nvPr/>
      </p:nvGrpSpPr>
      <p:grpSpPr>
        <a:xfrm>
          <a:off x="0" y="0"/>
          <a:ext cx="0" cy="0"/>
          <a:chOff x="0" y="0"/>
          <a:chExt cx="0" cy="0"/>
        </a:xfrm>
      </p:grpSpPr>
      <p:sp>
        <p:nvSpPr>
          <p:cNvPr id="10" name="TextBox 9"/>
          <p:cNvSpPr txBox="1"/>
          <p:nvPr/>
        </p:nvSpPr>
        <p:spPr>
          <a:xfrm>
            <a:off x="7366821" y="2465856"/>
            <a:ext cx="3827206" cy="707886"/>
          </a:xfrm>
          <a:prstGeom prst="rect">
            <a:avLst/>
          </a:prstGeom>
          <a:noFill/>
        </p:spPr>
        <p:txBody>
          <a:bodyPr wrap="square" rtlCol="0">
            <a:spAutoFit/>
          </a:bodyPr>
          <a:lstStyle/>
          <a:p>
            <a:pPr algn="ctr"/>
            <a:endParaRPr lang="en-US" sz="4000" dirty="0">
              <a:latin typeface="Palatino Linotype" panose="02040502050505030304" pitchFamily="18" charset="0"/>
            </a:endParaRPr>
          </a:p>
        </p:txBody>
      </p:sp>
      <p:sp>
        <p:nvSpPr>
          <p:cNvPr id="2" name="Rounded Rectangle 1"/>
          <p:cNvSpPr/>
          <p:nvPr/>
        </p:nvSpPr>
        <p:spPr>
          <a:xfrm>
            <a:off x="5800620" y="432858"/>
            <a:ext cx="5583196" cy="5713500"/>
          </a:xfrm>
          <a:prstGeom prst="roundRect">
            <a:avLst>
              <a:gd name="adj" fmla="val 5722"/>
            </a:avLst>
          </a:prstGeom>
          <a:solidFill>
            <a:srgbClr val="A0D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6092697" y="1127028"/>
            <a:ext cx="5101330" cy="4093428"/>
          </a:xfrm>
          <a:prstGeom prst="rect">
            <a:avLst/>
          </a:prstGeom>
        </p:spPr>
        <p:txBody>
          <a:bodyPr wrap="square">
            <a:spAutoFit/>
          </a:bodyPr>
          <a:lstStyle/>
          <a:p>
            <a:r>
              <a:rPr lang="en-US" sz="2600" dirty="0">
                <a:latin typeface="Girl Scout Text Medium" panose="02020003000000000000" pitchFamily="18" charset="0"/>
              </a:rPr>
              <a:t>The Cookie Program is an exciting time for girls, families and volunteers! </a:t>
            </a:r>
          </a:p>
          <a:p>
            <a:endParaRPr lang="en-US" sz="2600" dirty="0">
              <a:latin typeface="Girl Scout Text Medium" panose="02020003000000000000" pitchFamily="18" charset="0"/>
            </a:endParaRPr>
          </a:p>
          <a:p>
            <a:r>
              <a:rPr lang="en-US" sz="2600" dirty="0">
                <a:latin typeface="Girl Scout Text Medium" panose="02020003000000000000" pitchFamily="18" charset="0"/>
              </a:rPr>
              <a:t>As the Troop Leader, building a cookie team to help manage all of the moving parts of the program is extremely important for a successful entrepreneurial experience.</a:t>
            </a:r>
          </a:p>
        </p:txBody>
      </p:sp>
      <p:pic>
        <p:nvPicPr>
          <p:cNvPr id="9" name="Picture 8"/>
          <p:cNvPicPr>
            <a:picLocks noChangeAspect="1"/>
          </p:cNvPicPr>
          <p:nvPr/>
        </p:nvPicPr>
        <p:blipFill>
          <a:blip r:embed="rId3"/>
          <a:stretch>
            <a:fillRect/>
          </a:stretch>
        </p:blipFill>
        <p:spPr>
          <a:xfrm>
            <a:off x="0" y="0"/>
            <a:ext cx="5291107"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807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697E"/>
        </a:solidFill>
        <a:effectLst/>
      </p:bgPr>
    </p:bg>
    <p:spTree>
      <p:nvGrpSpPr>
        <p:cNvPr id="1" name=""/>
        <p:cNvGrpSpPr/>
        <p:nvPr/>
      </p:nvGrpSpPr>
      <p:grpSpPr>
        <a:xfrm>
          <a:off x="0" y="0"/>
          <a:ext cx="0" cy="0"/>
          <a:chOff x="0" y="0"/>
          <a:chExt cx="0" cy="0"/>
        </a:xfrm>
      </p:grpSpPr>
      <p:sp>
        <p:nvSpPr>
          <p:cNvPr id="3" name="Rectangle 2"/>
          <p:cNvSpPr/>
          <p:nvPr/>
        </p:nvSpPr>
        <p:spPr>
          <a:xfrm>
            <a:off x="0" y="0"/>
            <a:ext cx="7477093" cy="6858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3"/>
          <a:stretch>
            <a:fillRect/>
          </a:stretch>
        </p:blipFill>
        <p:spPr>
          <a:xfrm>
            <a:off x="2856017" y="4683137"/>
            <a:ext cx="4482381" cy="2105252"/>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336419" y="5051446"/>
            <a:ext cx="2408700" cy="1615827"/>
          </a:xfrm>
          <a:prstGeom prst="rect">
            <a:avLst/>
          </a:prstGeom>
        </p:spPr>
        <p:txBody>
          <a:bodyPr wrap="square">
            <a:spAutoFit/>
          </a:bodyPr>
          <a:lstStyle/>
          <a:p>
            <a:r>
              <a:rPr lang="en-US" sz="1100" dirty="0">
                <a:latin typeface="Girl Scout Text Book" panose="02020003000000000000" pitchFamily="18" charset="0"/>
              </a:rPr>
              <a:t>Smart Cookies is ABC Bakers’ online platform which communicates with Digital Cookie then consolidates order, inventory, and financial information. Service Unit and Troop Volunteers use Smart Cookies to manage their cookie program. </a:t>
            </a:r>
          </a:p>
        </p:txBody>
      </p:sp>
      <p:sp>
        <p:nvSpPr>
          <p:cNvPr id="9" name="TextBox 8"/>
          <p:cNvSpPr txBox="1"/>
          <p:nvPr/>
        </p:nvSpPr>
        <p:spPr>
          <a:xfrm>
            <a:off x="7587991" y="5051446"/>
            <a:ext cx="2530747" cy="1446550"/>
          </a:xfrm>
          <a:prstGeom prst="rect">
            <a:avLst/>
          </a:prstGeom>
          <a:noFill/>
        </p:spPr>
        <p:txBody>
          <a:bodyPr wrap="square" rtlCol="0">
            <a:spAutoFit/>
          </a:bodyPr>
          <a:lstStyle/>
          <a:p>
            <a:r>
              <a:rPr lang="en-US" sz="1100" dirty="0">
                <a:solidFill>
                  <a:schemeClr val="bg1">
                    <a:lumMod val="95000"/>
                  </a:schemeClr>
                </a:solidFill>
                <a:latin typeface="Girl Scout Text Book" panose="02020003000000000000" pitchFamily="18" charset="0"/>
              </a:rPr>
              <a:t>Digital Cookie is a GSUSA online platform that allows Girl Scouts to publish a personalized selling site, take online Girl Delivered or Direct Shipped orders, and track her goal progress. It communicates this information back to Smart Cookies for Volunteers.</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096" y="1331936"/>
            <a:ext cx="1401638" cy="1022534"/>
          </a:xfrm>
          <a:prstGeom prst="rect">
            <a:avLst/>
          </a:prstGeom>
          <a:ln>
            <a:noFill/>
          </a:ln>
          <a:effectLst>
            <a:outerShdw blurRad="292100" dist="139700" dir="2700000" algn="tl" rotWithShape="0">
              <a:srgbClr val="333333">
                <a:alpha val="65000"/>
              </a:srgbClr>
            </a:outerShdw>
          </a:effectLst>
        </p:spPr>
      </p:pic>
      <p:sp>
        <p:nvSpPr>
          <p:cNvPr id="14" name="Rectangle 13"/>
          <p:cNvSpPr/>
          <p:nvPr/>
        </p:nvSpPr>
        <p:spPr>
          <a:xfrm>
            <a:off x="2387183" y="1505761"/>
            <a:ext cx="4088239" cy="707886"/>
          </a:xfrm>
          <a:prstGeom prst="rect">
            <a:avLst/>
          </a:prstGeom>
        </p:spPr>
        <p:txBody>
          <a:bodyPr wrap="square">
            <a:spAutoFit/>
          </a:bodyPr>
          <a:lstStyle/>
          <a:p>
            <a:r>
              <a:rPr lang="en-US" sz="2000" b="1" dirty="0">
                <a:latin typeface="Girl Scout Display Light" panose="02020003000000000000" pitchFamily="18" charset="0"/>
              </a:rPr>
              <a:t>Smart Cookies</a:t>
            </a:r>
          </a:p>
          <a:p>
            <a:r>
              <a:rPr lang="en-US" sz="2000" b="1" dirty="0">
                <a:latin typeface="Girl Scout Display Light" panose="02020003000000000000" pitchFamily="18" charset="0"/>
              </a:rPr>
              <a:t>= Program Management</a:t>
            </a:r>
          </a:p>
        </p:txBody>
      </p:sp>
      <p:sp>
        <p:nvSpPr>
          <p:cNvPr id="15" name="TextBox 14"/>
          <p:cNvSpPr txBox="1"/>
          <p:nvPr/>
        </p:nvSpPr>
        <p:spPr>
          <a:xfrm>
            <a:off x="336419" y="2495292"/>
            <a:ext cx="6742147" cy="2062103"/>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1400" dirty="0">
                <a:latin typeface="Girl Scout Text Book" panose="02020003000000000000" pitchFamily="18" charset="0"/>
              </a:rPr>
              <a:t>Review Troop Participation</a:t>
            </a:r>
          </a:p>
          <a:p>
            <a:pPr marL="342900" indent="-342900">
              <a:spcAft>
                <a:spcPts val="600"/>
              </a:spcAft>
              <a:buFont typeface="Arial" panose="020B0604020202020204" pitchFamily="34" charset="0"/>
              <a:buChar char="•"/>
            </a:pPr>
            <a:r>
              <a:rPr lang="en-US" sz="1400" dirty="0">
                <a:latin typeface="Girl Scout Text Book" panose="02020003000000000000" pitchFamily="18" charset="0"/>
              </a:rPr>
              <a:t>Input Initial, Planned, and Recognition Orders (initial, troop, and main)</a:t>
            </a:r>
          </a:p>
          <a:p>
            <a:pPr marL="342900" indent="-342900">
              <a:spcAft>
                <a:spcPts val="600"/>
              </a:spcAft>
              <a:buFont typeface="Arial" panose="020B0604020202020204" pitchFamily="34" charset="0"/>
              <a:buChar char="•"/>
            </a:pPr>
            <a:r>
              <a:rPr lang="en-US" sz="1400" dirty="0">
                <a:latin typeface="Girl Scout Text Book" panose="02020003000000000000" pitchFamily="18" charset="0"/>
              </a:rPr>
              <a:t>Input Cookie Booth Locations &amp; Times </a:t>
            </a:r>
          </a:p>
          <a:p>
            <a:pPr marL="342900" indent="-342900">
              <a:spcAft>
                <a:spcPts val="600"/>
              </a:spcAft>
              <a:buFont typeface="Arial" panose="020B0604020202020204" pitchFamily="34" charset="0"/>
              <a:buChar char="•"/>
            </a:pPr>
            <a:r>
              <a:rPr lang="en-US" sz="1400" dirty="0">
                <a:latin typeface="Girl Scout Text Book" panose="02020003000000000000" pitchFamily="18" charset="0"/>
              </a:rPr>
              <a:t>Request a Cookie Booth Location from the Council Booth Lottery</a:t>
            </a:r>
          </a:p>
          <a:p>
            <a:pPr marL="342900" indent="-342900">
              <a:spcAft>
                <a:spcPts val="600"/>
              </a:spcAft>
              <a:buFont typeface="Arial" panose="020B0604020202020204" pitchFamily="34" charset="0"/>
              <a:buChar char="•"/>
            </a:pPr>
            <a:r>
              <a:rPr lang="en-US" sz="1400" dirty="0">
                <a:latin typeface="Girl Scout Text Book" panose="02020003000000000000" pitchFamily="18" charset="0"/>
              </a:rPr>
              <a:t>Manage Troop &amp; Girl Inventory</a:t>
            </a:r>
          </a:p>
          <a:p>
            <a:pPr marL="342900" indent="-342900">
              <a:spcAft>
                <a:spcPts val="600"/>
              </a:spcAft>
              <a:buFont typeface="Arial" panose="020B0604020202020204" pitchFamily="34" charset="0"/>
              <a:buChar char="•"/>
            </a:pPr>
            <a:r>
              <a:rPr lang="en-US" sz="1400" dirty="0">
                <a:latin typeface="Girl Scout Text Book" panose="02020003000000000000" pitchFamily="18" charset="0"/>
              </a:rPr>
              <a:t>Track Finances &amp; Manage Girl Payments</a:t>
            </a:r>
          </a:p>
          <a:p>
            <a:pPr marL="342900" indent="-342900">
              <a:spcAft>
                <a:spcPts val="600"/>
              </a:spcAft>
              <a:buFont typeface="Arial" panose="020B0604020202020204" pitchFamily="34" charset="0"/>
              <a:buChar char="•"/>
            </a:pPr>
            <a:r>
              <a:rPr lang="en-US" sz="1400" dirty="0">
                <a:latin typeface="Girl Scout Text Book" panose="02020003000000000000" pitchFamily="18" charset="0"/>
              </a:rPr>
              <a:t>Review program data such as financial transactions or orders via reports</a:t>
            </a:r>
          </a:p>
        </p:txBody>
      </p:sp>
      <p:pic>
        <p:nvPicPr>
          <p:cNvPr id="19" name="Picture 18"/>
          <p:cNvPicPr>
            <a:picLocks noChangeAspect="1"/>
          </p:cNvPicPr>
          <p:nvPr/>
        </p:nvPicPr>
        <p:blipFill>
          <a:blip r:embed="rId5"/>
          <a:stretch>
            <a:fillRect/>
          </a:stretch>
        </p:blipFill>
        <p:spPr>
          <a:xfrm>
            <a:off x="8008401" y="1397552"/>
            <a:ext cx="1278002" cy="1078111"/>
          </a:xfrm>
          <a:prstGeom prst="rect">
            <a:avLst/>
          </a:prstGeom>
          <a:ln>
            <a:noFill/>
          </a:ln>
          <a:effectLst>
            <a:outerShdw blurRad="292100" dist="139700" dir="2700000" algn="tl" rotWithShape="0">
              <a:srgbClr val="333333">
                <a:alpha val="65000"/>
              </a:srgbClr>
            </a:outerShdw>
          </a:effectLst>
        </p:spPr>
      </p:pic>
      <p:sp>
        <p:nvSpPr>
          <p:cNvPr id="20" name="Rectangle 19"/>
          <p:cNvSpPr/>
          <p:nvPr/>
        </p:nvSpPr>
        <p:spPr>
          <a:xfrm>
            <a:off x="9248988" y="1505761"/>
            <a:ext cx="2617880" cy="707886"/>
          </a:xfrm>
          <a:prstGeom prst="rect">
            <a:avLst/>
          </a:prstGeom>
        </p:spPr>
        <p:txBody>
          <a:bodyPr wrap="square">
            <a:spAutoFit/>
          </a:bodyPr>
          <a:lstStyle/>
          <a:p>
            <a:r>
              <a:rPr lang="en-US" sz="2000" b="1" dirty="0">
                <a:solidFill>
                  <a:schemeClr val="bg1">
                    <a:lumMod val="95000"/>
                  </a:schemeClr>
                </a:solidFill>
                <a:latin typeface="Girl Scout Display Light" panose="02020003000000000000" pitchFamily="18" charset="0"/>
              </a:rPr>
              <a:t>Digital Cookie </a:t>
            </a:r>
          </a:p>
          <a:p>
            <a:r>
              <a:rPr lang="en-US" sz="2000" b="1" dirty="0">
                <a:solidFill>
                  <a:schemeClr val="bg1">
                    <a:lumMod val="95000"/>
                  </a:schemeClr>
                </a:solidFill>
                <a:latin typeface="Girl Scout Display Light" panose="02020003000000000000" pitchFamily="18" charset="0"/>
              </a:rPr>
              <a:t>= Storefront</a:t>
            </a:r>
          </a:p>
        </p:txBody>
      </p:sp>
      <p:sp>
        <p:nvSpPr>
          <p:cNvPr id="21" name="Rectangle 20"/>
          <p:cNvSpPr/>
          <p:nvPr/>
        </p:nvSpPr>
        <p:spPr>
          <a:xfrm>
            <a:off x="7758203" y="2448092"/>
            <a:ext cx="4108665" cy="1815882"/>
          </a:xfrm>
          <a:prstGeom prst="rect">
            <a:avLst/>
          </a:prstGeom>
        </p:spPr>
        <p:txBody>
          <a:bodyPr wrap="square">
            <a:spAutoFit/>
          </a:bodyPr>
          <a:lstStyle/>
          <a:p>
            <a:pPr marL="385763" indent="-385763">
              <a:lnSpc>
                <a:spcPct val="150000"/>
              </a:lnSpc>
              <a:buFont typeface="Arial" panose="020B0604020202020204" pitchFamily="34" charset="0"/>
              <a:buChar char="•"/>
            </a:pPr>
            <a:r>
              <a:rPr lang="en-US" sz="1400" dirty="0">
                <a:solidFill>
                  <a:schemeClr val="bg1">
                    <a:lumMod val="95000"/>
                  </a:schemeClr>
                </a:solidFill>
                <a:latin typeface="Girl Scout Text Book" panose="02020003000000000000" pitchFamily="18" charset="0"/>
              </a:rPr>
              <a:t>Create &amp; Share Troop site</a:t>
            </a:r>
          </a:p>
          <a:p>
            <a:pPr marL="385763" indent="-385763">
              <a:lnSpc>
                <a:spcPct val="150000"/>
              </a:lnSpc>
              <a:buFont typeface="Arial" panose="020B0604020202020204" pitchFamily="34" charset="0"/>
              <a:buChar char="•"/>
            </a:pPr>
            <a:r>
              <a:rPr lang="en-US" sz="1400" dirty="0">
                <a:solidFill>
                  <a:schemeClr val="bg1">
                    <a:lumMod val="95000"/>
                  </a:schemeClr>
                </a:solidFill>
                <a:latin typeface="Girl Scout Text Book" panose="02020003000000000000" pitchFamily="18" charset="0"/>
              </a:rPr>
              <a:t>Review rosters &amp; view Girl Scout activity</a:t>
            </a:r>
          </a:p>
          <a:p>
            <a:pPr marL="385763" indent="-385763">
              <a:lnSpc>
                <a:spcPct val="150000"/>
              </a:lnSpc>
              <a:buFont typeface="Arial" panose="020B0604020202020204" pitchFamily="34" charset="0"/>
              <a:buChar char="•"/>
            </a:pPr>
            <a:r>
              <a:rPr lang="en-US" sz="1400" dirty="0">
                <a:solidFill>
                  <a:schemeClr val="bg1">
                    <a:lumMod val="95000"/>
                  </a:schemeClr>
                </a:solidFill>
                <a:latin typeface="Girl Scout Text Book" panose="02020003000000000000" pitchFamily="18" charset="0"/>
              </a:rPr>
              <a:t>Take Cookie Booth Credit Card Payments</a:t>
            </a:r>
          </a:p>
          <a:p>
            <a:pPr marL="385763" indent="-385763">
              <a:buFont typeface="Arial" panose="020B0604020202020204" pitchFamily="34" charset="0"/>
              <a:buChar char="•"/>
            </a:pPr>
            <a:r>
              <a:rPr lang="en-US" sz="1400" dirty="0">
                <a:solidFill>
                  <a:schemeClr val="bg1">
                    <a:lumMod val="95000"/>
                  </a:schemeClr>
                </a:solidFill>
                <a:latin typeface="Girl Scout Display Light" panose="02020003000000000000" pitchFamily="18" charset="0"/>
              </a:rPr>
              <a:t>Run reports on Orders &amp; Recognition selections made in DC</a:t>
            </a:r>
          </a:p>
          <a:p>
            <a:pPr marL="385763" indent="-385763">
              <a:lnSpc>
                <a:spcPct val="150000"/>
              </a:lnSpc>
              <a:buFont typeface="Arial" panose="020B0604020202020204" pitchFamily="34" charset="0"/>
              <a:buChar char="•"/>
            </a:pPr>
            <a:r>
              <a:rPr lang="en-US" sz="1400" dirty="0">
                <a:solidFill>
                  <a:schemeClr val="bg1">
                    <a:lumMod val="95000"/>
                  </a:schemeClr>
                </a:solidFill>
                <a:latin typeface="Girl Scout Display Light" panose="02020003000000000000" pitchFamily="18" charset="0"/>
              </a:rPr>
              <a:t>Send cheers to Girl Scouts</a:t>
            </a:r>
          </a:p>
        </p:txBody>
      </p:sp>
      <p:pic>
        <p:nvPicPr>
          <p:cNvPr id="22" name="Picture 21">
            <a:extLst>
              <a:ext uri="{FF2B5EF4-FFF2-40B4-BE49-F238E27FC236}">
                <a16:creationId xmlns:a16="http://schemas.microsoft.com/office/drawing/2014/main" id="{6E9D5FF0-7276-8F84-7C9B-758EB71A29A6}"/>
              </a:ext>
            </a:extLst>
          </p:cNvPr>
          <p:cNvPicPr>
            <a:picLocks noChangeAspect="1"/>
          </p:cNvPicPr>
          <p:nvPr/>
        </p:nvPicPr>
        <p:blipFill>
          <a:blip r:embed="rId6"/>
          <a:stretch>
            <a:fillRect/>
          </a:stretch>
        </p:blipFill>
        <p:spPr>
          <a:xfrm>
            <a:off x="10118738" y="4687624"/>
            <a:ext cx="1514941" cy="1355367"/>
          </a:xfrm>
          <a:prstGeom prst="rect">
            <a:avLst/>
          </a:prstGeom>
          <a:ln>
            <a:noFill/>
          </a:ln>
          <a:effectLst>
            <a:outerShdw blurRad="292100" dist="139700" dir="2700000" algn="tl" rotWithShape="0">
              <a:srgbClr val="333333">
                <a:alpha val="65000"/>
              </a:srgbClr>
            </a:outerShdw>
          </a:effectLst>
        </p:spPr>
      </p:pic>
      <p:pic>
        <p:nvPicPr>
          <p:cNvPr id="23" name="Picture 22"/>
          <p:cNvPicPr>
            <a:picLocks noChangeAspect="1"/>
          </p:cNvPicPr>
          <p:nvPr/>
        </p:nvPicPr>
        <p:blipFill>
          <a:blip r:embed="rId7"/>
          <a:stretch>
            <a:fillRect/>
          </a:stretch>
        </p:blipFill>
        <p:spPr>
          <a:xfrm rot="744646">
            <a:off x="11237157" y="5227476"/>
            <a:ext cx="646424" cy="1386533"/>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0" y="-1"/>
            <a:ext cx="12192000" cy="1162185"/>
          </a:xfrm>
          <a:prstGeom prst="rect">
            <a:avLst/>
          </a:prstGeom>
        </p:spPr>
      </p:pic>
      <p:sp>
        <p:nvSpPr>
          <p:cNvPr id="25" name="Rectangle 24"/>
          <p:cNvSpPr/>
          <p:nvPr/>
        </p:nvSpPr>
        <p:spPr>
          <a:xfrm>
            <a:off x="230588" y="134412"/>
            <a:ext cx="11234057" cy="769441"/>
          </a:xfrm>
          <a:prstGeom prst="rect">
            <a:avLst/>
          </a:prstGeom>
        </p:spPr>
        <p:txBody>
          <a:bodyPr wrap="square">
            <a:spAutoFit/>
          </a:bodyPr>
          <a:lstStyle/>
          <a:p>
            <a:pPr algn="ctr"/>
            <a:r>
              <a:rPr lang="en-US" sz="4400" dirty="0">
                <a:latin typeface="Girl Scout Text Medium" panose="02020003000000000000" pitchFamily="18" charset="0"/>
              </a:rPr>
              <a:t>Volunteer Systems</a:t>
            </a:r>
          </a:p>
        </p:txBody>
      </p:sp>
    </p:spTree>
    <p:extLst>
      <p:ext uri="{BB962C8B-B14F-4D97-AF65-F5344CB8AC3E}">
        <p14:creationId xmlns:p14="http://schemas.microsoft.com/office/powerpoint/2010/main" val="3868242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697E"/>
        </a:solidFill>
        <a:effectLst/>
      </p:bgPr>
    </p:bg>
    <p:spTree>
      <p:nvGrpSpPr>
        <p:cNvPr id="1" name=""/>
        <p:cNvGrpSpPr/>
        <p:nvPr/>
      </p:nvGrpSpPr>
      <p:grpSpPr>
        <a:xfrm>
          <a:off x="0" y="0"/>
          <a:ext cx="0" cy="0"/>
          <a:chOff x="0" y="0"/>
          <a:chExt cx="0" cy="0"/>
        </a:xfrm>
      </p:grpSpPr>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0" y="-1"/>
            <a:ext cx="12192000" cy="1162185"/>
          </a:xfrm>
          <a:prstGeom prst="rect">
            <a:avLst/>
          </a:prstGeom>
        </p:spPr>
      </p:pic>
      <p:sp>
        <p:nvSpPr>
          <p:cNvPr id="18" name="Rectangle 17"/>
          <p:cNvSpPr/>
          <p:nvPr/>
        </p:nvSpPr>
        <p:spPr>
          <a:xfrm>
            <a:off x="0" y="312450"/>
            <a:ext cx="11234057" cy="769441"/>
          </a:xfrm>
          <a:prstGeom prst="rect">
            <a:avLst/>
          </a:prstGeom>
        </p:spPr>
        <p:txBody>
          <a:bodyPr wrap="square">
            <a:spAutoFit/>
          </a:bodyPr>
          <a:lstStyle/>
          <a:p>
            <a:pPr algn="ctr"/>
            <a:r>
              <a:rPr lang="en-US" sz="4400" dirty="0">
                <a:latin typeface="Girl Scout Text Medium" panose="02020003000000000000" pitchFamily="18" charset="0"/>
              </a:rPr>
              <a:t>For Girl Scouts</a:t>
            </a:r>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9439" y1="13402" x2="29439" y2="13402"/>
                        <a14:foregroundMark x1="22430" y1="18557" x2="26168" y2="22165"/>
                        <a14:foregroundMark x1="32710" y1="23711" x2="80374" y2="73196"/>
                        <a14:foregroundMark x1="17757" y1="32990" x2="37383" y2="85052"/>
                        <a14:foregroundMark x1="35981" y1="83505" x2="79439" y2="72165"/>
                        <a14:foregroundMark x1="17757" y1="34536" x2="20093" y2="73711"/>
                        <a14:foregroundMark x1="20093" y1="74227" x2="40654" y2="84536"/>
                        <a14:foregroundMark x1="17290" y1="35052" x2="38318" y2="4639"/>
                        <a14:foregroundMark x1="82243" y1="5670" x2="37850" y2="4639"/>
                        <a14:foregroundMark x1="82710" y1="6701" x2="85514" y2="86082"/>
                        <a14:foregroundMark x1="85514" y1="86082" x2="26636" y2="14948"/>
                        <a14:foregroundMark x1="28505" y1="18557" x2="78037" y2="7216"/>
                        <a14:foregroundMark x1="78037" y1="7216" x2="61682" y2="43299"/>
                        <a14:foregroundMark x1="44393" y1="25773" x2="84579" y2="61856"/>
                        <a14:foregroundMark x1="47664" y1="14948" x2="62150" y2="31959"/>
                        <a14:foregroundMark x1="54673" y1="14948" x2="73832" y2="28351"/>
                        <a14:foregroundMark x1="74766" y1="29897" x2="81308" y2="53093"/>
                        <a14:foregroundMark x1="47664" y1="70619" x2="40187" y2="38660"/>
                        <a14:foregroundMark x1="45794" y1="46907" x2="50935" y2="51031"/>
                        <a14:foregroundMark x1="60748" y1="67010" x2="62150" y2="72165"/>
                        <a14:foregroundMark x1="28037" y1="71134" x2="17290" y2="51031"/>
                        <a14:foregroundMark x1="39720" y1="34536" x2="32243" y2="42784"/>
                        <a14:foregroundMark x1="35047" y1="44330" x2="27570" y2="52062"/>
                        <a14:foregroundMark x1="42056" y1="56701" x2="33178" y2="64433"/>
                        <a14:foregroundMark x1="59346" y1="62887" x2="45327" y2="76289"/>
                        <a14:foregroundMark x1="51869" y1="24742" x2="51869" y2="28866"/>
                        <a14:foregroundMark x1="74299" y1="42784" x2="75234" y2="47938"/>
                        <a14:backgroundMark x1="36916" y1="4639" x2="49065" y2="3608"/>
                        <a14:backgroundMark x1="71028" y1="4124" x2="45794" y2="4639"/>
                        <a14:backgroundMark x1="80841" y1="4639" x2="84579" y2="7216"/>
                      </a14:backgroundRemoval>
                    </a14:imgEffect>
                  </a14:imgLayer>
                </a14:imgProps>
              </a:ext>
            </a:extLst>
          </a:blip>
          <a:stretch>
            <a:fillRect/>
          </a:stretch>
        </p:blipFill>
        <p:spPr>
          <a:xfrm>
            <a:off x="747924" y="1543776"/>
            <a:ext cx="867240" cy="786189"/>
          </a:xfrm>
          <a:prstGeom prst="rect">
            <a:avLst/>
          </a:prstGeom>
          <a:ln>
            <a:noFill/>
          </a:ln>
          <a:effectLst>
            <a:outerShdw blurRad="292100" dist="139700" dir="2700000" algn="tl" rotWithShape="0">
              <a:srgbClr val="333333">
                <a:alpha val="65000"/>
              </a:srgbClr>
            </a:outerShdw>
          </a:effectLst>
        </p:spPr>
      </p:pic>
      <p:sp>
        <p:nvSpPr>
          <p:cNvPr id="28" name="Title 1">
            <a:extLst>
              <a:ext uri="{FF2B5EF4-FFF2-40B4-BE49-F238E27FC236}">
                <a16:creationId xmlns:a16="http://schemas.microsoft.com/office/drawing/2014/main" id="{426CC39E-F077-5A82-BAE3-FEA4D2F78770}"/>
              </a:ext>
            </a:extLst>
          </p:cNvPr>
          <p:cNvSpPr txBox="1">
            <a:spLocks/>
          </p:cNvSpPr>
          <p:nvPr/>
        </p:nvSpPr>
        <p:spPr>
          <a:xfrm>
            <a:off x="8979178" y="2364563"/>
            <a:ext cx="2769476" cy="2815285"/>
          </a:xfrm>
          <a:prstGeom prst="rect">
            <a:avLst/>
          </a:prstGeom>
        </p:spPr>
        <p:txBody>
          <a:bodyPr vert="horz" lIns="182880" tIns="91440" rIns="182880" bIns="9144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r>
              <a:rPr lang="en-US" sz="1200" dirty="0">
                <a:solidFill>
                  <a:schemeClr val="bg1">
                    <a:lumMod val="95000"/>
                  </a:schemeClr>
                </a:solidFill>
                <a:latin typeface="Girl Scout Display Light" panose="02020003000000000000" pitchFamily="18" charset="0"/>
              </a:rPr>
              <a:t>Take Girl Delivery Orders (payment due at delivery or order)</a:t>
            </a:r>
          </a:p>
          <a:p>
            <a:endParaRPr lang="en-US" sz="1200" dirty="0">
              <a:solidFill>
                <a:schemeClr val="bg1">
                  <a:lumMod val="95000"/>
                </a:schemeClr>
              </a:solidFill>
              <a:latin typeface="Girl Scout Display Light" panose="02020003000000000000" pitchFamily="18" charset="0"/>
            </a:endParaRPr>
          </a:p>
          <a:p>
            <a:r>
              <a:rPr lang="en-US" sz="1200" dirty="0">
                <a:solidFill>
                  <a:schemeClr val="bg1">
                    <a:lumMod val="95000"/>
                  </a:schemeClr>
                </a:solidFill>
                <a:latin typeface="Girl Scout Display Light" panose="02020003000000000000" pitchFamily="18" charset="0"/>
              </a:rPr>
              <a:t>Input your Initial Offline Order </a:t>
            </a:r>
            <a:r>
              <a:rPr lang="en-US" sz="1200" i="1" dirty="0">
                <a:solidFill>
                  <a:schemeClr val="bg1">
                    <a:lumMod val="95000"/>
                  </a:schemeClr>
                </a:solidFill>
                <a:latin typeface="Girl Scout Display Light" panose="02020003000000000000" pitchFamily="18" charset="0"/>
              </a:rPr>
              <a:t>(what you need to fulfill offline orders through Jan 31</a:t>
            </a:r>
            <a:r>
              <a:rPr lang="en-US" sz="1200" i="1" baseline="30000" dirty="0">
                <a:solidFill>
                  <a:schemeClr val="bg1">
                    <a:lumMod val="95000"/>
                  </a:schemeClr>
                </a:solidFill>
                <a:latin typeface="Girl Scout Display Light" panose="02020003000000000000" pitchFamily="18" charset="0"/>
              </a:rPr>
              <a:t>st</a:t>
            </a:r>
            <a:r>
              <a:rPr lang="en-US" sz="1200" i="1" dirty="0">
                <a:solidFill>
                  <a:schemeClr val="bg1">
                    <a:lumMod val="95000"/>
                  </a:schemeClr>
                </a:solidFill>
                <a:latin typeface="Girl Scout Display Light" panose="02020003000000000000" pitchFamily="18" charset="0"/>
              </a:rPr>
              <a:t>) </a:t>
            </a:r>
            <a:r>
              <a:rPr lang="en-US" sz="1200" dirty="0">
                <a:solidFill>
                  <a:schemeClr val="bg1">
                    <a:lumMod val="95000"/>
                  </a:schemeClr>
                </a:solidFill>
                <a:latin typeface="Girl Scout Display Light" panose="02020003000000000000" pitchFamily="18" charset="0"/>
              </a:rPr>
              <a:t>into Digital Cookie no later than January 31</a:t>
            </a:r>
            <a:r>
              <a:rPr lang="en-US" sz="1200" baseline="30000" dirty="0">
                <a:solidFill>
                  <a:schemeClr val="bg1">
                    <a:lumMod val="95000"/>
                  </a:schemeClr>
                </a:solidFill>
                <a:latin typeface="Girl Scout Display Light" panose="02020003000000000000" pitchFamily="18" charset="0"/>
              </a:rPr>
              <a:t>st</a:t>
            </a:r>
            <a:r>
              <a:rPr lang="en-US" sz="1200" dirty="0">
                <a:solidFill>
                  <a:schemeClr val="bg1">
                    <a:lumMod val="95000"/>
                  </a:schemeClr>
                </a:solidFill>
                <a:latin typeface="Girl Scout Display Light" panose="02020003000000000000" pitchFamily="18" charset="0"/>
              </a:rPr>
              <a:t> </a:t>
            </a:r>
          </a:p>
          <a:p>
            <a:endParaRPr lang="en-US" sz="1200" dirty="0">
              <a:solidFill>
                <a:schemeClr val="bg1">
                  <a:lumMod val="95000"/>
                </a:schemeClr>
              </a:solidFill>
              <a:latin typeface="Girl Scout Display Light" panose="02020003000000000000" pitchFamily="18" charset="0"/>
            </a:endParaRPr>
          </a:p>
          <a:p>
            <a:r>
              <a:rPr lang="en-US" sz="1200" dirty="0">
                <a:solidFill>
                  <a:schemeClr val="bg1">
                    <a:lumMod val="95000"/>
                  </a:schemeClr>
                </a:solidFill>
                <a:latin typeface="Girl Scout Display Light" panose="02020003000000000000" pitchFamily="18" charset="0"/>
              </a:rPr>
              <a:t>Request any additional cookies needed for orders taken Feb 1</a:t>
            </a:r>
            <a:r>
              <a:rPr lang="en-US" sz="1200" baseline="30000" dirty="0">
                <a:solidFill>
                  <a:schemeClr val="bg1">
                    <a:lumMod val="95000"/>
                  </a:schemeClr>
                </a:solidFill>
                <a:latin typeface="Girl Scout Display Light" panose="02020003000000000000" pitchFamily="18" charset="0"/>
              </a:rPr>
              <a:t>st</a:t>
            </a:r>
            <a:r>
              <a:rPr lang="en-US" sz="1200" dirty="0">
                <a:solidFill>
                  <a:schemeClr val="bg1">
                    <a:lumMod val="95000"/>
                  </a:schemeClr>
                </a:solidFill>
                <a:latin typeface="Girl Scout Display Light" panose="02020003000000000000" pitchFamily="18" charset="0"/>
              </a:rPr>
              <a:t> – March 29</a:t>
            </a:r>
            <a:r>
              <a:rPr lang="en-US" sz="1200" baseline="30000" dirty="0">
                <a:solidFill>
                  <a:schemeClr val="bg1">
                    <a:lumMod val="95000"/>
                  </a:schemeClr>
                </a:solidFill>
                <a:latin typeface="Girl Scout Display Light" panose="02020003000000000000" pitchFamily="18" charset="0"/>
              </a:rPr>
              <a:t>th</a:t>
            </a:r>
            <a:r>
              <a:rPr lang="en-US" sz="1200" dirty="0">
                <a:solidFill>
                  <a:schemeClr val="bg1">
                    <a:lumMod val="95000"/>
                  </a:schemeClr>
                </a:solidFill>
                <a:latin typeface="Girl Scout Display Light" panose="02020003000000000000" pitchFamily="18" charset="0"/>
              </a:rPr>
              <a:t> from your Troop Cookie Manager</a:t>
            </a:r>
          </a:p>
          <a:p>
            <a:endParaRPr lang="en-US" sz="1200" dirty="0">
              <a:solidFill>
                <a:schemeClr val="bg1">
                  <a:lumMod val="95000"/>
                </a:schemeClr>
              </a:solidFill>
              <a:latin typeface="Girl Scout Display Light" panose="02020003000000000000" pitchFamily="18" charset="0"/>
            </a:endParaRPr>
          </a:p>
          <a:p>
            <a:pPr>
              <a:spcAft>
                <a:spcPts val="1200"/>
              </a:spcAft>
            </a:pPr>
            <a:r>
              <a:rPr lang="en-US" sz="1200" dirty="0">
                <a:solidFill>
                  <a:schemeClr val="bg1">
                    <a:lumMod val="95000"/>
                  </a:schemeClr>
                </a:solidFill>
                <a:latin typeface="Girl Scout Display Light" panose="02020003000000000000" pitchFamily="18" charset="0"/>
              </a:rPr>
              <a:t>Submit payment to your Troop Leader for all ordered cookies by the end of the program, March 29th</a:t>
            </a:r>
          </a:p>
        </p:txBody>
      </p:sp>
      <p:sp>
        <p:nvSpPr>
          <p:cNvPr id="29" name="Title 1">
            <a:extLst>
              <a:ext uri="{FF2B5EF4-FFF2-40B4-BE49-F238E27FC236}">
                <a16:creationId xmlns:a16="http://schemas.microsoft.com/office/drawing/2014/main" id="{426CC39E-F077-5A82-BAE3-FEA4D2F78770}"/>
              </a:ext>
            </a:extLst>
          </p:cNvPr>
          <p:cNvSpPr txBox="1">
            <a:spLocks/>
          </p:cNvSpPr>
          <p:nvPr/>
        </p:nvSpPr>
        <p:spPr>
          <a:xfrm>
            <a:off x="3563154" y="2364563"/>
            <a:ext cx="2553099" cy="2817159"/>
          </a:xfrm>
          <a:prstGeom prst="rect">
            <a:avLst/>
          </a:prstGeom>
        </p:spPr>
        <p:txBody>
          <a:bodyPr vert="horz" lIns="182880" tIns="91440" rIns="182880" bIns="91440" rtlCol="0" anchor="t">
            <a:noAutofit/>
          </a:bodyPr>
          <a:lstStyle>
            <a:lvl1pPr algn="l" defTabSz="685783" rtl="0" eaLnBrk="1" latinLnBrk="0" hangingPunct="1">
              <a:lnSpc>
                <a:spcPct val="90000"/>
              </a:lnSpc>
              <a:spcBef>
                <a:spcPct val="0"/>
              </a:spcBef>
              <a:buNone/>
              <a:defRPr sz="3600" b="0" i="0" kern="1200">
                <a:solidFill>
                  <a:schemeClr val="tx1"/>
                </a:solidFill>
                <a:latin typeface="Girl Scout Text Book" panose="02020003000000000000" pitchFamily="18" charset="0"/>
                <a:ea typeface="+mj-ea"/>
                <a:cs typeface="+mj-cs"/>
              </a:defRPr>
            </a:lvl1pPr>
          </a:lstStyle>
          <a:p>
            <a:r>
              <a:rPr lang="en-US" sz="1200" dirty="0">
                <a:solidFill>
                  <a:schemeClr val="bg1">
                    <a:lumMod val="95000"/>
                  </a:schemeClr>
                </a:solidFill>
                <a:latin typeface="Girl Scout Display Light" panose="02020003000000000000" pitchFamily="18" charset="0"/>
              </a:rPr>
              <a:t>Take Direct Shipped &amp; Girl Delivery Orders</a:t>
            </a:r>
          </a:p>
          <a:p>
            <a:endParaRPr lang="en-US" sz="1200" dirty="0">
              <a:solidFill>
                <a:schemeClr val="bg1">
                  <a:lumMod val="95000"/>
                </a:schemeClr>
              </a:solidFill>
              <a:latin typeface="Girl Scout Display Light" panose="02020003000000000000" pitchFamily="18" charset="0"/>
            </a:endParaRPr>
          </a:p>
          <a:p>
            <a:r>
              <a:rPr lang="en-US" sz="1200" dirty="0">
                <a:solidFill>
                  <a:schemeClr val="bg1">
                    <a:lumMod val="95000"/>
                  </a:schemeClr>
                </a:solidFill>
                <a:latin typeface="Girl Scout Display Light" panose="02020003000000000000" pitchFamily="18" charset="0"/>
              </a:rPr>
              <a:t>Send emails, download QR code &amp; share site link</a:t>
            </a:r>
          </a:p>
          <a:p>
            <a:endParaRPr lang="en-US" sz="1200" dirty="0">
              <a:solidFill>
                <a:schemeClr val="bg1">
                  <a:lumMod val="95000"/>
                </a:schemeClr>
              </a:solidFill>
              <a:latin typeface="Girl Scout Display Light" panose="02020003000000000000" pitchFamily="18" charset="0"/>
            </a:endParaRPr>
          </a:p>
          <a:p>
            <a:r>
              <a:rPr lang="en-US" sz="1200" dirty="0">
                <a:solidFill>
                  <a:schemeClr val="bg1">
                    <a:lumMod val="95000"/>
                  </a:schemeClr>
                </a:solidFill>
                <a:latin typeface="Girl Scout Display Light" panose="02020003000000000000" pitchFamily="18" charset="0"/>
              </a:rPr>
              <a:t>Track sales goals &amp; make recognition selections</a:t>
            </a:r>
          </a:p>
          <a:p>
            <a:endParaRPr lang="en-US" sz="900" dirty="0">
              <a:solidFill>
                <a:schemeClr val="bg1">
                  <a:lumMod val="95000"/>
                </a:schemeClr>
              </a:solidFill>
              <a:latin typeface="Girl Scout Display Light" panose="02020003000000000000" pitchFamily="18" charset="0"/>
            </a:endParaRPr>
          </a:p>
          <a:p>
            <a:pPr>
              <a:spcAft>
                <a:spcPts val="1200"/>
              </a:spcAft>
            </a:pPr>
            <a:endParaRPr lang="en-US" sz="200" dirty="0">
              <a:solidFill>
                <a:schemeClr val="bg1">
                  <a:lumMod val="95000"/>
                </a:schemeClr>
              </a:solidFill>
              <a:latin typeface="Girl Scout Display Light" panose="02020003000000000000" pitchFamily="18" charset="0"/>
            </a:endParaRPr>
          </a:p>
          <a:p>
            <a:pPr>
              <a:spcAft>
                <a:spcPts val="1200"/>
              </a:spcAft>
            </a:pPr>
            <a:r>
              <a:rPr lang="en-US" sz="1200" dirty="0">
                <a:solidFill>
                  <a:schemeClr val="bg1">
                    <a:lumMod val="95000"/>
                  </a:schemeClr>
                </a:solidFill>
                <a:latin typeface="Girl Scout Display Light" panose="02020003000000000000" pitchFamily="18" charset="0"/>
              </a:rPr>
              <a:t>Input Initial Offline Order (total needed to fulfill Girl Delivery Paper Order Card orders)</a:t>
            </a:r>
          </a:p>
          <a:p>
            <a:pPr>
              <a:spcAft>
                <a:spcPts val="1200"/>
              </a:spcAft>
            </a:pPr>
            <a:endParaRPr lang="en-US" sz="100" dirty="0">
              <a:solidFill>
                <a:schemeClr val="bg1">
                  <a:lumMod val="95000"/>
                </a:schemeClr>
              </a:solidFill>
              <a:latin typeface="Girl Scout Display Light" panose="02020003000000000000" pitchFamily="18" charset="0"/>
            </a:endParaRPr>
          </a:p>
          <a:p>
            <a:pPr>
              <a:spcAft>
                <a:spcPts val="1200"/>
              </a:spcAft>
            </a:pPr>
            <a:r>
              <a:rPr lang="en-US" sz="1200" dirty="0">
                <a:solidFill>
                  <a:schemeClr val="bg1">
                    <a:lumMod val="95000"/>
                  </a:schemeClr>
                </a:solidFill>
                <a:latin typeface="Girl Scout Display Light" panose="02020003000000000000" pitchFamily="18" charset="0"/>
              </a:rPr>
              <a:t>Send cheers to troop members and track badge activities completion</a:t>
            </a:r>
          </a:p>
        </p:txBody>
      </p:sp>
      <p:pic>
        <p:nvPicPr>
          <p:cNvPr id="30" name="Picture 29"/>
          <p:cNvPicPr>
            <a:picLocks noChangeAspect="1"/>
          </p:cNvPicPr>
          <p:nvPr/>
        </p:nvPicPr>
        <p:blipFill>
          <a:blip r:embed="rId6"/>
          <a:stretch>
            <a:fillRect/>
          </a:stretch>
        </p:blipFill>
        <p:spPr>
          <a:xfrm>
            <a:off x="6513729" y="2451696"/>
            <a:ext cx="1731909" cy="2650685"/>
          </a:xfrm>
          <a:prstGeom prst="rect">
            <a:avLst/>
          </a:prstGeom>
          <a:ln>
            <a:noFill/>
          </a:ln>
          <a:effectLst>
            <a:outerShdw blurRad="292100" dist="139700" dir="2700000" algn="tl" rotWithShape="0">
              <a:srgbClr val="333333">
                <a:alpha val="65000"/>
              </a:srgbClr>
            </a:outerShdw>
          </a:effectLst>
        </p:spPr>
      </p:pic>
      <p:grpSp>
        <p:nvGrpSpPr>
          <p:cNvPr id="31" name="Group 30"/>
          <p:cNvGrpSpPr/>
          <p:nvPr/>
        </p:nvGrpSpPr>
        <p:grpSpPr>
          <a:xfrm>
            <a:off x="472008" y="2337939"/>
            <a:ext cx="2149539" cy="1450753"/>
            <a:chOff x="8124398" y="647700"/>
            <a:chExt cx="3604393" cy="2321780"/>
          </a:xfrm>
        </p:grpSpPr>
        <p:pic>
          <p:nvPicPr>
            <p:cNvPr id="32" name="Picture 31"/>
            <p:cNvPicPr>
              <a:picLocks noChangeAspect="1"/>
            </p:cNvPicPr>
            <p:nvPr/>
          </p:nvPicPr>
          <p:blipFill>
            <a:blip r:embed="rId7"/>
            <a:stretch>
              <a:fillRect/>
            </a:stretch>
          </p:blipFill>
          <p:spPr>
            <a:xfrm>
              <a:off x="8124398" y="699668"/>
              <a:ext cx="3604393" cy="2269812"/>
            </a:xfrm>
            <a:prstGeom prst="rect">
              <a:avLst/>
            </a:prstGeom>
            <a:ln>
              <a:noFill/>
            </a:ln>
            <a:effectLst>
              <a:outerShdw blurRad="292100" dist="139700" dir="2700000" algn="tl" rotWithShape="0">
                <a:srgbClr val="333333">
                  <a:alpha val="65000"/>
                </a:srgbClr>
              </a:outerShdw>
            </a:effectLst>
          </p:spPr>
        </p:pic>
        <p:sp>
          <p:nvSpPr>
            <p:cNvPr id="33" name="Rectangle 32"/>
            <p:cNvSpPr/>
            <p:nvPr/>
          </p:nvSpPr>
          <p:spPr>
            <a:xfrm>
              <a:off x="8458200" y="723900"/>
              <a:ext cx="76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8200" y="647700"/>
              <a:ext cx="855963" cy="347775"/>
            </a:xfrm>
            <a:prstGeom prst="rect">
              <a:avLst/>
            </a:prstGeom>
          </p:spPr>
        </p:pic>
      </p:grpSp>
      <p:pic>
        <p:nvPicPr>
          <p:cNvPr id="35" name="Picture 34"/>
          <p:cNvPicPr>
            <a:picLocks noChangeAspect="1"/>
          </p:cNvPicPr>
          <p:nvPr/>
        </p:nvPicPr>
        <p:blipFill>
          <a:blip r:embed="rId9"/>
          <a:stretch>
            <a:fillRect/>
          </a:stretch>
        </p:blipFill>
        <p:spPr>
          <a:xfrm>
            <a:off x="1406506" y="3874581"/>
            <a:ext cx="1313939" cy="1558277"/>
          </a:xfrm>
          <a:prstGeom prst="rect">
            <a:avLst/>
          </a:prstGeom>
          <a:ln>
            <a:noFill/>
          </a:ln>
          <a:effectLst>
            <a:outerShdw blurRad="292100" dist="139700" dir="2700000" algn="tl" rotWithShape="0">
              <a:srgbClr val="333333">
                <a:alpha val="65000"/>
              </a:srgbClr>
            </a:outerShdw>
          </a:effectLst>
        </p:spPr>
      </p:pic>
      <p:sp>
        <p:nvSpPr>
          <p:cNvPr id="36" name="Rectangle 35"/>
          <p:cNvSpPr/>
          <p:nvPr/>
        </p:nvSpPr>
        <p:spPr>
          <a:xfrm>
            <a:off x="1745340" y="1900665"/>
            <a:ext cx="3540434" cy="369332"/>
          </a:xfrm>
          <a:prstGeom prst="rect">
            <a:avLst/>
          </a:prstGeom>
        </p:spPr>
        <p:txBody>
          <a:bodyPr wrap="square">
            <a:spAutoFit/>
          </a:bodyPr>
          <a:lstStyle/>
          <a:p>
            <a:r>
              <a:rPr lang="en-US" b="1" dirty="0">
                <a:solidFill>
                  <a:schemeClr val="bg1">
                    <a:lumMod val="95000"/>
                  </a:schemeClr>
                </a:solidFill>
                <a:latin typeface="Girl Scout Display Light" panose="02020003000000000000" pitchFamily="18" charset="0"/>
              </a:rPr>
              <a:t>Digital Cookie Girl Scout’s Site</a:t>
            </a:r>
          </a:p>
        </p:txBody>
      </p:sp>
      <p:sp>
        <p:nvSpPr>
          <p:cNvPr id="37" name="Rectangle 36"/>
          <p:cNvSpPr/>
          <p:nvPr/>
        </p:nvSpPr>
        <p:spPr>
          <a:xfrm>
            <a:off x="6996941" y="1893759"/>
            <a:ext cx="4658555" cy="369332"/>
          </a:xfrm>
          <a:prstGeom prst="rect">
            <a:avLst/>
          </a:prstGeom>
        </p:spPr>
        <p:txBody>
          <a:bodyPr wrap="square">
            <a:spAutoFit/>
          </a:bodyPr>
          <a:lstStyle/>
          <a:p>
            <a:pPr>
              <a:spcAft>
                <a:spcPts val="600"/>
              </a:spcAft>
            </a:pPr>
            <a:r>
              <a:rPr lang="en-US" b="1" dirty="0">
                <a:solidFill>
                  <a:schemeClr val="bg1">
                    <a:lumMod val="95000"/>
                  </a:schemeClr>
                </a:solidFill>
                <a:latin typeface="Girl Scout Display Light" panose="02020003000000000000" pitchFamily="18" charset="0"/>
              </a:rPr>
              <a:t>Paper Order Card </a:t>
            </a:r>
            <a:r>
              <a:rPr lang="en-US" b="1" i="1" dirty="0">
                <a:solidFill>
                  <a:schemeClr val="bg1">
                    <a:lumMod val="95000"/>
                  </a:schemeClr>
                </a:solidFill>
                <a:latin typeface="Girl Scout Display Light" panose="02020003000000000000" pitchFamily="18" charset="0"/>
              </a:rPr>
              <a:t>(Offline- Girl Delivery)</a:t>
            </a:r>
            <a:endParaRPr lang="en-US" b="1" dirty="0">
              <a:solidFill>
                <a:schemeClr val="bg1">
                  <a:lumMod val="95000"/>
                </a:schemeClr>
              </a:solidFill>
              <a:latin typeface="Girl Scout Display Light" panose="02020003000000000000" pitchFamily="18" charset="0"/>
            </a:endParaRPr>
          </a:p>
        </p:txBody>
      </p:sp>
      <p:pic>
        <p:nvPicPr>
          <p:cNvPr id="38" name="Picture 3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45896" y="3030441"/>
            <a:ext cx="342757" cy="229105"/>
          </a:xfrm>
          <a:prstGeom prst="rect">
            <a:avLst/>
          </a:prstGeom>
        </p:spPr>
      </p:pic>
      <p:pic>
        <p:nvPicPr>
          <p:cNvPr id="39" name="Picture 3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68490" y="4824616"/>
            <a:ext cx="285218" cy="285218"/>
          </a:xfrm>
          <a:prstGeom prst="rect">
            <a:avLst/>
          </a:prstGeom>
        </p:spPr>
      </p:pic>
      <p:pic>
        <p:nvPicPr>
          <p:cNvPr id="40" name="Picture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29937" y="2435909"/>
            <a:ext cx="374676" cy="374676"/>
          </a:xfrm>
          <a:prstGeom prst="rect">
            <a:avLst/>
          </a:prstGeom>
        </p:spPr>
      </p:pic>
      <p:pic>
        <p:nvPicPr>
          <p:cNvPr id="41" name="Picture 4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70647" y="3620594"/>
            <a:ext cx="318006" cy="318006"/>
          </a:xfrm>
          <a:prstGeom prst="rect">
            <a:avLst/>
          </a:prstGeom>
        </p:spPr>
      </p:pic>
      <p:pic>
        <p:nvPicPr>
          <p:cNvPr id="42" name="Picture 4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88502" y="4288171"/>
            <a:ext cx="321025" cy="287842"/>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36421" y="2435909"/>
            <a:ext cx="374676" cy="374676"/>
          </a:xfrm>
          <a:prstGeom prst="rect">
            <a:avLst/>
          </a:prstGeom>
        </p:spPr>
      </p:pic>
      <p:pic>
        <p:nvPicPr>
          <p:cNvPr id="44" name="Picture 4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90072" y="3650758"/>
            <a:ext cx="321025" cy="287842"/>
          </a:xfrm>
          <a:prstGeom prst="rect">
            <a:avLst/>
          </a:prstGeom>
        </p:spPr>
      </p:pic>
      <p:pic>
        <p:nvPicPr>
          <p:cNvPr id="45" name="Picture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64756" y="4273089"/>
            <a:ext cx="318006" cy="318006"/>
          </a:xfrm>
          <a:prstGeom prst="rect">
            <a:avLst/>
          </a:prstGeom>
        </p:spPr>
      </p:pic>
      <p:pic>
        <p:nvPicPr>
          <p:cNvPr id="46" name="Picture 4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43114" y="4824616"/>
            <a:ext cx="285218" cy="285218"/>
          </a:xfrm>
          <a:prstGeom prst="rect">
            <a:avLst/>
          </a:prstGeom>
        </p:spPr>
      </p:pic>
      <p:pic>
        <p:nvPicPr>
          <p:cNvPr id="47" name="Picture 46"/>
          <p:cNvPicPr>
            <a:picLocks noChangeAspect="1"/>
          </p:cNvPicPr>
          <p:nvPr/>
        </p:nvPicPr>
        <p:blipFill>
          <a:blip r:embed="rId15"/>
          <a:stretch>
            <a:fillRect/>
          </a:stretch>
        </p:blipFill>
        <p:spPr>
          <a:xfrm rot="21047877">
            <a:off x="798459" y="4318894"/>
            <a:ext cx="769816" cy="1651200"/>
          </a:xfrm>
          <a:prstGeom prst="rect">
            <a:avLst/>
          </a:prstGeom>
        </p:spPr>
      </p:pic>
      <p:pic>
        <p:nvPicPr>
          <p:cNvPr id="48" name="Picture 4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36421" y="3061525"/>
            <a:ext cx="342757" cy="229105"/>
          </a:xfrm>
          <a:prstGeom prst="rect">
            <a:avLst/>
          </a:prstGeom>
        </p:spPr>
      </p:pic>
    </p:spTree>
    <p:extLst>
      <p:ext uri="{BB962C8B-B14F-4D97-AF65-F5344CB8AC3E}">
        <p14:creationId xmlns:p14="http://schemas.microsoft.com/office/powerpoint/2010/main" val="4216605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697E"/>
        </a:solidFill>
        <a:effectLst/>
      </p:bgPr>
    </p:bg>
    <p:spTree>
      <p:nvGrpSpPr>
        <p:cNvPr id="1" name=""/>
        <p:cNvGrpSpPr/>
        <p:nvPr/>
      </p:nvGrpSpPr>
      <p:grpSpPr>
        <a:xfrm>
          <a:off x="0" y="0"/>
          <a:ext cx="0" cy="0"/>
          <a:chOff x="0" y="0"/>
          <a:chExt cx="0" cy="0"/>
        </a:xfrm>
      </p:grpSpPr>
      <p:sp>
        <p:nvSpPr>
          <p:cNvPr id="2" name="Plaque 1"/>
          <p:cNvSpPr/>
          <p:nvPr/>
        </p:nvSpPr>
        <p:spPr>
          <a:xfrm>
            <a:off x="280181" y="1664510"/>
            <a:ext cx="11612850" cy="1415677"/>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7366821" y="2465856"/>
            <a:ext cx="3827206" cy="707886"/>
          </a:xfrm>
          <a:prstGeom prst="rect">
            <a:avLst/>
          </a:prstGeom>
          <a:noFill/>
        </p:spPr>
        <p:txBody>
          <a:bodyPr wrap="square" rtlCol="0">
            <a:spAutoFit/>
          </a:bodyPr>
          <a:lstStyle/>
          <a:p>
            <a:pPr algn="ctr"/>
            <a:endParaRPr lang="en-US" sz="4000" dirty="0">
              <a:latin typeface="Palatino Linotype" panose="02040502050505030304" pitchFamily="18" charset="0"/>
            </a:endParaRPr>
          </a:p>
        </p:txBody>
      </p:sp>
      <p:sp>
        <p:nvSpPr>
          <p:cNvPr id="3" name="TextBox 2"/>
          <p:cNvSpPr txBox="1"/>
          <p:nvPr/>
        </p:nvSpPr>
        <p:spPr>
          <a:xfrm>
            <a:off x="510639" y="1666977"/>
            <a:ext cx="11162805" cy="1308050"/>
          </a:xfrm>
          <a:prstGeom prst="rect">
            <a:avLst/>
          </a:prstGeom>
          <a:noFill/>
        </p:spPr>
        <p:txBody>
          <a:bodyPr wrap="square" rtlCol="0">
            <a:spAutoFit/>
          </a:bodyPr>
          <a:lstStyle/>
          <a:p>
            <a:pPr>
              <a:spcAft>
                <a:spcPts val="600"/>
              </a:spcAft>
            </a:pPr>
            <a:r>
              <a:rPr lang="en-US" sz="2000" dirty="0">
                <a:latin typeface="Girl Scout Text Medium" panose="02020003000000000000" pitchFamily="18" charset="0"/>
              </a:rPr>
              <a:t>Girls will earn amazing recognitions for reaching her cookie business goals! </a:t>
            </a:r>
          </a:p>
          <a:p>
            <a:r>
              <a:rPr lang="en-US" dirty="0">
                <a:latin typeface="Girl Scout Text Medium" panose="02020003000000000000" pitchFamily="18" charset="0"/>
              </a:rPr>
              <a:t>During the </a:t>
            </a:r>
            <a:r>
              <a:rPr lang="en-US" b="1" dirty="0">
                <a:latin typeface="Girl Scout Text Medium" panose="02020003000000000000" pitchFamily="18" charset="0"/>
              </a:rPr>
              <a:t>Initial Order Period</a:t>
            </a:r>
            <a:r>
              <a:rPr lang="en-US" dirty="0">
                <a:latin typeface="Girl Scout Text Medium" panose="02020003000000000000" pitchFamily="18" charset="0"/>
              </a:rPr>
              <a:t>, girls will have an opportunity to earn early recognition rewards by selling a set number of packages by the initial order deadline. Service Unit Product Managers will provide materials containing all of the details surrounding Initial Order. </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0" y="-123151"/>
            <a:ext cx="12192000" cy="1618674"/>
          </a:xfrm>
          <a:prstGeom prst="rect">
            <a:avLst/>
          </a:prstGeom>
        </p:spPr>
      </p:pic>
      <p:sp>
        <p:nvSpPr>
          <p:cNvPr id="22" name="TextBox 21"/>
          <p:cNvSpPr txBox="1"/>
          <p:nvPr/>
        </p:nvSpPr>
        <p:spPr>
          <a:xfrm>
            <a:off x="0" y="65153"/>
            <a:ext cx="12192000" cy="1446550"/>
          </a:xfrm>
          <a:prstGeom prst="rect">
            <a:avLst/>
          </a:prstGeom>
          <a:noFill/>
        </p:spPr>
        <p:txBody>
          <a:bodyPr wrap="square" rtlCol="0">
            <a:spAutoFit/>
          </a:bodyPr>
          <a:lstStyle/>
          <a:p>
            <a:pPr algn="ctr"/>
            <a:r>
              <a:rPr lang="en-US" sz="4400" dirty="0">
                <a:latin typeface="Girl Scout Text Medium" panose="02020003000000000000" pitchFamily="18" charset="0"/>
              </a:rPr>
              <a:t>Initial Order Period </a:t>
            </a:r>
            <a:br>
              <a:rPr lang="en-US" sz="4400" dirty="0">
                <a:latin typeface="Girl Scout Text Medium" panose="02020003000000000000" pitchFamily="18" charset="0"/>
              </a:rPr>
            </a:br>
            <a:r>
              <a:rPr lang="en-US" sz="4400" dirty="0">
                <a:latin typeface="Girl Scout Text Medium" panose="02020003000000000000" pitchFamily="18" charset="0"/>
              </a:rPr>
              <a:t>and Recognitions</a:t>
            </a: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2766" y="3199486"/>
            <a:ext cx="2577070" cy="2481469"/>
          </a:xfrm>
          <a:prstGeom prst="rect">
            <a:avLst/>
          </a:prstGeom>
        </p:spPr>
      </p:pic>
      <p:sp>
        <p:nvSpPr>
          <p:cNvPr id="27" name="TextBox 26"/>
          <p:cNvSpPr txBox="1"/>
          <p:nvPr/>
        </p:nvSpPr>
        <p:spPr>
          <a:xfrm>
            <a:off x="4999657" y="3617377"/>
            <a:ext cx="2103288" cy="923330"/>
          </a:xfrm>
          <a:prstGeom prst="rect">
            <a:avLst/>
          </a:prstGeom>
          <a:noFill/>
        </p:spPr>
        <p:txBody>
          <a:bodyPr wrap="square" rtlCol="0">
            <a:spAutoFit/>
          </a:bodyPr>
          <a:lstStyle/>
          <a:p>
            <a:pPr algn="ctr"/>
            <a:r>
              <a:rPr lang="en-US" b="1" dirty="0">
                <a:latin typeface="Girl Scout Text Medium" panose="02020003000000000000" pitchFamily="18" charset="0"/>
              </a:rPr>
              <a:t>Help Girl Scouts reach their Goals!</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8447" y="4595744"/>
            <a:ext cx="725708" cy="725708"/>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1152" y="3351565"/>
            <a:ext cx="4494014" cy="3209627"/>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1152" y="3328603"/>
            <a:ext cx="4494014" cy="3209769"/>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07436" y="3261291"/>
            <a:ext cx="4620311" cy="329990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44038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697E"/>
        </a:solidFill>
        <a:effectLst/>
      </p:bgPr>
    </p:bg>
    <p:spTree>
      <p:nvGrpSpPr>
        <p:cNvPr id="1" name=""/>
        <p:cNvGrpSpPr/>
        <p:nvPr/>
      </p:nvGrpSpPr>
      <p:grpSpPr>
        <a:xfrm>
          <a:off x="0" y="0"/>
          <a:ext cx="0" cy="0"/>
          <a:chOff x="0" y="0"/>
          <a:chExt cx="0" cy="0"/>
        </a:xfrm>
      </p:grpSpPr>
      <p:sp>
        <p:nvSpPr>
          <p:cNvPr id="2" name="Plaque 1"/>
          <p:cNvSpPr/>
          <p:nvPr/>
        </p:nvSpPr>
        <p:spPr>
          <a:xfrm>
            <a:off x="280181" y="1664510"/>
            <a:ext cx="11612850" cy="1415677"/>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7366821" y="2465856"/>
            <a:ext cx="3827206" cy="707886"/>
          </a:xfrm>
          <a:prstGeom prst="rect">
            <a:avLst/>
          </a:prstGeom>
          <a:noFill/>
        </p:spPr>
        <p:txBody>
          <a:bodyPr wrap="square" rtlCol="0">
            <a:spAutoFit/>
          </a:bodyPr>
          <a:lstStyle/>
          <a:p>
            <a:pPr algn="ctr"/>
            <a:endParaRPr lang="en-US" sz="4000" dirty="0">
              <a:latin typeface="Palatino Linotype" panose="02040502050505030304" pitchFamily="18" charset="0"/>
            </a:endParaRPr>
          </a:p>
        </p:txBody>
      </p:sp>
      <p:sp>
        <p:nvSpPr>
          <p:cNvPr id="3" name="TextBox 2"/>
          <p:cNvSpPr txBox="1"/>
          <p:nvPr/>
        </p:nvSpPr>
        <p:spPr>
          <a:xfrm>
            <a:off x="510639" y="1666977"/>
            <a:ext cx="11162805" cy="1323439"/>
          </a:xfrm>
          <a:prstGeom prst="rect">
            <a:avLst/>
          </a:prstGeom>
          <a:noFill/>
        </p:spPr>
        <p:txBody>
          <a:bodyPr wrap="square" rtlCol="0">
            <a:spAutoFit/>
          </a:bodyPr>
          <a:lstStyle/>
          <a:p>
            <a:r>
              <a:rPr lang="en-US" sz="2000" dirty="0">
                <a:latin typeface="Girl Scout Text Medium" panose="02020003000000000000" pitchFamily="18" charset="0"/>
              </a:rPr>
              <a:t>After the Initial Order period, while Girl Scouts wait for cookies to be delivered, girls continue to take orders online using Digital Cookie and offline using their paper order cards. Troop Leaders will fill Girl Delivery orders taken during Keep Goaling using troop inventory or by placing a planned order from a Cookie Cupboard. </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0" y="-123151"/>
            <a:ext cx="12192000" cy="1618674"/>
          </a:xfrm>
          <a:prstGeom prst="rect">
            <a:avLst/>
          </a:prstGeom>
        </p:spPr>
      </p:pic>
      <p:sp>
        <p:nvSpPr>
          <p:cNvPr id="22" name="TextBox 21"/>
          <p:cNvSpPr txBox="1"/>
          <p:nvPr/>
        </p:nvSpPr>
        <p:spPr>
          <a:xfrm>
            <a:off x="0" y="252257"/>
            <a:ext cx="12192000" cy="1446550"/>
          </a:xfrm>
          <a:prstGeom prst="rect">
            <a:avLst/>
          </a:prstGeom>
          <a:noFill/>
        </p:spPr>
        <p:txBody>
          <a:bodyPr wrap="square" rtlCol="0">
            <a:spAutoFit/>
          </a:bodyPr>
          <a:lstStyle/>
          <a:p>
            <a:pPr algn="ctr"/>
            <a:r>
              <a:rPr lang="en-US" sz="4400" dirty="0">
                <a:latin typeface="Girl Scout Text Medium" panose="02020003000000000000" pitchFamily="18" charset="0"/>
              </a:rPr>
              <a:t>Keep Goaling Order Period </a:t>
            </a:r>
            <a:br>
              <a:rPr lang="en-US" sz="4400" dirty="0">
                <a:latin typeface="Girl Scout Text Medium" panose="02020003000000000000" pitchFamily="18" charset="0"/>
              </a:rPr>
            </a:br>
            <a:endParaRPr lang="en-US" sz="4400" dirty="0">
              <a:latin typeface="Girl Scout Text Medium" panose="02020003000000000000" pitchFamily="18" charset="0"/>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7867" y="3355009"/>
            <a:ext cx="2577070" cy="2481469"/>
          </a:xfrm>
          <a:prstGeom prst="rect">
            <a:avLst/>
          </a:prstGeom>
        </p:spPr>
      </p:pic>
      <p:sp>
        <p:nvSpPr>
          <p:cNvPr id="27" name="TextBox 26"/>
          <p:cNvSpPr txBox="1"/>
          <p:nvPr/>
        </p:nvSpPr>
        <p:spPr>
          <a:xfrm>
            <a:off x="2084758" y="3865145"/>
            <a:ext cx="2103288" cy="923330"/>
          </a:xfrm>
          <a:prstGeom prst="rect">
            <a:avLst/>
          </a:prstGeom>
          <a:noFill/>
        </p:spPr>
        <p:txBody>
          <a:bodyPr wrap="square" rtlCol="0">
            <a:spAutoFit/>
          </a:bodyPr>
          <a:lstStyle/>
          <a:p>
            <a:pPr algn="ctr"/>
            <a:r>
              <a:rPr lang="en-US" b="1" dirty="0">
                <a:latin typeface="Girl Scout Text Medium" panose="02020003000000000000" pitchFamily="18" charset="0"/>
              </a:rPr>
              <a:t>Help Girl Scouts reach their Goals!</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0225" y="3080187"/>
            <a:ext cx="5112154" cy="3651103"/>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6"/>
          <a:stretch>
            <a:fillRect/>
          </a:stretch>
        </p:blipFill>
        <p:spPr>
          <a:xfrm rot="21413132">
            <a:off x="2879219" y="4807647"/>
            <a:ext cx="725487" cy="725487"/>
          </a:xfrm>
          <a:prstGeom prst="rect">
            <a:avLst/>
          </a:prstGeom>
        </p:spPr>
      </p:pic>
    </p:spTree>
    <p:extLst>
      <p:ext uri="{BB962C8B-B14F-4D97-AF65-F5344CB8AC3E}">
        <p14:creationId xmlns:p14="http://schemas.microsoft.com/office/powerpoint/2010/main" val="728975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697E"/>
        </a:solidFill>
        <a:effectLst/>
      </p:bgPr>
    </p:bg>
    <p:spTree>
      <p:nvGrpSpPr>
        <p:cNvPr id="1" name=""/>
        <p:cNvGrpSpPr/>
        <p:nvPr/>
      </p:nvGrpSpPr>
      <p:grpSpPr>
        <a:xfrm>
          <a:off x="0" y="0"/>
          <a:ext cx="0" cy="0"/>
          <a:chOff x="0" y="0"/>
          <a:chExt cx="0" cy="0"/>
        </a:xfrm>
      </p:grpSpPr>
      <p:sp>
        <p:nvSpPr>
          <p:cNvPr id="10" name="TextBox 9"/>
          <p:cNvSpPr txBox="1"/>
          <p:nvPr/>
        </p:nvSpPr>
        <p:spPr>
          <a:xfrm>
            <a:off x="7366821" y="2565611"/>
            <a:ext cx="3827206" cy="707886"/>
          </a:xfrm>
          <a:prstGeom prst="rect">
            <a:avLst/>
          </a:prstGeom>
          <a:noFill/>
        </p:spPr>
        <p:txBody>
          <a:bodyPr wrap="square" rtlCol="0">
            <a:spAutoFit/>
          </a:bodyPr>
          <a:lstStyle/>
          <a:p>
            <a:pPr algn="ctr"/>
            <a:endParaRPr lang="en-US" sz="4000" dirty="0">
              <a:latin typeface="Palatino Linotype" panose="02040502050505030304" pitchFamily="18" charset="0"/>
            </a:endParaRP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0" y="-528"/>
            <a:ext cx="12192000" cy="1639827"/>
          </a:xfrm>
          <a:prstGeom prst="rect">
            <a:avLst/>
          </a:prstGeom>
        </p:spPr>
      </p:pic>
      <p:sp>
        <p:nvSpPr>
          <p:cNvPr id="29" name="Rectangle 28"/>
          <p:cNvSpPr/>
          <p:nvPr/>
        </p:nvSpPr>
        <p:spPr>
          <a:xfrm>
            <a:off x="0" y="163244"/>
            <a:ext cx="12192000" cy="1107996"/>
          </a:xfrm>
          <a:prstGeom prst="rect">
            <a:avLst/>
          </a:prstGeom>
        </p:spPr>
        <p:txBody>
          <a:bodyPr wrap="square">
            <a:spAutoFit/>
          </a:bodyPr>
          <a:lstStyle/>
          <a:p>
            <a:pPr algn="ctr"/>
            <a:r>
              <a:rPr lang="en-US" sz="6600" dirty="0">
                <a:latin typeface="Girl Scout Text Medium" panose="02020003000000000000" pitchFamily="18" charset="0"/>
              </a:rPr>
              <a:t>Cookie Delivery</a:t>
            </a:r>
          </a:p>
        </p:txBody>
      </p:sp>
      <p:sp>
        <p:nvSpPr>
          <p:cNvPr id="11" name="TextBox 10"/>
          <p:cNvSpPr txBox="1"/>
          <p:nvPr/>
        </p:nvSpPr>
        <p:spPr>
          <a:xfrm>
            <a:off x="4632411" y="2565611"/>
            <a:ext cx="5115140" cy="400110"/>
          </a:xfrm>
          <a:prstGeom prst="rect">
            <a:avLst/>
          </a:prstGeom>
          <a:noFill/>
        </p:spPr>
        <p:txBody>
          <a:bodyPr wrap="square" rtlCol="0">
            <a:spAutoFit/>
          </a:bodyPr>
          <a:lstStyle/>
          <a:p>
            <a:r>
              <a:rPr lang="en-US" sz="2000" dirty="0">
                <a:latin typeface="Palatino Linotype" panose="02040502050505030304" pitchFamily="18" charset="0"/>
              </a:rPr>
              <a:t> </a:t>
            </a:r>
          </a:p>
        </p:txBody>
      </p:sp>
      <p:sp>
        <p:nvSpPr>
          <p:cNvPr id="2" name="Plaque 1"/>
          <p:cNvSpPr/>
          <p:nvPr/>
        </p:nvSpPr>
        <p:spPr>
          <a:xfrm>
            <a:off x="1548967" y="1695950"/>
            <a:ext cx="9094066" cy="879706"/>
          </a:xfrm>
          <a:prstGeom prst="plaque">
            <a:avLst/>
          </a:prstGeom>
          <a:solidFill>
            <a:srgbClr val="A0D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478040" y="1696068"/>
            <a:ext cx="9124099" cy="830997"/>
          </a:xfrm>
          <a:prstGeom prst="rect">
            <a:avLst/>
          </a:prstGeom>
          <a:noFill/>
        </p:spPr>
        <p:txBody>
          <a:bodyPr wrap="square" rtlCol="0">
            <a:spAutoFit/>
          </a:bodyPr>
          <a:lstStyle/>
          <a:p>
            <a:pPr algn="ctr"/>
            <a:r>
              <a:rPr lang="en-US" sz="1600" dirty="0">
                <a:latin typeface="Girl Scout Text Medium" panose="02020003000000000000" pitchFamily="18" charset="0"/>
              </a:rPr>
              <a:t>After the Initial Order Period closes, girls continue to </a:t>
            </a:r>
            <a:r>
              <a:rPr lang="en-US" sz="1600" b="1" dirty="0">
                <a:latin typeface="Girl Scout Text Medium" panose="02020003000000000000" pitchFamily="18" charset="0"/>
              </a:rPr>
              <a:t>Keep Goaling</a:t>
            </a:r>
            <a:r>
              <a:rPr lang="en-US" sz="1600" dirty="0">
                <a:latin typeface="Girl Scout Text Medium" panose="02020003000000000000" pitchFamily="18" charset="0"/>
              </a:rPr>
              <a:t>, taking </a:t>
            </a:r>
            <a:br>
              <a:rPr lang="en-US" sz="1600" dirty="0">
                <a:latin typeface="Girl Scout Text Medium" panose="02020003000000000000" pitchFamily="18" charset="0"/>
              </a:rPr>
            </a:br>
            <a:r>
              <a:rPr lang="en-US" sz="1600" dirty="0">
                <a:latin typeface="Girl Scout Text Medium" panose="02020003000000000000" pitchFamily="18" charset="0"/>
              </a:rPr>
              <a:t>additional in-person and online cookie orders. Troops pickup their Initial Cookie Orders at Cookie Delivery in one of two ways. </a:t>
            </a:r>
            <a:endParaRPr lang="en-US" sz="1600" dirty="0">
              <a:latin typeface="Palatino Linotype" panose="02040502050505030304" pitchFamily="18" charset="0"/>
            </a:endParaRPr>
          </a:p>
        </p:txBody>
      </p:sp>
      <p:sp>
        <p:nvSpPr>
          <p:cNvPr id="15" name="Rounded Rectangle 14"/>
          <p:cNvSpPr/>
          <p:nvPr/>
        </p:nvSpPr>
        <p:spPr>
          <a:xfrm>
            <a:off x="6323456" y="2661112"/>
            <a:ext cx="3424095" cy="4087247"/>
          </a:xfrm>
          <a:prstGeom prst="roundRect">
            <a:avLst>
              <a:gd name="adj" fmla="val 7567"/>
            </a:avLst>
          </a:prstGeom>
          <a:solidFill>
            <a:srgbClr val="F7A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p:cNvSpPr/>
          <p:nvPr/>
        </p:nvSpPr>
        <p:spPr>
          <a:xfrm>
            <a:off x="391685" y="2661113"/>
            <a:ext cx="3424095" cy="4072509"/>
          </a:xfrm>
          <a:prstGeom prst="roundRect">
            <a:avLst>
              <a:gd name="adj" fmla="val 7567"/>
            </a:avLst>
          </a:prstGeom>
          <a:solidFill>
            <a:srgbClr val="F7A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478705" y="2772359"/>
            <a:ext cx="2999005" cy="3908762"/>
          </a:xfrm>
          <a:prstGeom prst="rect">
            <a:avLst/>
          </a:prstGeom>
          <a:noFill/>
        </p:spPr>
        <p:txBody>
          <a:bodyPr wrap="square" rtlCol="0">
            <a:spAutoFit/>
          </a:bodyPr>
          <a:lstStyle/>
          <a:p>
            <a:pPr algn="ctr"/>
            <a:r>
              <a:rPr lang="en-US" sz="2400" b="1" dirty="0">
                <a:latin typeface="Girl Scout Text Medium" panose="02020003000000000000" pitchFamily="18" charset="0"/>
              </a:rPr>
              <a:t>Mega Cookie Delivery</a:t>
            </a:r>
          </a:p>
          <a:p>
            <a:endParaRPr lang="en-US" sz="2000" dirty="0">
              <a:latin typeface="Palatino Linotype" panose="02040502050505030304" pitchFamily="18" charset="0"/>
            </a:endParaRPr>
          </a:p>
          <a:p>
            <a:pPr marL="342900" indent="-342900">
              <a:buFont typeface="Arial" panose="020B0604020202020204" pitchFamily="34" charset="0"/>
              <a:buChar char="•"/>
            </a:pPr>
            <a:r>
              <a:rPr lang="en-US" sz="2000" dirty="0">
                <a:latin typeface="Girl Scout Text Medium" panose="02020003000000000000" pitchFamily="18" charset="0"/>
              </a:rPr>
              <a:t>Offsite, drive thru </a:t>
            </a:r>
            <a:br>
              <a:rPr lang="en-US" sz="2000" dirty="0">
                <a:latin typeface="Girl Scout Text Medium" panose="02020003000000000000" pitchFamily="18" charset="0"/>
              </a:rPr>
            </a:br>
            <a:r>
              <a:rPr lang="en-US" sz="2000" dirty="0">
                <a:latin typeface="Girl Scout Text Medium" panose="02020003000000000000" pitchFamily="18" charset="0"/>
              </a:rPr>
              <a:t>Cookie Warehouse</a:t>
            </a:r>
          </a:p>
          <a:p>
            <a:pPr marL="342900" indent="-342900">
              <a:buFont typeface="Arial" panose="020B0604020202020204" pitchFamily="34" charset="0"/>
              <a:buChar char="•"/>
            </a:pPr>
            <a:endParaRPr lang="en-US" sz="2000" dirty="0">
              <a:latin typeface="Girl Scout Text Medium" panose="02020003000000000000" pitchFamily="18" charset="0"/>
            </a:endParaRPr>
          </a:p>
          <a:p>
            <a:pPr marL="342900" indent="-342900">
              <a:buFont typeface="Arial" panose="020B0604020202020204" pitchFamily="34" charset="0"/>
              <a:buChar char="•"/>
            </a:pPr>
            <a:r>
              <a:rPr lang="en-US" sz="2000" dirty="0">
                <a:latin typeface="Girl Scout Text Medium" panose="02020003000000000000" pitchFamily="18" charset="0"/>
              </a:rPr>
              <a:t>Troop Volunteers count, load, and sign for Troop’s Initial Cookie Order with the help of troop volunteers</a:t>
            </a:r>
          </a:p>
        </p:txBody>
      </p:sp>
      <p:sp>
        <p:nvSpPr>
          <p:cNvPr id="6" name="TextBox 5"/>
          <p:cNvSpPr txBox="1"/>
          <p:nvPr/>
        </p:nvSpPr>
        <p:spPr>
          <a:xfrm>
            <a:off x="6291360" y="2671433"/>
            <a:ext cx="3384990" cy="4493538"/>
          </a:xfrm>
          <a:prstGeom prst="rect">
            <a:avLst/>
          </a:prstGeom>
          <a:noFill/>
        </p:spPr>
        <p:txBody>
          <a:bodyPr wrap="square" rtlCol="0">
            <a:spAutoFit/>
          </a:bodyPr>
          <a:lstStyle/>
          <a:p>
            <a:pPr algn="ctr"/>
            <a:r>
              <a:rPr lang="en-US" sz="2400" b="1" dirty="0">
                <a:latin typeface="Girl Scout Text Medium" panose="02020003000000000000" pitchFamily="18" charset="0"/>
              </a:rPr>
              <a:t>Trailer Drop Cookie Delivery</a:t>
            </a:r>
            <a:endParaRPr lang="en-US" sz="2000" dirty="0">
              <a:latin typeface="Palatino Linotype" panose="02040502050505030304" pitchFamily="18" charset="0"/>
            </a:endParaRPr>
          </a:p>
          <a:p>
            <a:pPr marL="342900" indent="-342900">
              <a:buFont typeface="Arial" panose="020B0604020202020204" pitchFamily="34" charset="0"/>
              <a:buChar char="•"/>
            </a:pPr>
            <a:r>
              <a:rPr lang="en-US" sz="2000" dirty="0">
                <a:latin typeface="Girl Scout Text Medium" panose="02020003000000000000" pitchFamily="18" charset="0"/>
              </a:rPr>
              <a:t>Offsite, secured drive thru Cookie Pickup Location</a:t>
            </a:r>
          </a:p>
          <a:p>
            <a:pPr marL="342900" indent="-342900">
              <a:buFont typeface="Arial" panose="020B0604020202020204" pitchFamily="34" charset="0"/>
              <a:buChar char="•"/>
            </a:pPr>
            <a:endParaRPr lang="en-US" sz="2000" dirty="0">
              <a:latin typeface="Girl Scout Text Medium" panose="02020003000000000000" pitchFamily="18" charset="0"/>
            </a:endParaRPr>
          </a:p>
          <a:p>
            <a:pPr marL="342900" indent="-342900">
              <a:buFont typeface="Arial" panose="020B0604020202020204" pitchFamily="34" charset="0"/>
              <a:buChar char="•"/>
            </a:pPr>
            <a:r>
              <a:rPr lang="en-US" sz="2000" dirty="0">
                <a:latin typeface="Girl Scout Text Medium" panose="02020003000000000000" pitchFamily="18" charset="0"/>
              </a:rPr>
              <a:t>Troop Volunteers count and sign for their cookies with the SU Cookie Manager, then load their Initial Order into their vehicles.</a:t>
            </a:r>
            <a:endParaRPr lang="en-US" dirty="0"/>
          </a:p>
          <a:p>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1249" y="2705253"/>
            <a:ext cx="1999651" cy="1999651"/>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6617" t="457" r="16001" b="-457"/>
          <a:stretch/>
        </p:blipFill>
        <p:spPr>
          <a:xfrm>
            <a:off x="3521248" y="4702812"/>
            <a:ext cx="1999651" cy="1999651"/>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44253" y="2771994"/>
            <a:ext cx="1997559" cy="1997559"/>
          </a:xfrm>
          <a:prstGeom prst="rect">
            <a:avLst/>
          </a:prstGeom>
        </p:spPr>
      </p:pic>
    </p:spTree>
    <p:extLst>
      <p:ext uri="{BB962C8B-B14F-4D97-AF65-F5344CB8AC3E}">
        <p14:creationId xmlns:p14="http://schemas.microsoft.com/office/powerpoint/2010/main" val="122679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697E"/>
        </a:solidFill>
        <a:effectLst/>
      </p:bgPr>
    </p:bg>
    <p:spTree>
      <p:nvGrpSpPr>
        <p:cNvPr id="1" name=""/>
        <p:cNvGrpSpPr/>
        <p:nvPr/>
      </p:nvGrpSpPr>
      <p:grpSpPr>
        <a:xfrm>
          <a:off x="0" y="0"/>
          <a:ext cx="0" cy="0"/>
          <a:chOff x="0" y="0"/>
          <a:chExt cx="0" cy="0"/>
        </a:xfrm>
      </p:grpSpPr>
      <p:sp>
        <p:nvSpPr>
          <p:cNvPr id="10" name="TextBox 9"/>
          <p:cNvSpPr txBox="1"/>
          <p:nvPr/>
        </p:nvSpPr>
        <p:spPr>
          <a:xfrm>
            <a:off x="7366821" y="2465856"/>
            <a:ext cx="3827206" cy="707886"/>
          </a:xfrm>
          <a:prstGeom prst="rect">
            <a:avLst/>
          </a:prstGeom>
          <a:noFill/>
        </p:spPr>
        <p:txBody>
          <a:bodyPr wrap="square" rtlCol="0">
            <a:spAutoFit/>
          </a:bodyPr>
          <a:lstStyle/>
          <a:p>
            <a:pPr algn="ctr"/>
            <a:endParaRPr lang="en-US" sz="4000" dirty="0">
              <a:latin typeface="Palatino Linotype" panose="02040502050505030304" pitchFamily="18" charset="0"/>
            </a:endParaRP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0" y="-59903"/>
            <a:ext cx="12192000" cy="1639827"/>
          </a:xfrm>
          <a:prstGeom prst="rect">
            <a:avLst/>
          </a:prstGeom>
        </p:spPr>
      </p:pic>
      <p:sp>
        <p:nvSpPr>
          <p:cNvPr id="29" name="Rectangle 28"/>
          <p:cNvSpPr/>
          <p:nvPr/>
        </p:nvSpPr>
        <p:spPr>
          <a:xfrm>
            <a:off x="0" y="164470"/>
            <a:ext cx="12192000" cy="1107996"/>
          </a:xfrm>
          <a:prstGeom prst="rect">
            <a:avLst/>
          </a:prstGeom>
        </p:spPr>
        <p:txBody>
          <a:bodyPr wrap="square">
            <a:spAutoFit/>
          </a:bodyPr>
          <a:lstStyle/>
          <a:p>
            <a:pPr algn="ctr"/>
            <a:r>
              <a:rPr lang="en-US" sz="6600" dirty="0">
                <a:latin typeface="Girl Scout Text Medium" panose="02020003000000000000" pitchFamily="18" charset="0"/>
              </a:rPr>
              <a:t>Cookie Cupboards</a:t>
            </a:r>
          </a:p>
        </p:txBody>
      </p:sp>
      <p:sp>
        <p:nvSpPr>
          <p:cNvPr id="2" name="Rounded Rectangle 1"/>
          <p:cNvSpPr/>
          <p:nvPr/>
        </p:nvSpPr>
        <p:spPr>
          <a:xfrm>
            <a:off x="659038" y="1710047"/>
            <a:ext cx="10919565" cy="2196935"/>
          </a:xfrm>
          <a:prstGeom prst="roundRect">
            <a:avLst>
              <a:gd name="adj" fmla="val 112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771896" y="1915962"/>
            <a:ext cx="10506483" cy="1785104"/>
          </a:xfrm>
          <a:prstGeom prst="rect">
            <a:avLst/>
          </a:prstGeom>
          <a:noFill/>
        </p:spPr>
        <p:txBody>
          <a:bodyPr wrap="square" rtlCol="0">
            <a:spAutoFit/>
          </a:bodyPr>
          <a:lstStyle/>
          <a:p>
            <a:pPr>
              <a:spcAft>
                <a:spcPts val="1200"/>
              </a:spcAft>
            </a:pPr>
            <a:r>
              <a:rPr lang="en-US" dirty="0">
                <a:latin typeface="Girl Scout Text Medium" panose="02020003000000000000" pitchFamily="18" charset="0"/>
              </a:rPr>
              <a:t>During the Direct Sale period of the program, a Troop Volunteer can pick up additional cookie inventory for cookie booths or to fill Keep Goaling orders from a cookie cupboard. </a:t>
            </a:r>
            <a:endParaRPr lang="en-US" b="1" dirty="0">
              <a:latin typeface="Girl Scout Text Medium" panose="02020003000000000000" pitchFamily="18" charset="0"/>
            </a:endParaRPr>
          </a:p>
          <a:p>
            <a:pPr>
              <a:spcAft>
                <a:spcPts val="1200"/>
              </a:spcAft>
            </a:pPr>
            <a:r>
              <a:rPr lang="en-US" dirty="0">
                <a:latin typeface="Girl Scout Text Medium" panose="02020003000000000000" pitchFamily="18" charset="0"/>
              </a:rPr>
              <a:t>In order to pick up cookies, the troop must place </a:t>
            </a:r>
            <a:r>
              <a:rPr lang="en-US" b="1" dirty="0">
                <a:latin typeface="Girl Scout Text Medium" panose="02020003000000000000" pitchFamily="18" charset="0"/>
              </a:rPr>
              <a:t>a Planned Order.</a:t>
            </a:r>
          </a:p>
          <a:p>
            <a:pPr>
              <a:spcAft>
                <a:spcPts val="1200"/>
              </a:spcAft>
            </a:pPr>
            <a:r>
              <a:rPr lang="en-US" dirty="0">
                <a:latin typeface="Girl Scout Text Medium" panose="02020003000000000000" pitchFamily="18" charset="0"/>
              </a:rPr>
              <a:t>A Planned Order allows a troop to schedule a pick-up of cookies on a designated day from a cookie cupboard. Cupboard locations are listed in Smart Cookies.</a:t>
            </a:r>
          </a:p>
        </p:txBody>
      </p:sp>
      <p:sp>
        <p:nvSpPr>
          <p:cNvPr id="5" name="Rounded Rectangle 4"/>
          <p:cNvSpPr/>
          <p:nvPr/>
        </p:nvSpPr>
        <p:spPr>
          <a:xfrm>
            <a:off x="659038" y="4085112"/>
            <a:ext cx="4839238" cy="2565070"/>
          </a:xfrm>
          <a:prstGeom prst="roundRect">
            <a:avLst>
              <a:gd name="adj" fmla="val 9260"/>
            </a:avLst>
          </a:prstGeom>
          <a:solidFill>
            <a:srgbClr val="F7A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771896" y="4185567"/>
            <a:ext cx="4726380" cy="2308324"/>
          </a:xfrm>
          <a:prstGeom prst="rect">
            <a:avLst/>
          </a:prstGeom>
          <a:noFill/>
        </p:spPr>
        <p:txBody>
          <a:bodyPr wrap="square" rtlCol="0">
            <a:spAutoFit/>
          </a:bodyPr>
          <a:lstStyle/>
          <a:p>
            <a:pPr algn="ctr"/>
            <a:r>
              <a:rPr lang="en-US" sz="2400" b="1" dirty="0">
                <a:latin typeface="Girl Scout Text Medium" panose="02020003000000000000" pitchFamily="18" charset="0"/>
              </a:rPr>
              <a:t>Council Cookie Cupboard</a:t>
            </a:r>
          </a:p>
          <a:p>
            <a:endParaRPr lang="en-US" sz="2000" dirty="0">
              <a:latin typeface="Girl Scout Text Medium" panose="02020003000000000000" pitchFamily="18" charset="0"/>
            </a:endParaRPr>
          </a:p>
          <a:p>
            <a:pPr marL="285750" indent="-285750">
              <a:buFont typeface="Arial" panose="020B0604020202020204" pitchFamily="34" charset="0"/>
              <a:buChar char="•"/>
            </a:pPr>
            <a:r>
              <a:rPr lang="en-US" sz="2000" dirty="0">
                <a:latin typeface="Girl Scout Text Medium" panose="02020003000000000000" pitchFamily="18" charset="0"/>
              </a:rPr>
              <a:t>Located in a GSWNY Service Center or an offsite warehouse</a:t>
            </a:r>
          </a:p>
          <a:p>
            <a:pPr marL="285750" indent="-285750">
              <a:buFont typeface="Arial" panose="020B0604020202020204" pitchFamily="34" charset="0"/>
              <a:buChar char="•"/>
            </a:pPr>
            <a:endParaRPr lang="en-US" sz="2000" dirty="0">
              <a:latin typeface="Girl Scout Text Medium" panose="02020003000000000000" pitchFamily="18" charset="0"/>
            </a:endParaRPr>
          </a:p>
          <a:p>
            <a:pPr marL="285750" indent="-285750">
              <a:buFont typeface="Arial" panose="020B0604020202020204" pitchFamily="34" charset="0"/>
              <a:buChar char="•"/>
            </a:pPr>
            <a:r>
              <a:rPr lang="en-US" sz="2000" dirty="0">
                <a:latin typeface="Girl Scout Text Medium" panose="02020003000000000000" pitchFamily="18" charset="0"/>
              </a:rPr>
              <a:t>Fulfills Planned Orders by </a:t>
            </a:r>
            <a:br>
              <a:rPr lang="en-US" sz="2000" dirty="0">
                <a:latin typeface="Girl Scout Text Medium" panose="02020003000000000000" pitchFamily="18" charset="0"/>
              </a:rPr>
            </a:br>
            <a:r>
              <a:rPr lang="en-US" sz="2000" dirty="0">
                <a:latin typeface="Girl Scout Text Medium" panose="02020003000000000000" pitchFamily="18" charset="0"/>
              </a:rPr>
              <a:t>pre-scheduled pickup date/time </a:t>
            </a:r>
          </a:p>
        </p:txBody>
      </p:sp>
      <p:sp>
        <p:nvSpPr>
          <p:cNvPr id="15" name="Rounded Rectangle 14"/>
          <p:cNvSpPr/>
          <p:nvPr/>
        </p:nvSpPr>
        <p:spPr>
          <a:xfrm>
            <a:off x="5775323" y="4085112"/>
            <a:ext cx="5803280" cy="2565070"/>
          </a:xfrm>
          <a:prstGeom prst="roundRect">
            <a:avLst>
              <a:gd name="adj" fmla="val 9260"/>
            </a:avLst>
          </a:prstGeom>
          <a:solidFill>
            <a:srgbClr val="F7A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890162" y="4185567"/>
            <a:ext cx="5569526" cy="2215991"/>
          </a:xfrm>
          <a:prstGeom prst="rect">
            <a:avLst/>
          </a:prstGeom>
          <a:noFill/>
        </p:spPr>
        <p:txBody>
          <a:bodyPr wrap="square" rtlCol="0">
            <a:spAutoFit/>
          </a:bodyPr>
          <a:lstStyle/>
          <a:p>
            <a:pPr algn="ctr"/>
            <a:r>
              <a:rPr lang="en-US" sz="2400" b="1" dirty="0">
                <a:latin typeface="Girl Scout Text Medium" panose="02020003000000000000" pitchFamily="18" charset="0"/>
              </a:rPr>
              <a:t>Volunteer Run Cookie Cupboard</a:t>
            </a:r>
          </a:p>
          <a:p>
            <a:endParaRPr lang="en-US" sz="2000" dirty="0">
              <a:latin typeface="Girl Scout Text Medium" panose="02020003000000000000" pitchFamily="18" charset="0"/>
            </a:endParaRPr>
          </a:p>
          <a:p>
            <a:pPr marL="342900" indent="-342900">
              <a:buFont typeface="Arial" panose="020B0604020202020204" pitchFamily="34" charset="0"/>
              <a:buChar char="•"/>
            </a:pPr>
            <a:r>
              <a:rPr lang="en-US" sz="2000" dirty="0">
                <a:latin typeface="Girl Scout Text Medium" panose="02020003000000000000" pitchFamily="18" charset="0"/>
              </a:rPr>
              <a:t>Cupboard is located in volunteer’s home. Hours vary. Open to all troops</a:t>
            </a:r>
          </a:p>
          <a:p>
            <a:pPr marL="342900" indent="-342900">
              <a:buFont typeface="Arial" panose="020B0604020202020204" pitchFamily="34" charset="0"/>
              <a:buChar char="•"/>
            </a:pPr>
            <a:endParaRPr lang="en-US" sz="1400" dirty="0">
              <a:latin typeface="Girl Scout Text Medium" panose="02020003000000000000" pitchFamily="18" charset="0"/>
            </a:endParaRPr>
          </a:p>
          <a:p>
            <a:pPr marL="342900" indent="-342900">
              <a:buFont typeface="Arial" panose="020B0604020202020204" pitchFamily="34" charset="0"/>
              <a:buChar char="•"/>
            </a:pPr>
            <a:r>
              <a:rPr lang="en-US" sz="2000" dirty="0">
                <a:latin typeface="Girl Scout Text Medium" panose="02020003000000000000" pitchFamily="18" charset="0"/>
              </a:rPr>
              <a:t>Fulfills Planned Orders by </a:t>
            </a:r>
            <a:br>
              <a:rPr lang="en-US" sz="2000" dirty="0">
                <a:latin typeface="Girl Scout Text Medium" panose="02020003000000000000" pitchFamily="18" charset="0"/>
              </a:rPr>
            </a:br>
            <a:r>
              <a:rPr lang="en-US" sz="2000" dirty="0">
                <a:latin typeface="Girl Scout Text Medium" panose="02020003000000000000" pitchFamily="18" charset="0"/>
              </a:rPr>
              <a:t>pre-scheduled date/time</a:t>
            </a:r>
          </a:p>
        </p:txBody>
      </p:sp>
    </p:spTree>
    <p:extLst>
      <p:ext uri="{BB962C8B-B14F-4D97-AF65-F5344CB8AC3E}">
        <p14:creationId xmlns:p14="http://schemas.microsoft.com/office/powerpoint/2010/main" val="3914121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697E"/>
        </a:solidFill>
        <a:effectLst/>
      </p:bgPr>
    </p:bg>
    <p:spTree>
      <p:nvGrpSpPr>
        <p:cNvPr id="1" name=""/>
        <p:cNvGrpSpPr/>
        <p:nvPr/>
      </p:nvGrpSpPr>
      <p:grpSpPr>
        <a:xfrm>
          <a:off x="0" y="0"/>
          <a:ext cx="0" cy="0"/>
          <a:chOff x="0" y="0"/>
          <a:chExt cx="0" cy="0"/>
        </a:xfrm>
      </p:grpSpPr>
      <p:sp>
        <p:nvSpPr>
          <p:cNvPr id="10" name="TextBox 9"/>
          <p:cNvSpPr txBox="1"/>
          <p:nvPr/>
        </p:nvSpPr>
        <p:spPr>
          <a:xfrm>
            <a:off x="7366821" y="2465856"/>
            <a:ext cx="3827206" cy="707886"/>
          </a:xfrm>
          <a:prstGeom prst="rect">
            <a:avLst/>
          </a:prstGeom>
          <a:noFill/>
        </p:spPr>
        <p:txBody>
          <a:bodyPr wrap="square" rtlCol="0">
            <a:spAutoFit/>
          </a:bodyPr>
          <a:lstStyle/>
          <a:p>
            <a:pPr algn="ctr"/>
            <a:endParaRPr lang="en-US" sz="4000" dirty="0">
              <a:latin typeface="Palatino Linotype" panose="02040502050505030304" pitchFamily="18" charset="0"/>
            </a:endParaRP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7711" y="-152186"/>
            <a:ext cx="12318671" cy="1656864"/>
          </a:xfrm>
          <a:prstGeom prst="rect">
            <a:avLst/>
          </a:prstGeom>
        </p:spPr>
      </p:pic>
      <p:sp>
        <p:nvSpPr>
          <p:cNvPr id="29" name="Rectangle 28"/>
          <p:cNvSpPr/>
          <p:nvPr/>
        </p:nvSpPr>
        <p:spPr>
          <a:xfrm>
            <a:off x="0" y="193202"/>
            <a:ext cx="12192000" cy="1200329"/>
          </a:xfrm>
          <a:prstGeom prst="rect">
            <a:avLst/>
          </a:prstGeom>
        </p:spPr>
        <p:txBody>
          <a:bodyPr wrap="square">
            <a:spAutoFit/>
          </a:bodyPr>
          <a:lstStyle/>
          <a:p>
            <a:pPr algn="ctr"/>
            <a:r>
              <a:rPr lang="en-US" sz="7200" dirty="0">
                <a:latin typeface="Girl Scout Text Medium" panose="02020003000000000000" pitchFamily="18" charset="0"/>
              </a:rPr>
              <a:t>Cookie Booths</a:t>
            </a:r>
          </a:p>
        </p:txBody>
      </p:sp>
      <p:sp>
        <p:nvSpPr>
          <p:cNvPr id="11" name="TextBox 10"/>
          <p:cNvSpPr txBox="1"/>
          <p:nvPr/>
        </p:nvSpPr>
        <p:spPr>
          <a:xfrm>
            <a:off x="4632411" y="2465856"/>
            <a:ext cx="5115140" cy="400110"/>
          </a:xfrm>
          <a:prstGeom prst="rect">
            <a:avLst/>
          </a:prstGeom>
          <a:noFill/>
        </p:spPr>
        <p:txBody>
          <a:bodyPr wrap="square" rtlCol="0">
            <a:spAutoFit/>
          </a:bodyPr>
          <a:lstStyle/>
          <a:p>
            <a:r>
              <a:rPr lang="en-US" sz="2000" dirty="0">
                <a:latin typeface="Palatino Linotype" panose="02040502050505030304" pitchFamily="18" charset="0"/>
              </a:rPr>
              <a:t> </a:t>
            </a:r>
          </a:p>
        </p:txBody>
      </p:sp>
      <p:sp>
        <p:nvSpPr>
          <p:cNvPr id="4" name="Plaque 3"/>
          <p:cNvSpPr/>
          <p:nvPr/>
        </p:nvSpPr>
        <p:spPr>
          <a:xfrm>
            <a:off x="699530" y="1639099"/>
            <a:ext cx="10792941" cy="1345252"/>
          </a:xfrm>
          <a:prstGeom prst="plaque">
            <a:avLst/>
          </a:prstGeom>
          <a:solidFill>
            <a:srgbClr val="A0D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1617084" y="1671894"/>
            <a:ext cx="9080545" cy="1200329"/>
          </a:xfrm>
          <a:prstGeom prst="rect">
            <a:avLst/>
          </a:prstGeom>
          <a:noFill/>
        </p:spPr>
        <p:txBody>
          <a:bodyPr wrap="square" rtlCol="0">
            <a:spAutoFit/>
          </a:bodyPr>
          <a:lstStyle/>
          <a:p>
            <a:pPr algn="ctr"/>
            <a:r>
              <a:rPr lang="en-US" sz="2400" dirty="0">
                <a:latin typeface="Girl Scout Text Medium" panose="02020003000000000000" pitchFamily="18" charset="0"/>
              </a:rPr>
              <a:t>Girl Scout Cookie Booths are girl-led, with cookies in hand, selling cookies directly to customers. </a:t>
            </a:r>
            <a:br>
              <a:rPr lang="en-US" sz="2400" dirty="0">
                <a:latin typeface="Girl Scout Text Medium" panose="02020003000000000000" pitchFamily="18" charset="0"/>
              </a:rPr>
            </a:br>
            <a:r>
              <a:rPr lang="en-US" sz="2400" dirty="0">
                <a:latin typeface="Girl Scout Text Medium" panose="02020003000000000000" pitchFamily="18" charset="0"/>
              </a:rPr>
              <a:t>There are two ways for troops to obtain a Cookie Booth.</a:t>
            </a:r>
          </a:p>
        </p:txBody>
      </p:sp>
      <p:sp>
        <p:nvSpPr>
          <p:cNvPr id="6" name="Rounded Rectangle 5"/>
          <p:cNvSpPr/>
          <p:nvPr/>
        </p:nvSpPr>
        <p:spPr>
          <a:xfrm>
            <a:off x="702373" y="3172728"/>
            <a:ext cx="4700898" cy="3441828"/>
          </a:xfrm>
          <a:prstGeom prst="roundRect">
            <a:avLst>
              <a:gd name="adj" fmla="val 8386"/>
            </a:avLst>
          </a:prstGeom>
          <a:solidFill>
            <a:srgbClr val="F7A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826199" y="3172728"/>
            <a:ext cx="4453246" cy="3170099"/>
          </a:xfrm>
          <a:prstGeom prst="rect">
            <a:avLst/>
          </a:prstGeom>
          <a:noFill/>
        </p:spPr>
        <p:txBody>
          <a:bodyPr wrap="square" rtlCol="0">
            <a:spAutoFit/>
          </a:bodyPr>
          <a:lstStyle/>
          <a:p>
            <a:pPr>
              <a:spcAft>
                <a:spcPts val="1200"/>
              </a:spcAft>
            </a:pPr>
            <a:r>
              <a:rPr lang="en-US" sz="2000" b="1" dirty="0">
                <a:latin typeface="Girl Scout Text Medium" panose="02020003000000000000" pitchFamily="18" charset="0"/>
              </a:rPr>
              <a:t>Council-Sponsored Cookie Booths</a:t>
            </a:r>
          </a:p>
          <a:p>
            <a:pPr marL="342900" indent="-342900">
              <a:spcAft>
                <a:spcPts val="1200"/>
              </a:spcAft>
              <a:buFont typeface="Arial" panose="020B0604020202020204" pitchFamily="34" charset="0"/>
              <a:buChar char="•"/>
            </a:pPr>
            <a:r>
              <a:rPr lang="en-US" sz="2000" dirty="0">
                <a:latin typeface="Girl Scout Text Medium" panose="02020003000000000000" pitchFamily="18" charset="0"/>
              </a:rPr>
              <a:t>Council secures booth locations, making them available to troops through a Smart Cookies Booth Lottery</a:t>
            </a:r>
          </a:p>
          <a:p>
            <a:pPr marL="342900" indent="-342900">
              <a:spcAft>
                <a:spcPts val="1200"/>
              </a:spcAft>
              <a:buFont typeface="Arial" panose="020B0604020202020204" pitchFamily="34" charset="0"/>
              <a:buChar char="•"/>
            </a:pPr>
            <a:r>
              <a:rPr lang="en-US" sz="2000" dirty="0">
                <a:latin typeface="Girl Scout Text Medium" panose="02020003000000000000" pitchFamily="18" charset="0"/>
              </a:rPr>
              <a:t>Once the booth lottery has run these booths are open for troops on a FCFS (first come, first served) basis. </a:t>
            </a:r>
          </a:p>
        </p:txBody>
      </p:sp>
      <p:sp>
        <p:nvSpPr>
          <p:cNvPr id="15" name="Rounded Rectangle 14"/>
          <p:cNvSpPr/>
          <p:nvPr/>
        </p:nvSpPr>
        <p:spPr>
          <a:xfrm>
            <a:off x="5650923" y="3172728"/>
            <a:ext cx="5844391" cy="3441828"/>
          </a:xfrm>
          <a:prstGeom prst="roundRect">
            <a:avLst>
              <a:gd name="adj" fmla="val 8386"/>
            </a:avLst>
          </a:prstGeom>
          <a:solidFill>
            <a:srgbClr val="F7A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5650923" y="3172728"/>
            <a:ext cx="5605152" cy="3170099"/>
          </a:xfrm>
          <a:prstGeom prst="rect">
            <a:avLst/>
          </a:prstGeom>
          <a:noFill/>
        </p:spPr>
        <p:txBody>
          <a:bodyPr wrap="square" rtlCol="0">
            <a:spAutoFit/>
          </a:bodyPr>
          <a:lstStyle/>
          <a:p>
            <a:pPr algn="ctr">
              <a:spcAft>
                <a:spcPts val="1200"/>
              </a:spcAft>
            </a:pPr>
            <a:r>
              <a:rPr lang="en-US" sz="2000" b="1" dirty="0">
                <a:latin typeface="Girl Scout Text Medium" panose="02020003000000000000" pitchFamily="18" charset="0"/>
              </a:rPr>
              <a:t>Troop Secured Cookie Booths</a:t>
            </a:r>
            <a:endParaRPr lang="en-US" sz="2000" dirty="0">
              <a:latin typeface="Palatino Linotype" panose="02040502050505030304" pitchFamily="18" charset="0"/>
            </a:endParaRPr>
          </a:p>
          <a:p>
            <a:pPr marL="342900" indent="-342900">
              <a:spcAft>
                <a:spcPts val="1200"/>
              </a:spcAft>
              <a:buFont typeface="Arial" panose="020B0604020202020204" pitchFamily="34" charset="0"/>
              <a:buChar char="•"/>
            </a:pPr>
            <a:r>
              <a:rPr lang="en-US" sz="2000" dirty="0">
                <a:latin typeface="Girl Scout Text Medium" panose="02020003000000000000" pitchFamily="18" charset="0"/>
              </a:rPr>
              <a:t>Troops, on their own, secure retail and business locations to host a Troop Cookie Booth, entering the date/ time/ location in ABC Smart Cookies</a:t>
            </a:r>
          </a:p>
          <a:p>
            <a:pPr marL="342900" indent="-342900">
              <a:spcAft>
                <a:spcPts val="1200"/>
              </a:spcAft>
              <a:buFont typeface="Arial" panose="020B0604020202020204" pitchFamily="34" charset="0"/>
              <a:buChar char="•"/>
            </a:pPr>
            <a:r>
              <a:rPr lang="en-US" sz="2000" dirty="0">
                <a:latin typeface="Girl Scout Text Medium" panose="02020003000000000000" pitchFamily="18" charset="0"/>
              </a:rPr>
              <a:t>Troop partakes in walkabouts and drive thrus, entering locations in ABC Smart Cookies, to let the public know where and when they will be selling cookies</a:t>
            </a:r>
          </a:p>
        </p:txBody>
      </p:sp>
    </p:spTree>
    <p:extLst>
      <p:ext uri="{BB962C8B-B14F-4D97-AF65-F5344CB8AC3E}">
        <p14:creationId xmlns:p14="http://schemas.microsoft.com/office/powerpoint/2010/main" val="369441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697E"/>
        </a:solidFill>
        <a:effectLst/>
      </p:bgPr>
    </p:bg>
    <p:spTree>
      <p:nvGrpSpPr>
        <p:cNvPr id="1" name=""/>
        <p:cNvGrpSpPr/>
        <p:nvPr/>
      </p:nvGrpSpPr>
      <p:grpSpPr>
        <a:xfrm>
          <a:off x="0" y="0"/>
          <a:ext cx="0" cy="0"/>
          <a:chOff x="0" y="0"/>
          <a:chExt cx="0" cy="0"/>
        </a:xfrm>
      </p:grpSpPr>
      <p:sp>
        <p:nvSpPr>
          <p:cNvPr id="8" name="Rectangle 7"/>
          <p:cNvSpPr/>
          <p:nvPr/>
        </p:nvSpPr>
        <p:spPr>
          <a:xfrm>
            <a:off x="5688377" y="2116649"/>
            <a:ext cx="6044444" cy="3016210"/>
          </a:xfrm>
          <a:prstGeom prst="rect">
            <a:avLst/>
          </a:prstGeom>
        </p:spPr>
        <p:txBody>
          <a:bodyPr wrap="square">
            <a:spAutoFit/>
          </a:bodyPr>
          <a:lstStyle/>
          <a:p>
            <a:pPr>
              <a:spcAft>
                <a:spcPts val="1800"/>
              </a:spcAft>
            </a:pPr>
            <a:r>
              <a:rPr lang="en-US" sz="1600" dirty="0">
                <a:solidFill>
                  <a:schemeClr val="bg1"/>
                </a:solidFill>
                <a:latin typeface="Girl Scout Text Medium" panose="02020003000000000000" pitchFamily="18" charset="0"/>
              </a:rPr>
              <a:t>The Girl Scout Cookie Program is the </a:t>
            </a:r>
            <a:br>
              <a:rPr lang="en-US" sz="1600" dirty="0">
                <a:solidFill>
                  <a:schemeClr val="bg1"/>
                </a:solidFill>
                <a:latin typeface="Girl Scout Text Medium" panose="02020003000000000000" pitchFamily="18" charset="0"/>
              </a:rPr>
            </a:br>
            <a:r>
              <a:rPr lang="en-US" sz="1600" dirty="0">
                <a:solidFill>
                  <a:schemeClr val="bg1"/>
                </a:solidFill>
                <a:latin typeface="Girl Scout Text Medium" panose="02020003000000000000" pitchFamily="18" charset="0"/>
              </a:rPr>
              <a:t>largest girl-led entrepreneurial program </a:t>
            </a:r>
            <a:br>
              <a:rPr lang="en-US" sz="1600" dirty="0">
                <a:solidFill>
                  <a:schemeClr val="bg1"/>
                </a:solidFill>
                <a:latin typeface="Girl Scout Text Medium" panose="02020003000000000000" pitchFamily="18" charset="0"/>
              </a:rPr>
            </a:br>
            <a:r>
              <a:rPr lang="en-US" sz="1600" dirty="0">
                <a:solidFill>
                  <a:schemeClr val="bg1"/>
                </a:solidFill>
                <a:latin typeface="Girl Scout Text Medium" panose="02020003000000000000" pitchFamily="18" charset="0"/>
              </a:rPr>
              <a:t>in the world!</a:t>
            </a:r>
          </a:p>
          <a:p>
            <a:pPr>
              <a:spcAft>
                <a:spcPts val="1800"/>
              </a:spcAft>
            </a:pPr>
            <a:r>
              <a:rPr lang="en-US" sz="1600" dirty="0">
                <a:solidFill>
                  <a:schemeClr val="bg1"/>
                </a:solidFill>
                <a:latin typeface="Girl Scout Text Medium" panose="02020003000000000000" pitchFamily="18" charset="0"/>
              </a:rPr>
              <a:t>Girl Scout Cookie purchases help fund girls’ life-changing programs, experiences, and learnings for themselves and their troops all year long. Troops earn Troop Proceeds, which fund amazing experiences and opportunities!</a:t>
            </a:r>
          </a:p>
          <a:p>
            <a:pPr>
              <a:spcAft>
                <a:spcPts val="1800"/>
              </a:spcAft>
            </a:pPr>
            <a:r>
              <a:rPr lang="en-US" sz="1600" dirty="0">
                <a:solidFill>
                  <a:schemeClr val="bg1"/>
                </a:solidFill>
                <a:latin typeface="Girl Scout Text Medium" panose="02020003000000000000" pitchFamily="18" charset="0"/>
              </a:rPr>
              <a:t>The Girl Scout experience gives her the tools she needs to help others and keep her community at the center of everything she does. It's the Girl Scout way!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0" y="0"/>
            <a:ext cx="12192000" cy="1639827"/>
          </a:xfrm>
          <a:prstGeom prst="rect">
            <a:avLst/>
          </a:prstGeom>
        </p:spPr>
      </p:pic>
      <p:sp>
        <p:nvSpPr>
          <p:cNvPr id="11" name="TextBox 10"/>
          <p:cNvSpPr txBox="1"/>
          <p:nvPr/>
        </p:nvSpPr>
        <p:spPr>
          <a:xfrm>
            <a:off x="0" y="363637"/>
            <a:ext cx="12192000" cy="923330"/>
          </a:xfrm>
          <a:prstGeom prst="rect">
            <a:avLst/>
          </a:prstGeom>
          <a:noFill/>
        </p:spPr>
        <p:txBody>
          <a:bodyPr wrap="square" rtlCol="0">
            <a:spAutoFit/>
          </a:bodyPr>
          <a:lstStyle/>
          <a:p>
            <a:pPr algn="ctr"/>
            <a:r>
              <a:rPr lang="en-US" sz="5400" dirty="0">
                <a:latin typeface="Girl Scout Text Medium" panose="02020003000000000000" pitchFamily="18" charset="0"/>
              </a:rPr>
              <a:t>Supporting Girls’ Success</a:t>
            </a:r>
          </a:p>
        </p:txBody>
      </p:sp>
      <p:pic>
        <p:nvPicPr>
          <p:cNvPr id="12" name="Picture 11"/>
          <p:cNvPicPr>
            <a:picLocks noChangeAspect="1"/>
          </p:cNvPicPr>
          <p:nvPr/>
        </p:nvPicPr>
        <p:blipFill>
          <a:blip r:embed="rId4"/>
          <a:stretch>
            <a:fillRect/>
          </a:stretch>
        </p:blipFill>
        <p:spPr>
          <a:xfrm>
            <a:off x="436779" y="1971402"/>
            <a:ext cx="4960057" cy="3306704"/>
          </a:xfrm>
          <a:prstGeom prst="rect">
            <a:avLst/>
          </a:prstGeom>
        </p:spPr>
      </p:pic>
      <p:sp>
        <p:nvSpPr>
          <p:cNvPr id="9" name="TextBox 8"/>
          <p:cNvSpPr txBox="1"/>
          <p:nvPr/>
        </p:nvSpPr>
        <p:spPr>
          <a:xfrm>
            <a:off x="436780" y="5420296"/>
            <a:ext cx="4960056" cy="1200329"/>
          </a:xfrm>
          <a:prstGeom prst="rect">
            <a:avLst/>
          </a:prstGeom>
          <a:noFill/>
        </p:spPr>
        <p:txBody>
          <a:bodyPr wrap="square" rtlCol="0">
            <a:spAutoFit/>
          </a:bodyPr>
          <a:lstStyle/>
          <a:p>
            <a:pPr algn="ctr"/>
            <a:r>
              <a:rPr lang="en-US" sz="7200" dirty="0">
                <a:solidFill>
                  <a:srgbClr val="F7ABD6"/>
                </a:solidFill>
                <a:latin typeface="Girl Scout Text Book" panose="02020003000000000000" pitchFamily="18" charset="0"/>
              </a:rPr>
              <a:t>❧</a:t>
            </a:r>
            <a:endParaRPr lang="en-US" sz="7200" dirty="0">
              <a:solidFill>
                <a:srgbClr val="F7ABD6"/>
              </a:solidFill>
            </a:endParaRPr>
          </a:p>
        </p:txBody>
      </p:sp>
    </p:spTree>
    <p:extLst>
      <p:ext uri="{BB962C8B-B14F-4D97-AF65-F5344CB8AC3E}">
        <p14:creationId xmlns:p14="http://schemas.microsoft.com/office/powerpoint/2010/main" val="105405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697E"/>
        </a:solidFill>
        <a:effectLst/>
      </p:bgPr>
    </p:bg>
    <p:spTree>
      <p:nvGrpSpPr>
        <p:cNvPr id="1" name=""/>
        <p:cNvGrpSpPr/>
        <p:nvPr/>
      </p:nvGrpSpPr>
      <p:grpSpPr>
        <a:xfrm>
          <a:off x="0" y="0"/>
          <a:ext cx="0" cy="0"/>
          <a:chOff x="0" y="0"/>
          <a:chExt cx="0" cy="0"/>
        </a:xfrm>
      </p:grpSpPr>
      <p:sp>
        <p:nvSpPr>
          <p:cNvPr id="4" name="Plaque 3"/>
          <p:cNvSpPr/>
          <p:nvPr/>
        </p:nvSpPr>
        <p:spPr>
          <a:xfrm>
            <a:off x="3123210" y="2750467"/>
            <a:ext cx="8645237" cy="3662208"/>
          </a:xfrm>
          <a:prstGeom prst="plaque">
            <a:avLst>
              <a:gd name="adj" fmla="val 7912"/>
            </a:avLst>
          </a:prstGeom>
          <a:solidFill>
            <a:srgbClr val="A0D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p:cNvSpPr/>
          <p:nvPr/>
        </p:nvSpPr>
        <p:spPr>
          <a:xfrm>
            <a:off x="488409" y="3957127"/>
            <a:ext cx="2305014" cy="1002137"/>
          </a:xfrm>
          <a:prstGeom prst="roundRect">
            <a:avLst/>
          </a:prstGeom>
          <a:solidFill>
            <a:srgbClr val="F7A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p:nvSpPr>
        <p:spPr>
          <a:xfrm>
            <a:off x="488409" y="5163787"/>
            <a:ext cx="2305014" cy="1248888"/>
          </a:xfrm>
          <a:prstGeom prst="roundRect">
            <a:avLst/>
          </a:prstGeom>
          <a:solidFill>
            <a:srgbClr val="F7A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p:nvSpPr>
        <p:spPr>
          <a:xfrm>
            <a:off x="488409" y="2750467"/>
            <a:ext cx="2305014" cy="1002137"/>
          </a:xfrm>
          <a:prstGeom prst="roundRect">
            <a:avLst/>
          </a:prstGeom>
          <a:solidFill>
            <a:srgbClr val="F7A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7366821" y="2465856"/>
            <a:ext cx="3827206" cy="707886"/>
          </a:xfrm>
          <a:prstGeom prst="rect">
            <a:avLst/>
          </a:prstGeom>
          <a:noFill/>
        </p:spPr>
        <p:txBody>
          <a:bodyPr wrap="square" rtlCol="0">
            <a:spAutoFit/>
          </a:bodyPr>
          <a:lstStyle/>
          <a:p>
            <a:pPr algn="ctr"/>
            <a:endParaRPr lang="en-US" sz="4000" dirty="0">
              <a:latin typeface="Palatino Linotype" panose="02040502050505030304" pitchFamily="18"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0" y="-190005"/>
            <a:ext cx="12192000" cy="1639827"/>
          </a:xfrm>
          <a:prstGeom prst="rect">
            <a:avLst/>
          </a:prstGeom>
        </p:spPr>
      </p:pic>
      <p:sp>
        <p:nvSpPr>
          <p:cNvPr id="18" name="Rectangle 17"/>
          <p:cNvSpPr/>
          <p:nvPr/>
        </p:nvSpPr>
        <p:spPr>
          <a:xfrm>
            <a:off x="0" y="59232"/>
            <a:ext cx="12191999" cy="1200329"/>
          </a:xfrm>
          <a:prstGeom prst="rect">
            <a:avLst/>
          </a:prstGeom>
        </p:spPr>
        <p:txBody>
          <a:bodyPr wrap="square">
            <a:spAutoFit/>
          </a:bodyPr>
          <a:lstStyle/>
          <a:p>
            <a:pPr algn="ctr"/>
            <a:r>
              <a:rPr lang="en-US" sz="7200" dirty="0">
                <a:latin typeface="Girl Scout Text Medium" panose="02020003000000000000" pitchFamily="18" charset="0"/>
              </a:rPr>
              <a:t>Online Safety</a:t>
            </a:r>
          </a:p>
        </p:txBody>
      </p:sp>
      <p:sp>
        <p:nvSpPr>
          <p:cNvPr id="5" name="TextBox 4"/>
          <p:cNvSpPr txBox="1"/>
          <p:nvPr/>
        </p:nvSpPr>
        <p:spPr>
          <a:xfrm>
            <a:off x="452384" y="1566419"/>
            <a:ext cx="11648570" cy="1015663"/>
          </a:xfrm>
          <a:prstGeom prst="rect">
            <a:avLst/>
          </a:prstGeom>
          <a:noFill/>
        </p:spPr>
        <p:txBody>
          <a:bodyPr wrap="square" rtlCol="0">
            <a:spAutoFit/>
          </a:bodyPr>
          <a:lstStyle/>
          <a:p>
            <a:r>
              <a:rPr lang="en-US" sz="2000" dirty="0">
                <a:solidFill>
                  <a:schemeClr val="bg1"/>
                </a:solidFill>
                <a:latin typeface="Girl Scout Text Medium" panose="02020003000000000000" pitchFamily="18" charset="0"/>
              </a:rPr>
              <a:t>Ensuring the health and safety of our Girl Scouts is a top priority. Online and Digital Safety Pledges are designed to inform, educate, and provide safety requirements to ensure a safe and successful money-earning activity.</a:t>
            </a:r>
          </a:p>
        </p:txBody>
      </p:sp>
      <p:sp>
        <p:nvSpPr>
          <p:cNvPr id="2" name="TextBox 1"/>
          <p:cNvSpPr txBox="1"/>
          <p:nvPr/>
        </p:nvSpPr>
        <p:spPr>
          <a:xfrm>
            <a:off x="488409" y="2923767"/>
            <a:ext cx="2227081" cy="707886"/>
          </a:xfrm>
          <a:prstGeom prst="rect">
            <a:avLst/>
          </a:prstGeom>
          <a:noFill/>
        </p:spPr>
        <p:txBody>
          <a:bodyPr wrap="square" rtlCol="0">
            <a:spAutoFit/>
          </a:bodyPr>
          <a:lstStyle/>
          <a:p>
            <a:pPr algn="ctr"/>
            <a:r>
              <a:rPr lang="en-US" sz="2000" dirty="0">
                <a:latin typeface="Girl Scout Text Medium" panose="02020003000000000000" pitchFamily="18" charset="0"/>
              </a:rPr>
              <a:t>Digital Cookie</a:t>
            </a:r>
          </a:p>
          <a:p>
            <a:pPr algn="ctr"/>
            <a:r>
              <a:rPr lang="en-US" sz="2000" dirty="0">
                <a:latin typeface="Girl Scout Text Medium" panose="02020003000000000000" pitchFamily="18" charset="0"/>
              </a:rPr>
              <a:t> Pledge</a:t>
            </a:r>
          </a:p>
        </p:txBody>
      </p:sp>
      <p:sp>
        <p:nvSpPr>
          <p:cNvPr id="16" name="TextBox 15"/>
          <p:cNvSpPr txBox="1"/>
          <p:nvPr/>
        </p:nvSpPr>
        <p:spPr>
          <a:xfrm>
            <a:off x="488410" y="4104252"/>
            <a:ext cx="2227081" cy="707886"/>
          </a:xfrm>
          <a:prstGeom prst="rect">
            <a:avLst/>
          </a:prstGeom>
          <a:noFill/>
        </p:spPr>
        <p:txBody>
          <a:bodyPr wrap="square" rtlCol="0">
            <a:spAutoFit/>
          </a:bodyPr>
          <a:lstStyle/>
          <a:p>
            <a:pPr algn="ctr"/>
            <a:r>
              <a:rPr lang="en-US" sz="2000" dirty="0">
                <a:latin typeface="Girl Scout Text Medium" panose="02020003000000000000" pitchFamily="18" charset="0"/>
              </a:rPr>
              <a:t>Online Safety </a:t>
            </a:r>
          </a:p>
          <a:p>
            <a:pPr algn="ctr"/>
            <a:r>
              <a:rPr lang="en-US" sz="2000" dirty="0">
                <a:latin typeface="Girl Scout Text Medium" panose="02020003000000000000" pitchFamily="18" charset="0"/>
              </a:rPr>
              <a:t>Pledge </a:t>
            </a:r>
          </a:p>
        </p:txBody>
      </p:sp>
      <p:sp>
        <p:nvSpPr>
          <p:cNvPr id="21" name="TextBox 20"/>
          <p:cNvSpPr txBox="1"/>
          <p:nvPr/>
        </p:nvSpPr>
        <p:spPr>
          <a:xfrm>
            <a:off x="488409" y="5307284"/>
            <a:ext cx="2305014" cy="1015663"/>
          </a:xfrm>
          <a:prstGeom prst="rect">
            <a:avLst/>
          </a:prstGeom>
          <a:noFill/>
        </p:spPr>
        <p:txBody>
          <a:bodyPr wrap="square" rtlCol="0">
            <a:spAutoFit/>
          </a:bodyPr>
          <a:lstStyle/>
          <a:p>
            <a:pPr algn="ctr"/>
            <a:r>
              <a:rPr lang="en-US" sz="2000" dirty="0">
                <a:latin typeface="Girl Scout Text Medium" panose="02020003000000000000" pitchFamily="18" charset="0"/>
              </a:rPr>
              <a:t>Product Sale </a:t>
            </a:r>
          </a:p>
          <a:p>
            <a:pPr algn="ctr"/>
            <a:r>
              <a:rPr lang="en-US" sz="2000" dirty="0">
                <a:latin typeface="Girl Scout Text Medium" panose="02020003000000000000" pitchFamily="18" charset="0"/>
              </a:rPr>
              <a:t>Safety Activity Checkpoints</a:t>
            </a:r>
          </a:p>
        </p:txBody>
      </p:sp>
      <p:sp>
        <p:nvSpPr>
          <p:cNvPr id="8" name="TextBox 7"/>
          <p:cNvSpPr txBox="1"/>
          <p:nvPr/>
        </p:nvSpPr>
        <p:spPr>
          <a:xfrm>
            <a:off x="3514477" y="2869217"/>
            <a:ext cx="7862701" cy="335476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latin typeface="Girl Scout Text Medium" panose="02020003000000000000" pitchFamily="18" charset="0"/>
              </a:rPr>
              <a:t>Parent/guardian permission must be provided to use Digital Cookie Program and Digital Cookie Mobile App. </a:t>
            </a:r>
          </a:p>
          <a:p>
            <a:pPr marL="285750" indent="-285750">
              <a:spcAft>
                <a:spcPts val="1200"/>
              </a:spcAft>
              <a:buFont typeface="Arial" panose="020B0604020202020204" pitchFamily="34" charset="0"/>
              <a:buChar char="•"/>
            </a:pPr>
            <a:r>
              <a:rPr lang="en-US" dirty="0">
                <a:latin typeface="Girl Scout Text Medium" panose="02020003000000000000" pitchFamily="18" charset="0"/>
              </a:rPr>
              <a:t>Personal information such as last name, address, telephone number, or school information should never be given without the permission of parent/guardian.</a:t>
            </a:r>
          </a:p>
          <a:p>
            <a:pPr marL="285750" indent="-285750">
              <a:spcAft>
                <a:spcPts val="1200"/>
              </a:spcAft>
              <a:buFont typeface="Arial" panose="020B0604020202020204" pitchFamily="34" charset="0"/>
              <a:buChar char="•"/>
            </a:pPr>
            <a:r>
              <a:rPr lang="en-US" dirty="0">
                <a:latin typeface="Girl Scout Text Medium" panose="02020003000000000000" pitchFamily="18" charset="0"/>
              </a:rPr>
              <a:t>Parental/guardian approval is required to post a video to the Digital Cookie Site, as well as follow other rules about posting videos provided by GSUSA and GSWNY.</a:t>
            </a:r>
          </a:p>
          <a:p>
            <a:r>
              <a:rPr lang="en-US" sz="2000" b="1" dirty="0">
                <a:latin typeface="Girl Scout Text Medium" panose="02020003000000000000" pitchFamily="18" charset="0"/>
              </a:rPr>
              <a:t>To review GSUSA safety materials, visit:</a:t>
            </a:r>
          </a:p>
          <a:p>
            <a:r>
              <a:rPr lang="en-US" dirty="0">
                <a:latin typeface="Girl Scout Text Medium" panose="02020003000000000000" pitchFamily="18" charset="0"/>
                <a:hlinkClick r:id="rId4"/>
              </a:rPr>
              <a:t>https://www.girlscouts.org/en/cookies/troop-leader-resources.html</a:t>
            </a:r>
            <a:endParaRPr lang="en-US" dirty="0">
              <a:latin typeface="Girl Scout Text Medium" panose="02020003000000000000" pitchFamily="18" charset="0"/>
            </a:endParaRPr>
          </a:p>
        </p:txBody>
      </p:sp>
    </p:spTree>
    <p:extLst>
      <p:ext uri="{BB962C8B-B14F-4D97-AF65-F5344CB8AC3E}">
        <p14:creationId xmlns:p14="http://schemas.microsoft.com/office/powerpoint/2010/main" val="1252412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697E"/>
        </a:solidFill>
        <a:effectLst/>
      </p:bgPr>
    </p:bg>
    <p:spTree>
      <p:nvGrpSpPr>
        <p:cNvPr id="1" name=""/>
        <p:cNvGrpSpPr/>
        <p:nvPr/>
      </p:nvGrpSpPr>
      <p:grpSpPr>
        <a:xfrm>
          <a:off x="0" y="0"/>
          <a:ext cx="0" cy="0"/>
          <a:chOff x="0" y="0"/>
          <a:chExt cx="0" cy="0"/>
        </a:xfrm>
      </p:grpSpPr>
      <p:sp>
        <p:nvSpPr>
          <p:cNvPr id="2" name="Rounded Rectangle 1"/>
          <p:cNvSpPr/>
          <p:nvPr/>
        </p:nvSpPr>
        <p:spPr>
          <a:xfrm>
            <a:off x="1116332" y="2767066"/>
            <a:ext cx="9625559" cy="2383791"/>
          </a:xfrm>
          <a:prstGeom prst="roundRect">
            <a:avLst>
              <a:gd name="adj" fmla="val 6448"/>
            </a:avLst>
          </a:prstGeom>
          <a:solidFill>
            <a:srgbClr val="A0D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endParaRPr lang="en-US" sz="2000" dirty="0">
              <a:solidFill>
                <a:schemeClr val="tx1"/>
              </a:solidFill>
              <a:latin typeface="Girl Scout Text Book" panose="02020003000000000000" pitchFamily="18"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0" y="0"/>
            <a:ext cx="12192000" cy="1639827"/>
          </a:xfrm>
          <a:prstGeom prst="rect">
            <a:avLst/>
          </a:prstGeom>
        </p:spPr>
      </p:pic>
      <p:sp>
        <p:nvSpPr>
          <p:cNvPr id="18" name="Rectangle 17"/>
          <p:cNvSpPr/>
          <p:nvPr/>
        </p:nvSpPr>
        <p:spPr>
          <a:xfrm>
            <a:off x="2369986" y="115932"/>
            <a:ext cx="7419019" cy="830997"/>
          </a:xfrm>
          <a:prstGeom prst="rect">
            <a:avLst/>
          </a:prstGeom>
        </p:spPr>
        <p:txBody>
          <a:bodyPr wrap="none">
            <a:spAutoFit/>
          </a:bodyPr>
          <a:lstStyle/>
          <a:p>
            <a:pPr algn="ctr"/>
            <a:r>
              <a:rPr lang="en-US" sz="4800" dirty="0">
                <a:latin typeface="Girl Scout Text Medium" panose="02020003000000000000" pitchFamily="18" charset="0"/>
              </a:rPr>
              <a:t>Troop Leader Resources</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9019" y="898286"/>
            <a:ext cx="653961" cy="611570"/>
          </a:xfrm>
          <a:prstGeom prst="rect">
            <a:avLst/>
          </a:prstGeom>
        </p:spPr>
      </p:pic>
      <p:sp>
        <p:nvSpPr>
          <p:cNvPr id="13" name="Rectangle 12"/>
          <p:cNvSpPr/>
          <p:nvPr/>
        </p:nvSpPr>
        <p:spPr>
          <a:xfrm>
            <a:off x="979056" y="1877040"/>
            <a:ext cx="10052870" cy="707886"/>
          </a:xfrm>
          <a:prstGeom prst="rect">
            <a:avLst/>
          </a:prstGeom>
        </p:spPr>
        <p:txBody>
          <a:bodyPr wrap="square">
            <a:spAutoFit/>
          </a:bodyPr>
          <a:lstStyle/>
          <a:p>
            <a:pPr algn="ctr">
              <a:spcAft>
                <a:spcPts val="1200"/>
              </a:spcAft>
            </a:pPr>
            <a:r>
              <a:rPr lang="en-US" sz="2000" dirty="0">
                <a:latin typeface="Girl Scout Text Medium" panose="02020003000000000000" pitchFamily="18" charset="0"/>
              </a:rPr>
              <a:t>Your Service Unit Product Program Manager is here to support you through the Cookie Program!</a:t>
            </a:r>
          </a:p>
        </p:txBody>
      </p:sp>
      <p:sp>
        <p:nvSpPr>
          <p:cNvPr id="3" name="TextBox 2"/>
          <p:cNvSpPr txBox="1"/>
          <p:nvPr/>
        </p:nvSpPr>
        <p:spPr>
          <a:xfrm>
            <a:off x="1283382" y="2994944"/>
            <a:ext cx="8971273" cy="2862322"/>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Girl Scout Text Book" panose="02020003000000000000" pitchFamily="18" charset="0"/>
              </a:rPr>
              <a:t>Provide Cookie Program Troop Leader Training</a:t>
            </a:r>
          </a:p>
          <a:p>
            <a:pPr marL="342900" indent="-342900">
              <a:buFont typeface="Arial" panose="020B0604020202020204" pitchFamily="34" charset="0"/>
              <a:buChar char="•"/>
            </a:pPr>
            <a:endParaRPr lang="en-US" dirty="0">
              <a:latin typeface="Girl Scout Text Book" panose="02020003000000000000" pitchFamily="18" charset="0"/>
            </a:endParaRPr>
          </a:p>
          <a:p>
            <a:pPr marL="342900" indent="-342900">
              <a:buFont typeface="Arial" panose="020B0604020202020204" pitchFamily="34" charset="0"/>
              <a:buChar char="•"/>
            </a:pPr>
            <a:r>
              <a:rPr lang="en-US" dirty="0">
                <a:latin typeface="Girl Scout Text Book" panose="02020003000000000000" pitchFamily="18" charset="0"/>
              </a:rPr>
              <a:t>Girl/Troop Material and Reward Distribution</a:t>
            </a:r>
          </a:p>
          <a:p>
            <a:pPr marL="342900" indent="-342900">
              <a:buFont typeface="Arial" panose="020B0604020202020204" pitchFamily="34" charset="0"/>
              <a:buChar char="•"/>
            </a:pPr>
            <a:endParaRPr lang="en-US" dirty="0">
              <a:latin typeface="Girl Scout Text Book" panose="02020003000000000000" pitchFamily="18" charset="0"/>
            </a:endParaRPr>
          </a:p>
          <a:p>
            <a:pPr marL="342900" indent="-342900">
              <a:buFont typeface="Arial" panose="020B0604020202020204" pitchFamily="34" charset="0"/>
              <a:buChar char="•"/>
            </a:pPr>
            <a:r>
              <a:rPr lang="en-US" dirty="0">
                <a:latin typeface="Girl Scout Text Book" panose="02020003000000000000" pitchFamily="18" charset="0"/>
              </a:rPr>
              <a:t>Help answer Questions</a:t>
            </a:r>
          </a:p>
          <a:p>
            <a:pPr marL="342900" indent="-342900">
              <a:buFont typeface="Arial" panose="020B0604020202020204" pitchFamily="34" charset="0"/>
              <a:buChar char="•"/>
            </a:pPr>
            <a:endParaRPr lang="en-US" dirty="0">
              <a:latin typeface="Girl Scout Text Book" panose="02020003000000000000" pitchFamily="18" charset="0"/>
            </a:endParaRPr>
          </a:p>
          <a:p>
            <a:pPr marL="342900" indent="-342900">
              <a:buFont typeface="Arial" panose="020B0604020202020204" pitchFamily="34" charset="0"/>
              <a:buChar char="•"/>
            </a:pPr>
            <a:r>
              <a:rPr lang="en-US" dirty="0">
                <a:latin typeface="Girl Scout Text Book" panose="02020003000000000000" pitchFamily="18" charset="0"/>
              </a:rPr>
              <a:t>Provide Ongoing Troop Leader Support throughout Program </a:t>
            </a:r>
          </a:p>
          <a:p>
            <a:endParaRPr lang="en-US" dirty="0">
              <a:latin typeface="Girl Scout Text Book" panose="02020003000000000000" pitchFamily="18" charset="0"/>
            </a:endParaRPr>
          </a:p>
          <a:p>
            <a:pPr marL="342900" indent="-342900">
              <a:buFont typeface="Arial" panose="020B0604020202020204" pitchFamily="34" charset="0"/>
              <a:buChar char="•"/>
            </a:pPr>
            <a:endParaRPr lang="en-US" dirty="0">
              <a:latin typeface="Girl Scout Text Book" panose="02020003000000000000" pitchFamily="18" charset="0"/>
            </a:endParaRPr>
          </a:p>
          <a:p>
            <a:pPr marL="342900" indent="-342900">
              <a:buFont typeface="Arial" panose="020B0604020202020204" pitchFamily="34" charset="0"/>
              <a:buChar char="•"/>
            </a:pPr>
            <a:endParaRPr lang="en-US" dirty="0">
              <a:latin typeface="Girl Scout Text Book" panose="02020003000000000000" pitchFamily="18" charset="0"/>
            </a:endParaRPr>
          </a:p>
        </p:txBody>
      </p:sp>
      <p:sp>
        <p:nvSpPr>
          <p:cNvPr id="4" name="TextBox 3"/>
          <p:cNvSpPr txBox="1"/>
          <p:nvPr/>
        </p:nvSpPr>
        <p:spPr>
          <a:xfrm>
            <a:off x="1116332" y="5503323"/>
            <a:ext cx="9926326" cy="707886"/>
          </a:xfrm>
          <a:prstGeom prst="rect">
            <a:avLst/>
          </a:prstGeom>
          <a:noFill/>
        </p:spPr>
        <p:txBody>
          <a:bodyPr wrap="square" rtlCol="0">
            <a:spAutoFit/>
          </a:bodyPr>
          <a:lstStyle/>
          <a:p>
            <a:r>
              <a:rPr lang="en-US" sz="2000" dirty="0">
                <a:latin typeface="Girl Scout Text Book" panose="02020003000000000000" pitchFamily="18" charset="0"/>
              </a:rPr>
              <a:t>Do you need assistance connecting with your Service Unit Product Program Manager? Contact your Service Unit Manager or CustomerCare@gswny.org</a:t>
            </a:r>
          </a:p>
        </p:txBody>
      </p:sp>
    </p:spTree>
    <p:extLst>
      <p:ext uri="{BB962C8B-B14F-4D97-AF65-F5344CB8AC3E}">
        <p14:creationId xmlns:p14="http://schemas.microsoft.com/office/powerpoint/2010/main" val="1074672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697E"/>
        </a:solidFill>
        <a:effectLst/>
      </p:bgPr>
    </p:bg>
    <p:spTree>
      <p:nvGrpSpPr>
        <p:cNvPr id="1" name=""/>
        <p:cNvGrpSpPr/>
        <p:nvPr/>
      </p:nvGrpSpPr>
      <p:grpSpPr>
        <a:xfrm>
          <a:off x="0" y="0"/>
          <a:ext cx="0" cy="0"/>
          <a:chOff x="0" y="0"/>
          <a:chExt cx="0" cy="0"/>
        </a:xfrm>
      </p:grpSpPr>
      <p:sp>
        <p:nvSpPr>
          <p:cNvPr id="2" name="Rounded Rectangle 1"/>
          <p:cNvSpPr/>
          <p:nvPr/>
        </p:nvSpPr>
        <p:spPr>
          <a:xfrm>
            <a:off x="5379205" y="3419962"/>
            <a:ext cx="6628068" cy="3182586"/>
          </a:xfrm>
          <a:prstGeom prst="roundRect">
            <a:avLst>
              <a:gd name="adj" fmla="val 6448"/>
            </a:avLst>
          </a:prstGeom>
          <a:solidFill>
            <a:srgbClr val="A0D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0" y="0"/>
            <a:ext cx="12192000" cy="1639827"/>
          </a:xfrm>
          <a:prstGeom prst="rect">
            <a:avLst/>
          </a:prstGeom>
        </p:spPr>
      </p:pic>
      <p:sp>
        <p:nvSpPr>
          <p:cNvPr id="18" name="Rectangle 17"/>
          <p:cNvSpPr/>
          <p:nvPr/>
        </p:nvSpPr>
        <p:spPr>
          <a:xfrm>
            <a:off x="2072620" y="115932"/>
            <a:ext cx="8013732" cy="830997"/>
          </a:xfrm>
          <a:prstGeom prst="rect">
            <a:avLst/>
          </a:prstGeom>
        </p:spPr>
        <p:txBody>
          <a:bodyPr wrap="none">
            <a:spAutoFit/>
          </a:bodyPr>
          <a:lstStyle/>
          <a:p>
            <a:pPr algn="ctr"/>
            <a:r>
              <a:rPr lang="en-US" sz="4800" dirty="0">
                <a:latin typeface="Girl Scout Text Medium" panose="02020003000000000000" pitchFamily="18" charset="0"/>
              </a:rPr>
              <a:t>GSWNY Cookie Resources</a:t>
            </a:r>
          </a:p>
        </p:txBody>
      </p:sp>
      <p:sp>
        <p:nvSpPr>
          <p:cNvPr id="5" name="TextBox 4"/>
          <p:cNvSpPr txBox="1"/>
          <p:nvPr/>
        </p:nvSpPr>
        <p:spPr>
          <a:xfrm>
            <a:off x="6964217" y="2175952"/>
            <a:ext cx="5635229" cy="707886"/>
          </a:xfrm>
          <a:prstGeom prst="rect">
            <a:avLst/>
          </a:prstGeom>
          <a:noFill/>
        </p:spPr>
        <p:txBody>
          <a:bodyPr wrap="square" rtlCol="0">
            <a:spAutoFit/>
          </a:bodyPr>
          <a:lstStyle/>
          <a:p>
            <a:r>
              <a:rPr lang="en-US" sz="2000" dirty="0">
                <a:latin typeface="Girl Scout Text Medium" panose="02020003000000000000" pitchFamily="18" charset="0"/>
              </a:rPr>
              <a:t>Scan the QR code or visit </a:t>
            </a:r>
            <a:r>
              <a:rPr lang="en-US" sz="2000" dirty="0">
                <a:solidFill>
                  <a:schemeClr val="bg1"/>
                </a:solidFill>
                <a:latin typeface="Girl Scout Text Medium" panose="02020003000000000000" pitchFamily="18" charset="0"/>
              </a:rPr>
              <a:t>gswny.org </a:t>
            </a:r>
          </a:p>
          <a:p>
            <a:r>
              <a:rPr lang="en-US" sz="2000" dirty="0">
                <a:latin typeface="Girl Scout Text Medium" panose="02020003000000000000" pitchFamily="18" charset="0"/>
              </a:rPr>
              <a:t>for all your Cookie Program Resources!</a:t>
            </a:r>
          </a:p>
        </p:txBody>
      </p:sp>
      <p:sp>
        <p:nvSpPr>
          <p:cNvPr id="6" name="Rectangle 5"/>
          <p:cNvSpPr/>
          <p:nvPr/>
        </p:nvSpPr>
        <p:spPr>
          <a:xfrm>
            <a:off x="5572327" y="3749371"/>
            <a:ext cx="6241823" cy="2523768"/>
          </a:xfrm>
          <a:prstGeom prst="rect">
            <a:avLst/>
          </a:prstGeom>
        </p:spPr>
        <p:txBody>
          <a:bodyPr wrap="square">
            <a:spAutoFit/>
          </a:bodyPr>
          <a:lstStyle/>
          <a:p>
            <a:pPr marL="457200" indent="-457200">
              <a:spcAft>
                <a:spcPts val="1200"/>
              </a:spcAft>
              <a:buFont typeface="Arial" panose="020B0604020202020204" pitchFamily="34" charset="0"/>
              <a:buChar char="•"/>
            </a:pPr>
            <a:r>
              <a:rPr lang="en-US" dirty="0">
                <a:latin typeface="Girl Scout Text Medium" panose="02020003000000000000" pitchFamily="18" charset="0"/>
              </a:rPr>
              <a:t>Program Guides and Financial Forms</a:t>
            </a:r>
          </a:p>
          <a:p>
            <a:pPr marL="457200" indent="-457200">
              <a:spcAft>
                <a:spcPts val="1200"/>
              </a:spcAft>
              <a:buFont typeface="Arial" panose="020B0604020202020204" pitchFamily="34" charset="0"/>
              <a:buChar char="•"/>
            </a:pPr>
            <a:r>
              <a:rPr lang="en-US" dirty="0">
                <a:latin typeface="Girl Scout Text Medium" panose="02020003000000000000" pitchFamily="18" charset="0"/>
              </a:rPr>
              <a:t>Cookie Marketing Materials</a:t>
            </a:r>
          </a:p>
          <a:p>
            <a:pPr marL="457200" indent="-457200">
              <a:spcAft>
                <a:spcPts val="1200"/>
              </a:spcAft>
              <a:buFont typeface="Arial" panose="020B0604020202020204" pitchFamily="34" charset="0"/>
              <a:buChar char="•"/>
            </a:pPr>
            <a:r>
              <a:rPr lang="en-US" dirty="0">
                <a:latin typeface="Girl Scout Text Medium" panose="02020003000000000000" pitchFamily="18" charset="0"/>
              </a:rPr>
              <a:t>Smart Cookies and Digital Cookie Training Videos</a:t>
            </a:r>
          </a:p>
          <a:p>
            <a:pPr marL="457200" indent="-457200">
              <a:spcAft>
                <a:spcPts val="1200"/>
              </a:spcAft>
              <a:buFont typeface="Arial" panose="020B0604020202020204" pitchFamily="34" charset="0"/>
              <a:buChar char="•"/>
            </a:pPr>
            <a:r>
              <a:rPr lang="en-US" dirty="0">
                <a:latin typeface="Girl Scout Text Medium" panose="02020003000000000000" pitchFamily="18" charset="0"/>
              </a:rPr>
              <a:t>Council Training Presentations</a:t>
            </a:r>
          </a:p>
          <a:p>
            <a:pPr marL="457200" indent="-457200">
              <a:spcAft>
                <a:spcPts val="1200"/>
              </a:spcAft>
              <a:buFont typeface="Arial" panose="020B0604020202020204" pitchFamily="34" charset="0"/>
              <a:buChar char="•"/>
            </a:pPr>
            <a:r>
              <a:rPr lang="en-US" dirty="0">
                <a:latin typeface="Girl Scout Text Medium" panose="02020003000000000000" pitchFamily="18" charset="0"/>
              </a:rPr>
              <a:t>GSUSA Pins and Badge Requirements</a:t>
            </a:r>
          </a:p>
          <a:p>
            <a:pPr marL="457200" indent="-457200">
              <a:spcAft>
                <a:spcPts val="1200"/>
              </a:spcAft>
              <a:buFont typeface="Arial" panose="020B0604020202020204" pitchFamily="34" charset="0"/>
              <a:buChar char="•"/>
            </a:pPr>
            <a:r>
              <a:rPr lang="en-US" dirty="0">
                <a:latin typeface="Girl Scout Text Medium" panose="02020003000000000000" pitchFamily="18" charset="0"/>
              </a:rPr>
              <a:t>E-payment</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9019" y="898286"/>
            <a:ext cx="653961" cy="611570"/>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3694" t="1034" r="3887" b="11100"/>
          <a:stretch/>
        </p:blipFill>
        <p:spPr>
          <a:xfrm>
            <a:off x="5379205" y="1951531"/>
            <a:ext cx="1400561" cy="1331560"/>
          </a:xfrm>
          <a:prstGeom prst="rect">
            <a:avLst/>
          </a:prstGeom>
        </p:spPr>
      </p:pic>
      <p:pic>
        <p:nvPicPr>
          <p:cNvPr id="4" name="Picture 3"/>
          <p:cNvPicPr>
            <a:picLocks noChangeAspect="1"/>
          </p:cNvPicPr>
          <p:nvPr/>
        </p:nvPicPr>
        <p:blipFill>
          <a:blip r:embed="rId6"/>
          <a:stretch>
            <a:fillRect/>
          </a:stretch>
        </p:blipFill>
        <p:spPr>
          <a:xfrm>
            <a:off x="435912" y="1942038"/>
            <a:ext cx="4348990" cy="43921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81054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697E"/>
        </a:solidFill>
        <a:effectLst/>
      </p:bgPr>
    </p:bg>
    <p:spTree>
      <p:nvGrpSpPr>
        <p:cNvPr id="1" name=""/>
        <p:cNvGrpSpPr/>
        <p:nvPr/>
      </p:nvGrpSpPr>
      <p:grpSpPr>
        <a:xfrm>
          <a:off x="0" y="0"/>
          <a:ext cx="0" cy="0"/>
          <a:chOff x="0" y="0"/>
          <a:chExt cx="0" cy="0"/>
        </a:xfrm>
      </p:grpSpPr>
      <p:sp>
        <p:nvSpPr>
          <p:cNvPr id="2" name="Rounded Rectangle 1"/>
          <p:cNvSpPr/>
          <p:nvPr/>
        </p:nvSpPr>
        <p:spPr>
          <a:xfrm>
            <a:off x="487491" y="3332826"/>
            <a:ext cx="5784000" cy="3182586"/>
          </a:xfrm>
          <a:prstGeom prst="roundRect">
            <a:avLst>
              <a:gd name="adj" fmla="val 6448"/>
            </a:avLst>
          </a:prstGeom>
          <a:solidFill>
            <a:srgbClr val="A0D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7366821" y="2465856"/>
            <a:ext cx="3827206" cy="707886"/>
          </a:xfrm>
          <a:prstGeom prst="rect">
            <a:avLst/>
          </a:prstGeom>
          <a:noFill/>
        </p:spPr>
        <p:txBody>
          <a:bodyPr wrap="square" rtlCol="0">
            <a:spAutoFit/>
          </a:bodyPr>
          <a:lstStyle/>
          <a:p>
            <a:pPr algn="ctr"/>
            <a:endParaRPr lang="en-US" sz="4000" dirty="0">
              <a:latin typeface="Palatino Linotype" panose="02040502050505030304" pitchFamily="18"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33024" y="-1"/>
            <a:ext cx="6865521" cy="1639827"/>
          </a:xfrm>
          <a:prstGeom prst="rect">
            <a:avLst/>
          </a:prstGeom>
        </p:spPr>
      </p:pic>
      <p:sp>
        <p:nvSpPr>
          <p:cNvPr id="18" name="Rectangle 17"/>
          <p:cNvSpPr/>
          <p:nvPr/>
        </p:nvSpPr>
        <p:spPr>
          <a:xfrm>
            <a:off x="636000" y="173548"/>
            <a:ext cx="5635491" cy="830997"/>
          </a:xfrm>
          <a:prstGeom prst="rect">
            <a:avLst/>
          </a:prstGeom>
        </p:spPr>
        <p:txBody>
          <a:bodyPr wrap="square">
            <a:spAutoFit/>
          </a:bodyPr>
          <a:lstStyle/>
          <a:p>
            <a:pPr algn="ctr"/>
            <a:r>
              <a:rPr lang="en-US" sz="4800" dirty="0">
                <a:latin typeface="Girl Scout Text Medium" panose="02020003000000000000" pitchFamily="18" charset="0"/>
              </a:rPr>
              <a:t>Cookie University</a:t>
            </a:r>
          </a:p>
        </p:txBody>
      </p:sp>
      <p:sp>
        <p:nvSpPr>
          <p:cNvPr id="5" name="TextBox 4"/>
          <p:cNvSpPr txBox="1"/>
          <p:nvPr/>
        </p:nvSpPr>
        <p:spPr>
          <a:xfrm>
            <a:off x="378440" y="2093601"/>
            <a:ext cx="6044540" cy="954107"/>
          </a:xfrm>
          <a:prstGeom prst="rect">
            <a:avLst/>
          </a:prstGeom>
          <a:noFill/>
        </p:spPr>
        <p:txBody>
          <a:bodyPr wrap="square" rtlCol="0">
            <a:spAutoFit/>
          </a:bodyPr>
          <a:lstStyle/>
          <a:p>
            <a:r>
              <a:rPr lang="en-US" sz="2800" dirty="0">
                <a:latin typeface="Girl Scout Text Medium" panose="02020003000000000000" pitchFamily="18" charset="0"/>
              </a:rPr>
              <a:t>Register for Cookie University’s Just In Time Trainings</a:t>
            </a:r>
          </a:p>
        </p:txBody>
      </p:sp>
      <p:sp>
        <p:nvSpPr>
          <p:cNvPr id="6" name="Rectangle 5"/>
          <p:cNvSpPr/>
          <p:nvPr/>
        </p:nvSpPr>
        <p:spPr>
          <a:xfrm>
            <a:off x="635998" y="3737807"/>
            <a:ext cx="5359501" cy="2062103"/>
          </a:xfrm>
          <a:prstGeom prst="rect">
            <a:avLst/>
          </a:prstGeom>
        </p:spPr>
        <p:txBody>
          <a:bodyPr wrap="square">
            <a:spAutoFit/>
          </a:bodyPr>
          <a:lstStyle/>
          <a:p>
            <a:pPr marL="457200" indent="-457200">
              <a:spcAft>
                <a:spcPts val="1200"/>
              </a:spcAft>
              <a:buFont typeface="Arial" panose="020B0604020202020204" pitchFamily="34" charset="0"/>
              <a:buChar char="•"/>
            </a:pPr>
            <a:r>
              <a:rPr lang="en-US" dirty="0">
                <a:latin typeface="Girl Scout Text Medium" panose="02020003000000000000" pitchFamily="18" charset="0"/>
              </a:rPr>
              <a:t>View helpful, pre-recorded trainings on your schedule</a:t>
            </a:r>
          </a:p>
          <a:p>
            <a:pPr marL="457200" indent="-457200">
              <a:spcAft>
                <a:spcPts val="1200"/>
              </a:spcAft>
              <a:buFont typeface="Arial" panose="020B0604020202020204" pitchFamily="34" charset="0"/>
              <a:buChar char="•"/>
            </a:pPr>
            <a:r>
              <a:rPr lang="en-US" dirty="0">
                <a:latin typeface="Girl Scout Text Medium" panose="02020003000000000000" pitchFamily="18" charset="0"/>
              </a:rPr>
              <a:t>Have a question? Submit questions for council staff to answer during the live webinar</a:t>
            </a:r>
          </a:p>
          <a:p>
            <a:pPr marL="457200" indent="-457200">
              <a:spcAft>
                <a:spcPts val="1200"/>
              </a:spcAft>
              <a:buFont typeface="Arial" panose="020B0604020202020204" pitchFamily="34" charset="0"/>
              <a:buChar char="•"/>
            </a:pPr>
            <a:r>
              <a:rPr lang="en-US" dirty="0">
                <a:latin typeface="Girl Scout Text Medium" panose="02020003000000000000" pitchFamily="18" charset="0"/>
              </a:rPr>
              <a:t>LIVE Smart Cookies instruction and demo</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8769" y="1355190"/>
            <a:ext cx="653961" cy="611570"/>
          </a:xfrm>
          <a:prstGeom prst="rect">
            <a:avLst/>
          </a:prstGeom>
        </p:spPr>
      </p:pic>
      <p:sp>
        <p:nvSpPr>
          <p:cNvPr id="4"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7" name="Rectangle 2"/>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8" name="Picture 7"/>
          <p:cNvPicPr>
            <a:picLocks noChangeAspect="1"/>
          </p:cNvPicPr>
          <p:nvPr/>
        </p:nvPicPr>
        <p:blipFill>
          <a:blip r:embed="rId5"/>
          <a:stretch>
            <a:fillRect/>
          </a:stretch>
        </p:blipFill>
        <p:spPr>
          <a:xfrm>
            <a:off x="6832498" y="-2"/>
            <a:ext cx="5359502" cy="6858002"/>
          </a:xfrm>
          <a:prstGeom prst="rect">
            <a:avLst/>
          </a:prstGeom>
        </p:spPr>
      </p:pic>
    </p:spTree>
    <p:extLst>
      <p:ext uri="{BB962C8B-B14F-4D97-AF65-F5344CB8AC3E}">
        <p14:creationId xmlns:p14="http://schemas.microsoft.com/office/powerpoint/2010/main" val="34392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697E"/>
        </a:solidFill>
        <a:effectLst/>
      </p:bgPr>
    </p:bg>
    <p:spTree>
      <p:nvGrpSpPr>
        <p:cNvPr id="1" name=""/>
        <p:cNvGrpSpPr/>
        <p:nvPr/>
      </p:nvGrpSpPr>
      <p:grpSpPr>
        <a:xfrm>
          <a:off x="0" y="0"/>
          <a:ext cx="0" cy="0"/>
          <a:chOff x="0" y="0"/>
          <a:chExt cx="0" cy="0"/>
        </a:xfrm>
      </p:grpSpPr>
      <p:sp>
        <p:nvSpPr>
          <p:cNvPr id="10" name="TextBox 9"/>
          <p:cNvSpPr txBox="1"/>
          <p:nvPr/>
        </p:nvSpPr>
        <p:spPr>
          <a:xfrm>
            <a:off x="7366821" y="2465856"/>
            <a:ext cx="3827206" cy="707886"/>
          </a:xfrm>
          <a:prstGeom prst="rect">
            <a:avLst/>
          </a:prstGeom>
          <a:noFill/>
        </p:spPr>
        <p:txBody>
          <a:bodyPr wrap="square" rtlCol="0">
            <a:spAutoFit/>
          </a:bodyPr>
          <a:lstStyle/>
          <a:p>
            <a:pPr algn="ctr"/>
            <a:endParaRPr lang="en-US" sz="4000" dirty="0">
              <a:latin typeface="Palatino Linotype" panose="02040502050505030304" pitchFamily="18"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0" y="0"/>
            <a:ext cx="12192000" cy="1639827"/>
          </a:xfrm>
          <a:prstGeom prst="rect">
            <a:avLst/>
          </a:prstGeom>
        </p:spPr>
      </p:pic>
      <p:sp>
        <p:nvSpPr>
          <p:cNvPr id="18" name="Rectangle 17"/>
          <p:cNvSpPr/>
          <p:nvPr/>
        </p:nvSpPr>
        <p:spPr>
          <a:xfrm>
            <a:off x="1458681" y="115932"/>
            <a:ext cx="9241632" cy="830997"/>
          </a:xfrm>
          <a:prstGeom prst="rect">
            <a:avLst/>
          </a:prstGeom>
        </p:spPr>
        <p:txBody>
          <a:bodyPr wrap="none">
            <a:spAutoFit/>
          </a:bodyPr>
          <a:lstStyle/>
          <a:p>
            <a:pPr algn="ctr"/>
            <a:r>
              <a:rPr lang="en-US" sz="4800" dirty="0">
                <a:latin typeface="Girl Scout Text Medium" panose="02020003000000000000" pitchFamily="18" charset="0"/>
              </a:rPr>
              <a:t>Cookie Connection Newsletter</a:t>
            </a:r>
          </a:p>
        </p:txBody>
      </p:sp>
      <p:sp>
        <p:nvSpPr>
          <p:cNvPr id="5" name="TextBox 4"/>
          <p:cNvSpPr txBox="1"/>
          <p:nvPr/>
        </p:nvSpPr>
        <p:spPr>
          <a:xfrm>
            <a:off x="241561" y="2690724"/>
            <a:ext cx="4986221" cy="3908762"/>
          </a:xfrm>
          <a:prstGeom prst="rect">
            <a:avLst/>
          </a:prstGeom>
          <a:noFill/>
        </p:spPr>
        <p:txBody>
          <a:bodyPr wrap="square" rtlCol="0">
            <a:spAutoFit/>
          </a:bodyPr>
          <a:lstStyle/>
          <a:p>
            <a:pPr marL="457200" indent="-457200">
              <a:buFont typeface="Arial" panose="020B0604020202020204" pitchFamily="34" charset="0"/>
              <a:buChar char="•"/>
            </a:pPr>
            <a:r>
              <a:rPr lang="en-US" sz="2400" dirty="0">
                <a:solidFill>
                  <a:schemeClr val="bg1">
                    <a:lumMod val="95000"/>
                  </a:schemeClr>
                </a:solidFill>
                <a:latin typeface="Girl Scout Text Medium" panose="02020003000000000000" pitchFamily="18" charset="0"/>
              </a:rPr>
              <a:t>Weekly Newsletter sent to all Co-Leaders and Parents/Guardians e-mail listed in MyGS</a:t>
            </a:r>
          </a:p>
          <a:p>
            <a:pPr marL="457200" indent="-457200">
              <a:buFont typeface="Arial" panose="020B0604020202020204" pitchFamily="34" charset="0"/>
              <a:buChar char="•"/>
            </a:pPr>
            <a:endParaRPr lang="en-US" sz="2400" dirty="0">
              <a:solidFill>
                <a:schemeClr val="bg1">
                  <a:lumMod val="95000"/>
                </a:schemeClr>
              </a:solidFill>
              <a:latin typeface="Girl Scout Text Medium" panose="02020003000000000000" pitchFamily="18" charset="0"/>
            </a:endParaRPr>
          </a:p>
          <a:p>
            <a:pPr marL="457200" indent="-457200">
              <a:buFont typeface="Arial" panose="020B0604020202020204" pitchFamily="34" charset="0"/>
              <a:buChar char="•"/>
            </a:pPr>
            <a:r>
              <a:rPr lang="en-US" sz="2400" dirty="0">
                <a:solidFill>
                  <a:schemeClr val="bg1">
                    <a:lumMod val="95000"/>
                  </a:schemeClr>
                </a:solidFill>
                <a:latin typeface="Girl Scout Text Medium" panose="02020003000000000000" pitchFamily="18" charset="0"/>
              </a:rPr>
              <a:t>Timely information throughout the Cookie Program</a:t>
            </a:r>
          </a:p>
          <a:p>
            <a:endParaRPr lang="en-US" sz="2800" dirty="0">
              <a:latin typeface="Girl Scout Text Medium" panose="02020003000000000000" pitchFamily="18" charset="0"/>
            </a:endParaRPr>
          </a:p>
          <a:p>
            <a:r>
              <a:rPr lang="en-US" sz="2800" dirty="0">
                <a:latin typeface="Girl Scout Text Medium" panose="02020003000000000000" pitchFamily="18" charset="0"/>
              </a:rPr>
              <a:t> </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9019" y="898286"/>
            <a:ext cx="653961" cy="61157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3029" y="1970014"/>
            <a:ext cx="6505546" cy="4339147"/>
          </a:xfrm>
          <a:prstGeom prst="rect">
            <a:avLst/>
          </a:prstGeom>
        </p:spPr>
      </p:pic>
    </p:spTree>
    <p:extLst>
      <p:ext uri="{BB962C8B-B14F-4D97-AF65-F5344CB8AC3E}">
        <p14:creationId xmlns:p14="http://schemas.microsoft.com/office/powerpoint/2010/main" val="2854599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697E"/>
        </a:solidFill>
        <a:effectLst/>
      </p:bgPr>
    </p:bg>
    <p:spTree>
      <p:nvGrpSpPr>
        <p:cNvPr id="1" name=""/>
        <p:cNvGrpSpPr/>
        <p:nvPr/>
      </p:nvGrpSpPr>
      <p:grpSpPr>
        <a:xfrm>
          <a:off x="0" y="0"/>
          <a:ext cx="0" cy="0"/>
          <a:chOff x="0" y="0"/>
          <a:chExt cx="0" cy="0"/>
        </a:xfrm>
      </p:grpSpPr>
      <p:sp>
        <p:nvSpPr>
          <p:cNvPr id="2" name="Rounded Rectangle 1"/>
          <p:cNvSpPr/>
          <p:nvPr/>
        </p:nvSpPr>
        <p:spPr>
          <a:xfrm>
            <a:off x="642548" y="1821616"/>
            <a:ext cx="5591997" cy="4781065"/>
          </a:xfrm>
          <a:prstGeom prst="roundRect">
            <a:avLst>
              <a:gd name="adj" fmla="val 6448"/>
            </a:avLst>
          </a:prstGeom>
          <a:solidFill>
            <a:srgbClr val="A0D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7366821" y="2465856"/>
            <a:ext cx="3827206" cy="707886"/>
          </a:xfrm>
          <a:prstGeom prst="rect">
            <a:avLst/>
          </a:prstGeom>
          <a:noFill/>
        </p:spPr>
        <p:txBody>
          <a:bodyPr wrap="square" rtlCol="0">
            <a:spAutoFit/>
          </a:bodyPr>
          <a:lstStyle/>
          <a:p>
            <a:pPr algn="ctr"/>
            <a:endParaRPr lang="en-US" sz="4000" dirty="0">
              <a:latin typeface="Palatino Linotype" panose="02040502050505030304" pitchFamily="18"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0" y="0"/>
            <a:ext cx="12192000" cy="1639827"/>
          </a:xfrm>
          <a:prstGeom prst="rect">
            <a:avLst/>
          </a:prstGeom>
        </p:spPr>
      </p:pic>
      <p:sp>
        <p:nvSpPr>
          <p:cNvPr id="18" name="Rectangle 17"/>
          <p:cNvSpPr/>
          <p:nvPr/>
        </p:nvSpPr>
        <p:spPr>
          <a:xfrm>
            <a:off x="5987124" y="115932"/>
            <a:ext cx="184731" cy="830997"/>
          </a:xfrm>
          <a:prstGeom prst="rect">
            <a:avLst/>
          </a:prstGeom>
        </p:spPr>
        <p:txBody>
          <a:bodyPr wrap="none">
            <a:spAutoFit/>
          </a:bodyPr>
          <a:lstStyle/>
          <a:p>
            <a:pPr algn="ctr"/>
            <a:endParaRPr lang="en-US" sz="4800" dirty="0">
              <a:latin typeface="Girl Scout Text Medium" panose="02020003000000000000" pitchFamily="18" charset="0"/>
            </a:endParaRPr>
          </a:p>
        </p:txBody>
      </p:sp>
      <p:sp>
        <p:nvSpPr>
          <p:cNvPr id="5" name="TextBox 4"/>
          <p:cNvSpPr txBox="1"/>
          <p:nvPr/>
        </p:nvSpPr>
        <p:spPr>
          <a:xfrm>
            <a:off x="1950696" y="69765"/>
            <a:ext cx="8567697" cy="923330"/>
          </a:xfrm>
          <a:prstGeom prst="rect">
            <a:avLst/>
          </a:prstGeom>
          <a:noFill/>
        </p:spPr>
        <p:txBody>
          <a:bodyPr wrap="square" rtlCol="0">
            <a:spAutoFit/>
          </a:bodyPr>
          <a:lstStyle/>
          <a:p>
            <a:pPr algn="ctr"/>
            <a:r>
              <a:rPr lang="en-US" sz="5400" dirty="0">
                <a:latin typeface="Girl Scout Text Medium" panose="02020003000000000000" pitchFamily="18" charset="0"/>
              </a:rPr>
              <a:t>Circles of Support</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9019" y="898286"/>
            <a:ext cx="653961" cy="611570"/>
          </a:xfrm>
          <a:prstGeom prst="rect">
            <a:avLst/>
          </a:prstGeom>
        </p:spPr>
      </p:pic>
      <p:pic>
        <p:nvPicPr>
          <p:cNvPr id="3" name="Picture 2"/>
          <p:cNvPicPr>
            <a:picLocks noChangeAspect="1"/>
          </p:cNvPicPr>
          <p:nvPr/>
        </p:nvPicPr>
        <p:blipFill>
          <a:blip r:embed="rId5"/>
          <a:stretch>
            <a:fillRect/>
          </a:stretch>
        </p:blipFill>
        <p:spPr>
          <a:xfrm>
            <a:off x="1436182" y="2780188"/>
            <a:ext cx="4072481" cy="3822493"/>
          </a:xfrm>
          <a:prstGeom prst="rect">
            <a:avLst/>
          </a:prstGeom>
        </p:spPr>
      </p:pic>
      <p:sp>
        <p:nvSpPr>
          <p:cNvPr id="7" name="Rectangle 6"/>
          <p:cNvSpPr/>
          <p:nvPr/>
        </p:nvSpPr>
        <p:spPr>
          <a:xfrm>
            <a:off x="957722" y="1856858"/>
            <a:ext cx="5029402" cy="923330"/>
          </a:xfrm>
          <a:prstGeom prst="rect">
            <a:avLst/>
          </a:prstGeom>
        </p:spPr>
        <p:txBody>
          <a:bodyPr wrap="square">
            <a:spAutoFit/>
          </a:bodyPr>
          <a:lstStyle/>
          <a:p>
            <a:pPr algn="ctr"/>
            <a:r>
              <a:rPr lang="en-US" dirty="0">
                <a:latin typeface="Girl Scout Text Medium" panose="02020003000000000000" pitchFamily="18" charset="0"/>
              </a:rPr>
              <a:t>GSWNY Customer Care:</a:t>
            </a:r>
          </a:p>
          <a:p>
            <a:pPr algn="ctr"/>
            <a:r>
              <a:rPr lang="en-US" dirty="0">
                <a:latin typeface="Girl Scout Text Medium" panose="02020003000000000000" pitchFamily="18" charset="0"/>
              </a:rPr>
              <a:t> 1-888-837-6410 </a:t>
            </a:r>
          </a:p>
          <a:p>
            <a:pPr algn="ctr"/>
            <a:r>
              <a:rPr lang="en-US" dirty="0">
                <a:latin typeface="Girl Scout Text Medium" panose="02020003000000000000" pitchFamily="18" charset="0"/>
                <a:hlinkClick r:id="rId6"/>
              </a:rPr>
              <a:t>customercare@gswny.org</a:t>
            </a:r>
            <a:endParaRPr lang="en-US" dirty="0">
              <a:latin typeface="Girl Scout Text Medium" panose="02020003000000000000" pitchFamily="18" charset="0"/>
            </a:endParaRPr>
          </a:p>
        </p:txBody>
      </p:sp>
      <p:pic>
        <p:nvPicPr>
          <p:cNvPr id="15" name="Picture 8" descr="A picture containing text, vector graphics&#10;&#10;Description automatically generated">
            <a:extLst>
              <a:ext uri="{FF2B5EF4-FFF2-40B4-BE49-F238E27FC236}">
                <a16:creationId xmlns:a16="http://schemas.microsoft.com/office/drawing/2014/main" id="{0D38613F-B272-484D-BBF8-D2043584858D}"/>
              </a:ext>
            </a:extLst>
          </p:cNvPr>
          <p:cNvPicPr>
            <a:picLocks noChangeAspect="1"/>
          </p:cNvPicPr>
          <p:nvPr/>
        </p:nvPicPr>
        <p:blipFill>
          <a:blip r:embed="rId7"/>
          <a:stretch>
            <a:fillRect/>
          </a:stretch>
        </p:blipFill>
        <p:spPr>
          <a:xfrm>
            <a:off x="7658507" y="1893257"/>
            <a:ext cx="3243833" cy="1352712"/>
          </a:xfrm>
          <a:prstGeom prst="rect">
            <a:avLst/>
          </a:prstGeom>
        </p:spPr>
      </p:pic>
      <p:sp>
        <p:nvSpPr>
          <p:cNvPr id="8" name="Rectangle 7"/>
          <p:cNvSpPr/>
          <p:nvPr/>
        </p:nvSpPr>
        <p:spPr>
          <a:xfrm>
            <a:off x="6527470" y="3377421"/>
            <a:ext cx="6096000" cy="882293"/>
          </a:xfrm>
          <a:prstGeom prst="rect">
            <a:avLst/>
          </a:prstGeom>
        </p:spPr>
        <p:txBody>
          <a:bodyPr>
            <a:spAutoFit/>
          </a:bodyPr>
          <a:lstStyle/>
          <a:p>
            <a:pPr>
              <a:spcAft>
                <a:spcPts val="400"/>
              </a:spcAft>
            </a:pPr>
            <a:r>
              <a:rPr lang="en-US" sz="1600" dirty="0">
                <a:solidFill>
                  <a:schemeClr val="bg1"/>
                </a:solidFill>
                <a:latin typeface="Girl Scout Text Medium" panose="02020003000000000000" pitchFamily="18" charset="0"/>
              </a:rPr>
              <a:t>Smart Cookies Tech Support</a:t>
            </a:r>
          </a:p>
          <a:p>
            <a:r>
              <a:rPr lang="en-US" sz="1600" dirty="0">
                <a:solidFill>
                  <a:schemeClr val="bg1"/>
                </a:solidFill>
                <a:latin typeface="Girl Scout Text Medium" panose="02020003000000000000" pitchFamily="18" charset="0"/>
              </a:rPr>
              <a:t>855-444-6682</a:t>
            </a:r>
          </a:p>
          <a:p>
            <a:r>
              <a:rPr lang="en-US" sz="1600" dirty="0">
                <a:solidFill>
                  <a:schemeClr val="bg1"/>
                </a:solidFill>
                <a:latin typeface="Girl Scout Text Medium" panose="02020003000000000000" pitchFamily="18" charset="0"/>
                <a:hlinkClick r:id="rId8">
                  <a:extLst>
                    <a:ext uri="{A12FA001-AC4F-418D-AE19-62706E023703}">
                      <ahyp:hlinkClr xmlns:ahyp="http://schemas.microsoft.com/office/drawing/2018/hyperlinkcolor" val="tx"/>
                    </a:ext>
                  </a:extLst>
                </a:hlinkClick>
              </a:rPr>
              <a:t>ABCSmartCookieTechSupport@hearthsidefoods.com</a:t>
            </a:r>
            <a:endParaRPr lang="en-US" sz="1600" dirty="0">
              <a:solidFill>
                <a:schemeClr val="bg1"/>
              </a:solidFill>
              <a:latin typeface="Girl Scout Text Medium" panose="02020003000000000000" pitchFamily="18" charset="0"/>
            </a:endParaRPr>
          </a:p>
        </p:txBody>
      </p:sp>
      <p:sp>
        <p:nvSpPr>
          <p:cNvPr id="11" name="Rectangle 10"/>
          <p:cNvSpPr/>
          <p:nvPr/>
        </p:nvSpPr>
        <p:spPr>
          <a:xfrm>
            <a:off x="6527469" y="4612054"/>
            <a:ext cx="1943852" cy="1374735"/>
          </a:xfrm>
          <a:prstGeom prst="rect">
            <a:avLst/>
          </a:prstGeom>
        </p:spPr>
        <p:txBody>
          <a:bodyPr wrap="square">
            <a:spAutoFit/>
          </a:bodyPr>
          <a:lstStyle/>
          <a:p>
            <a:pPr>
              <a:spcAft>
                <a:spcPts val="400"/>
              </a:spcAft>
            </a:pPr>
            <a:r>
              <a:rPr lang="en-US" sz="1600" dirty="0">
                <a:solidFill>
                  <a:schemeClr val="bg1"/>
                </a:solidFill>
                <a:latin typeface="Girl Scout Text Medium" panose="02020003000000000000" pitchFamily="18" charset="0"/>
              </a:rPr>
              <a:t>Digital Cookie</a:t>
            </a:r>
          </a:p>
          <a:p>
            <a:pPr>
              <a:spcAft>
                <a:spcPts val="400"/>
              </a:spcAft>
            </a:pPr>
            <a:r>
              <a:rPr lang="en-US" sz="1600" dirty="0">
                <a:solidFill>
                  <a:schemeClr val="bg1"/>
                </a:solidFill>
                <a:latin typeface="Girl Scout Text Medium" panose="02020003000000000000" pitchFamily="18" charset="0"/>
              </a:rPr>
              <a:t>Look for the Help buttons on the Login Screen and in your account.</a:t>
            </a:r>
          </a:p>
        </p:txBody>
      </p:sp>
      <p:grpSp>
        <p:nvGrpSpPr>
          <p:cNvPr id="19" name="Group 18"/>
          <p:cNvGrpSpPr/>
          <p:nvPr/>
        </p:nvGrpSpPr>
        <p:grpSpPr>
          <a:xfrm>
            <a:off x="8471321" y="4563793"/>
            <a:ext cx="3680572" cy="1523323"/>
            <a:chOff x="5910973" y="2543636"/>
            <a:chExt cx="5981812" cy="2581275"/>
          </a:xfrm>
        </p:grpSpPr>
        <p:pic>
          <p:nvPicPr>
            <p:cNvPr id="20" name="Picture 19">
              <a:extLst>
                <a:ext uri="{FF2B5EF4-FFF2-40B4-BE49-F238E27FC236}">
                  <a16:creationId xmlns:a16="http://schemas.microsoft.com/office/drawing/2014/main" id="{8499DFA2-FBFF-8955-A7AA-9C656552BBA6}"/>
                </a:ext>
              </a:extLst>
            </p:cNvPr>
            <p:cNvPicPr>
              <a:picLocks noChangeAspect="1"/>
            </p:cNvPicPr>
            <p:nvPr/>
          </p:nvPicPr>
          <p:blipFill>
            <a:blip r:embed="rId9"/>
            <a:stretch>
              <a:fillRect/>
            </a:stretch>
          </p:blipFill>
          <p:spPr>
            <a:xfrm>
              <a:off x="5910973" y="2595229"/>
              <a:ext cx="5981812" cy="2478088"/>
            </a:xfrm>
            <a:prstGeom prst="rect">
              <a:avLst/>
            </a:prstGeom>
            <a:ln>
              <a:solidFill>
                <a:schemeClr val="tx1"/>
              </a:solidFill>
            </a:ln>
          </p:spPr>
        </p:pic>
        <p:sp>
          <p:nvSpPr>
            <p:cNvPr id="21" name="Oval 20">
              <a:extLst>
                <a:ext uri="{FF2B5EF4-FFF2-40B4-BE49-F238E27FC236}">
                  <a16:creationId xmlns:a16="http://schemas.microsoft.com/office/drawing/2014/main" id="{4B61EE56-A962-982E-18A4-8B40DA7B172A}"/>
                </a:ext>
              </a:extLst>
            </p:cNvPr>
            <p:cNvSpPr/>
            <p:nvPr/>
          </p:nvSpPr>
          <p:spPr>
            <a:xfrm>
              <a:off x="10495784" y="2543636"/>
              <a:ext cx="1397000" cy="72072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Oval 21">
              <a:extLst>
                <a:ext uri="{FF2B5EF4-FFF2-40B4-BE49-F238E27FC236}">
                  <a16:creationId xmlns:a16="http://schemas.microsoft.com/office/drawing/2014/main" id="{FC3838CB-7136-A02C-3405-D2D7ABCBE645}"/>
                </a:ext>
              </a:extLst>
            </p:cNvPr>
            <p:cNvSpPr/>
            <p:nvPr/>
          </p:nvSpPr>
          <p:spPr>
            <a:xfrm>
              <a:off x="10495784" y="4404186"/>
              <a:ext cx="1397000" cy="72072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4" name="5-Point Star 3"/>
          <p:cNvSpPr/>
          <p:nvPr/>
        </p:nvSpPr>
        <p:spPr>
          <a:xfrm rot="20070688">
            <a:off x="1920024" y="3925081"/>
            <a:ext cx="684632" cy="66926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19724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9510" y="265133"/>
            <a:ext cx="2442565" cy="804278"/>
          </a:xfrm>
          <a:prstGeom prst="rect">
            <a:avLst/>
          </a:prstGeom>
        </p:spPr>
      </p:pic>
      <p:sp>
        <p:nvSpPr>
          <p:cNvPr id="3" name="Plaque 2"/>
          <p:cNvSpPr/>
          <p:nvPr/>
        </p:nvSpPr>
        <p:spPr>
          <a:xfrm>
            <a:off x="2352141" y="1865745"/>
            <a:ext cx="7653975" cy="3641295"/>
          </a:xfrm>
          <a:prstGeom prst="plaque">
            <a:avLst>
              <a:gd name="adj" fmla="val 9137"/>
            </a:avLst>
          </a:prstGeom>
          <a:solidFill>
            <a:srgbClr val="F7A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2760657" y="2116731"/>
            <a:ext cx="6920270" cy="3139321"/>
          </a:xfrm>
          <a:prstGeom prst="rect">
            <a:avLst/>
          </a:prstGeom>
        </p:spPr>
        <p:txBody>
          <a:bodyPr wrap="square">
            <a:spAutoFit/>
          </a:bodyPr>
          <a:lstStyle/>
          <a:p>
            <a:pPr algn="ctr"/>
            <a:r>
              <a:rPr lang="en-US" sz="6600" dirty="0">
                <a:latin typeface="Girl Scout Text Medium" panose="02020003000000000000" pitchFamily="18" charset="0"/>
              </a:rPr>
              <a:t>THANK YOU</a:t>
            </a:r>
          </a:p>
          <a:p>
            <a:pPr algn="ctr"/>
            <a:r>
              <a:rPr lang="en-US" sz="4400" dirty="0">
                <a:latin typeface="Girl Scout Text Medium" panose="02020003000000000000" pitchFamily="18" charset="0"/>
              </a:rPr>
              <a:t>For supporting your troop in the Girl Scout Cookie Program!</a:t>
            </a:r>
          </a:p>
        </p:txBody>
      </p:sp>
    </p:spTree>
    <p:extLst>
      <p:ext uri="{BB962C8B-B14F-4D97-AF65-F5344CB8AC3E}">
        <p14:creationId xmlns:p14="http://schemas.microsoft.com/office/powerpoint/2010/main" val="3830328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p:cNvSpPr/>
          <p:nvPr/>
        </p:nvSpPr>
        <p:spPr>
          <a:xfrm>
            <a:off x="1684085" y="2105423"/>
            <a:ext cx="10378995" cy="823044"/>
          </a:xfrm>
          <a:prstGeom prst="rect">
            <a:avLst/>
          </a:prstGeom>
          <a:solidFill>
            <a:srgbClr val="00A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684085" y="2925473"/>
            <a:ext cx="10378995" cy="774602"/>
          </a:xfrm>
          <a:prstGeom prst="rect">
            <a:avLst/>
          </a:prstGeom>
          <a:solidFill>
            <a:srgbClr val="008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1684082" y="3682610"/>
            <a:ext cx="10378995" cy="825230"/>
          </a:xfrm>
          <a:prstGeom prst="rect">
            <a:avLst/>
          </a:prstGeom>
          <a:solidFill>
            <a:srgbClr val="6E2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2"/>
          <p:cNvGrpSpPr/>
          <p:nvPr/>
        </p:nvGrpSpPr>
        <p:grpSpPr>
          <a:xfrm rot="-10800000">
            <a:off x="-1" y="0"/>
            <a:ext cx="1684085" cy="6858000"/>
            <a:chOff x="0" y="0"/>
            <a:chExt cx="98740" cy="2709333"/>
          </a:xfrm>
          <a:solidFill>
            <a:srgbClr val="0081A3"/>
          </a:solidFill>
        </p:grpSpPr>
        <p:sp>
          <p:nvSpPr>
            <p:cNvPr id="3" name="Freeform 3"/>
            <p:cNvSpPr/>
            <p:nvPr/>
          </p:nvSpPr>
          <p:spPr>
            <a:xfrm>
              <a:off x="0" y="0"/>
              <a:ext cx="98740" cy="2709333"/>
            </a:xfrm>
            <a:custGeom>
              <a:avLst/>
              <a:gdLst/>
              <a:ahLst/>
              <a:cxnLst/>
              <a:rect l="l" t="t" r="r" b="b"/>
              <a:pathLst>
                <a:path w="98740" h="2709333">
                  <a:moveTo>
                    <a:pt x="0" y="0"/>
                  </a:moveTo>
                  <a:lnTo>
                    <a:pt x="98740" y="0"/>
                  </a:lnTo>
                  <a:lnTo>
                    <a:pt x="98740" y="2709333"/>
                  </a:lnTo>
                  <a:lnTo>
                    <a:pt x="0" y="2709333"/>
                  </a:lnTo>
                  <a:close/>
                </a:path>
              </a:pathLst>
            </a:custGeom>
            <a:grpFill/>
          </p:spPr>
          <p:txBody>
            <a:bodyPr/>
            <a:lstStyle/>
            <a:p>
              <a:endParaRPr lang="en-US" dirty="0"/>
            </a:p>
          </p:txBody>
        </p:sp>
        <p:sp>
          <p:nvSpPr>
            <p:cNvPr id="4" name="TextBox 4"/>
            <p:cNvSpPr txBox="1"/>
            <p:nvPr/>
          </p:nvSpPr>
          <p:spPr>
            <a:xfrm>
              <a:off x="0" y="-47625"/>
              <a:ext cx="98740" cy="2756958"/>
            </a:xfrm>
            <a:prstGeom prst="rect">
              <a:avLst/>
            </a:prstGeom>
            <a:grpFill/>
          </p:spPr>
          <p:txBody>
            <a:bodyPr lIns="33867" tIns="33867" rIns="33867" bIns="33867" rtlCol="0" anchor="ctr"/>
            <a:lstStyle/>
            <a:p>
              <a:pPr algn="ctr">
                <a:lnSpc>
                  <a:spcPts val="2239"/>
                </a:lnSpc>
              </a:pPr>
              <a:endParaRPr sz="1200" dirty="0"/>
            </a:p>
          </p:txBody>
        </p:sp>
      </p:grpSp>
      <p:sp>
        <p:nvSpPr>
          <p:cNvPr id="6" name="TextBox 6"/>
          <p:cNvSpPr txBox="1"/>
          <p:nvPr/>
        </p:nvSpPr>
        <p:spPr>
          <a:xfrm>
            <a:off x="1984695" y="439739"/>
            <a:ext cx="10207305" cy="579261"/>
          </a:xfrm>
          <a:prstGeom prst="rect">
            <a:avLst/>
          </a:prstGeom>
        </p:spPr>
        <p:txBody>
          <a:bodyPr wrap="square" lIns="0" tIns="0" rIns="0" bIns="0" rtlCol="0" anchor="t">
            <a:spAutoFit/>
          </a:bodyPr>
          <a:lstStyle/>
          <a:p>
            <a:pPr>
              <a:lnSpc>
                <a:spcPts val="5134"/>
              </a:lnSpc>
              <a:spcBef>
                <a:spcPct val="0"/>
              </a:spcBef>
            </a:pPr>
            <a:r>
              <a:rPr lang="en-US" sz="2933" dirty="0">
                <a:latin typeface="Girl Scout Display Light" panose="02020003000000000000" pitchFamily="18" charset="0"/>
                <a:ea typeface="Source Sans Pro"/>
                <a:cs typeface="Source Sans Pro"/>
                <a:sym typeface="Source Sans Pro"/>
              </a:rPr>
              <a:t>The purpose of the Girl Scout Cookie Program </a:t>
            </a:r>
          </a:p>
        </p:txBody>
      </p:sp>
      <p:sp>
        <p:nvSpPr>
          <p:cNvPr id="7" name="TextBox 7"/>
          <p:cNvSpPr txBox="1"/>
          <p:nvPr/>
        </p:nvSpPr>
        <p:spPr>
          <a:xfrm>
            <a:off x="3479754" y="1120825"/>
            <a:ext cx="8963344" cy="492699"/>
          </a:xfrm>
          <a:prstGeom prst="rect">
            <a:avLst/>
          </a:prstGeom>
        </p:spPr>
        <p:txBody>
          <a:bodyPr wrap="square" lIns="0" tIns="0" rIns="0" bIns="0" rtlCol="0" anchor="t">
            <a:spAutoFit/>
          </a:bodyPr>
          <a:lstStyle/>
          <a:p>
            <a:pPr algn="ctr">
              <a:lnSpc>
                <a:spcPts val="4200"/>
              </a:lnSpc>
              <a:spcBef>
                <a:spcPct val="0"/>
              </a:spcBef>
            </a:pPr>
            <a:r>
              <a:rPr lang="en-US" sz="2933" b="1" dirty="0">
                <a:latin typeface="Girl Scout Display Light" panose="02020003000000000000" pitchFamily="18" charset="0"/>
                <a:ea typeface="Source Sans Pro Bold"/>
                <a:cs typeface="Source Sans Pro Bold"/>
                <a:sym typeface="Source Sans Pro Bold"/>
              </a:rPr>
              <a:t>…it’s about more than just selling cookies. </a:t>
            </a:r>
          </a:p>
        </p:txBody>
      </p:sp>
      <p:sp>
        <p:nvSpPr>
          <p:cNvPr id="21" name="Rectangle 20"/>
          <p:cNvSpPr/>
          <p:nvPr/>
        </p:nvSpPr>
        <p:spPr>
          <a:xfrm>
            <a:off x="1684079" y="4447868"/>
            <a:ext cx="10378995" cy="813736"/>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8"/>
          <p:cNvSpPr txBox="1"/>
          <p:nvPr/>
        </p:nvSpPr>
        <p:spPr>
          <a:xfrm>
            <a:off x="6336517" y="2208224"/>
            <a:ext cx="4703957" cy="615553"/>
          </a:xfrm>
          <a:prstGeom prst="rect">
            <a:avLst/>
          </a:prstGeom>
        </p:spPr>
        <p:txBody>
          <a:bodyPr lIns="0" tIns="0" rIns="0" bIns="0" rtlCol="0" anchor="t">
            <a:spAutoFit/>
          </a:bodyPr>
          <a:lstStyle/>
          <a:p>
            <a:pPr>
              <a:lnSpc>
                <a:spcPts val="2369"/>
              </a:lnSpc>
              <a:spcBef>
                <a:spcPct val="0"/>
              </a:spcBef>
            </a:pPr>
            <a:r>
              <a:rPr lang="en-US" sz="1867" b="1" dirty="0">
                <a:solidFill>
                  <a:schemeClr val="bg1">
                    <a:lumMod val="95000"/>
                  </a:schemeClr>
                </a:solidFill>
                <a:latin typeface="Girl Scout Display Light" panose="02020003000000000000" pitchFamily="18" charset="0"/>
                <a:ea typeface="Source Sans Pro Bold"/>
                <a:cs typeface="Source Sans Pro Bold"/>
                <a:sym typeface="Source Sans Pro Bold"/>
              </a:rPr>
              <a:t>Girl Scouts learn how to set goals and create a plan to reach them.</a:t>
            </a:r>
          </a:p>
        </p:txBody>
      </p:sp>
      <p:sp>
        <p:nvSpPr>
          <p:cNvPr id="22" name="Rectangle 21"/>
          <p:cNvSpPr/>
          <p:nvPr/>
        </p:nvSpPr>
        <p:spPr>
          <a:xfrm>
            <a:off x="1687071" y="5218352"/>
            <a:ext cx="10378995" cy="755726"/>
          </a:xfrm>
          <a:prstGeom prst="rect">
            <a:avLst/>
          </a:prstGeom>
          <a:solidFill>
            <a:srgbClr val="F897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9"/>
          <p:cNvSpPr txBox="1"/>
          <p:nvPr/>
        </p:nvSpPr>
        <p:spPr>
          <a:xfrm>
            <a:off x="6336516" y="3016657"/>
            <a:ext cx="4923631" cy="564257"/>
          </a:xfrm>
          <a:prstGeom prst="rect">
            <a:avLst/>
          </a:prstGeom>
        </p:spPr>
        <p:txBody>
          <a:bodyPr wrap="square" lIns="0" tIns="0" rIns="0" bIns="0" rtlCol="0" anchor="t">
            <a:spAutoFit/>
          </a:bodyPr>
          <a:lstStyle/>
          <a:p>
            <a:pPr>
              <a:lnSpc>
                <a:spcPts val="2239"/>
              </a:lnSpc>
              <a:spcBef>
                <a:spcPct val="0"/>
              </a:spcBef>
            </a:pPr>
            <a:r>
              <a:rPr lang="en-US" sz="1867" b="1" dirty="0">
                <a:solidFill>
                  <a:schemeClr val="bg1">
                    <a:lumMod val="95000"/>
                  </a:schemeClr>
                </a:solidFill>
                <a:latin typeface="Girl Scout Display Light" panose="02020003000000000000" pitchFamily="18" charset="0"/>
                <a:ea typeface="Source Sans Pro Bold"/>
                <a:cs typeface="Source Sans Pro Bold"/>
                <a:sym typeface="Source Sans Pro Bold"/>
              </a:rPr>
              <a:t>Girl Scouts learn to make decisions on their own and as a team.</a:t>
            </a:r>
          </a:p>
        </p:txBody>
      </p:sp>
      <p:sp>
        <p:nvSpPr>
          <p:cNvPr id="10" name="TextBox 10"/>
          <p:cNvSpPr txBox="1"/>
          <p:nvPr/>
        </p:nvSpPr>
        <p:spPr>
          <a:xfrm>
            <a:off x="6336516" y="3806043"/>
            <a:ext cx="4703957" cy="564257"/>
          </a:xfrm>
          <a:prstGeom prst="rect">
            <a:avLst/>
          </a:prstGeom>
        </p:spPr>
        <p:txBody>
          <a:bodyPr wrap="square" lIns="0" tIns="0" rIns="0" bIns="0" rtlCol="0" anchor="t">
            <a:spAutoFit/>
          </a:bodyPr>
          <a:lstStyle/>
          <a:p>
            <a:pPr>
              <a:lnSpc>
                <a:spcPts val="2239"/>
              </a:lnSpc>
              <a:spcBef>
                <a:spcPct val="0"/>
              </a:spcBef>
            </a:pPr>
            <a:r>
              <a:rPr lang="en-US" sz="1867" b="1" dirty="0">
                <a:solidFill>
                  <a:schemeClr val="bg1">
                    <a:lumMod val="95000"/>
                  </a:schemeClr>
                </a:solidFill>
                <a:latin typeface="Girl Scout Display Light" panose="02020003000000000000" pitchFamily="18" charset="0"/>
                <a:ea typeface="Source Sans Pro Bold"/>
                <a:cs typeface="Source Sans Pro Bold"/>
                <a:sym typeface="Source Sans Pro Bold"/>
              </a:rPr>
              <a:t>Girl Scouts learn how to create a budget and handle money.</a:t>
            </a:r>
          </a:p>
        </p:txBody>
      </p:sp>
      <p:sp>
        <p:nvSpPr>
          <p:cNvPr id="11" name="TextBox 11"/>
          <p:cNvSpPr txBox="1"/>
          <p:nvPr/>
        </p:nvSpPr>
        <p:spPr>
          <a:xfrm>
            <a:off x="6336516" y="4582236"/>
            <a:ext cx="5586098" cy="564257"/>
          </a:xfrm>
          <a:prstGeom prst="rect">
            <a:avLst/>
          </a:prstGeom>
        </p:spPr>
        <p:txBody>
          <a:bodyPr lIns="0" tIns="0" rIns="0" bIns="0" rtlCol="0" anchor="t">
            <a:spAutoFit/>
          </a:bodyPr>
          <a:lstStyle/>
          <a:p>
            <a:pPr>
              <a:lnSpc>
                <a:spcPts val="2172"/>
              </a:lnSpc>
              <a:spcBef>
                <a:spcPct val="0"/>
              </a:spcBef>
            </a:pPr>
            <a:r>
              <a:rPr lang="en-US" sz="1867" b="1" dirty="0">
                <a:solidFill>
                  <a:schemeClr val="bg1">
                    <a:lumMod val="95000"/>
                  </a:schemeClr>
                </a:solidFill>
                <a:latin typeface="Girl Scout Display Light" panose="02020003000000000000" pitchFamily="18" charset="0"/>
                <a:ea typeface="Source Sans Pro Bold"/>
                <a:cs typeface="Source Sans Pro Bold"/>
                <a:sym typeface="Source Sans Pro Bold"/>
              </a:rPr>
              <a:t>Girl Scouts find their voice and build confidence through customer interactions.</a:t>
            </a:r>
          </a:p>
        </p:txBody>
      </p:sp>
      <p:sp>
        <p:nvSpPr>
          <p:cNvPr id="12" name="TextBox 12"/>
          <p:cNvSpPr txBox="1"/>
          <p:nvPr/>
        </p:nvSpPr>
        <p:spPr>
          <a:xfrm>
            <a:off x="6331898" y="5335425"/>
            <a:ext cx="5177631" cy="564257"/>
          </a:xfrm>
          <a:prstGeom prst="rect">
            <a:avLst/>
          </a:prstGeom>
        </p:spPr>
        <p:txBody>
          <a:bodyPr wrap="square" lIns="0" tIns="0" rIns="0" bIns="0" rtlCol="0" anchor="t">
            <a:spAutoFit/>
          </a:bodyPr>
          <a:lstStyle/>
          <a:p>
            <a:pPr>
              <a:lnSpc>
                <a:spcPts val="2239"/>
              </a:lnSpc>
              <a:spcBef>
                <a:spcPct val="0"/>
              </a:spcBef>
            </a:pPr>
            <a:r>
              <a:rPr lang="en-US" sz="1867" b="1" dirty="0">
                <a:solidFill>
                  <a:schemeClr val="bg1">
                    <a:lumMod val="95000"/>
                  </a:schemeClr>
                </a:solidFill>
                <a:latin typeface="Girl Scout Display Light" panose="02020003000000000000" pitchFamily="18" charset="0"/>
                <a:ea typeface="Source Sans Pro Bold"/>
                <a:cs typeface="Source Sans Pro Bold"/>
                <a:sym typeface="Source Sans Pro Bold"/>
              </a:rPr>
              <a:t>Girl Scouts learn to act ethically, both in business and in life.</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926" y="5320372"/>
            <a:ext cx="544077" cy="544077"/>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443" y="2928467"/>
            <a:ext cx="642726" cy="642726"/>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0926" y="2224511"/>
            <a:ext cx="583405" cy="583405"/>
          </a:xfrm>
          <a:prstGeom prst="rect">
            <a:avLst/>
          </a:prstGeom>
        </p:spPr>
      </p:pic>
      <p:sp>
        <p:nvSpPr>
          <p:cNvPr id="23" name="Rectangle 22"/>
          <p:cNvSpPr/>
          <p:nvPr/>
        </p:nvSpPr>
        <p:spPr>
          <a:xfrm>
            <a:off x="1684082" y="2109132"/>
            <a:ext cx="4393989" cy="37905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6282" y="3699352"/>
            <a:ext cx="684504" cy="613750"/>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6282" y="4569420"/>
            <a:ext cx="740007" cy="494634"/>
          </a:xfrm>
          <a:prstGeom prst="rect">
            <a:avLst/>
          </a:prstGeom>
        </p:spPr>
      </p:pic>
      <p:sp>
        <p:nvSpPr>
          <p:cNvPr id="5" name="Freeform 5"/>
          <p:cNvSpPr/>
          <p:nvPr/>
        </p:nvSpPr>
        <p:spPr>
          <a:xfrm>
            <a:off x="1684085" y="2082371"/>
            <a:ext cx="4480981" cy="3911175"/>
          </a:xfrm>
          <a:custGeom>
            <a:avLst/>
            <a:gdLst/>
            <a:ahLst/>
            <a:cxnLst/>
            <a:rect l="l" t="t" r="r" b="b"/>
            <a:pathLst>
              <a:path w="7990614" h="7990614">
                <a:moveTo>
                  <a:pt x="0" y="0"/>
                </a:moveTo>
                <a:lnTo>
                  <a:pt x="7990614" y="0"/>
                </a:lnTo>
                <a:lnTo>
                  <a:pt x="7990614" y="7990614"/>
                </a:lnTo>
                <a:lnTo>
                  <a:pt x="0" y="7990614"/>
                </a:lnTo>
                <a:lnTo>
                  <a:pt x="0" y="0"/>
                </a:lnTo>
                <a:close/>
              </a:path>
            </a:pathLst>
          </a:custGeom>
          <a:blipFill>
            <a:blip r:embed="rId8"/>
            <a:srcRect/>
            <a:stretch>
              <a:fillRect l="-18882" t="-25752" b="-10450"/>
            </a:stretch>
          </a:blipFill>
        </p:spPr>
        <p:txBody>
          <a:bodyPr/>
          <a:lstStyle/>
          <a:p>
            <a:endParaRPr lang="en-US" dirty="0"/>
          </a:p>
        </p:txBody>
      </p:sp>
    </p:spTree>
    <p:extLst>
      <p:ext uri="{BB962C8B-B14F-4D97-AF65-F5344CB8AC3E}">
        <p14:creationId xmlns:p14="http://schemas.microsoft.com/office/powerpoint/2010/main" val="2582125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697E"/>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4" y="0"/>
            <a:ext cx="8788339" cy="6858000"/>
          </a:xfrm>
          <a:prstGeom prst="rect">
            <a:avLst/>
          </a:prstGeom>
        </p:spPr>
      </p:pic>
      <p:sp>
        <p:nvSpPr>
          <p:cNvPr id="3" name="Rectangle 2"/>
          <p:cNvSpPr/>
          <p:nvPr/>
        </p:nvSpPr>
        <p:spPr>
          <a:xfrm>
            <a:off x="9378012" y="1098818"/>
            <a:ext cx="2562976" cy="2123658"/>
          </a:xfrm>
          <a:prstGeom prst="rect">
            <a:avLst/>
          </a:prstGeom>
        </p:spPr>
        <p:txBody>
          <a:bodyPr wrap="square">
            <a:spAutoFit/>
          </a:bodyPr>
          <a:lstStyle/>
          <a:p>
            <a:r>
              <a:rPr lang="en-US" sz="4400" b="1" dirty="0">
                <a:solidFill>
                  <a:schemeClr val="bg1"/>
                </a:solidFill>
                <a:latin typeface="Girl Scout Display Light" panose="02020003000000000000" pitchFamily="18" charset="0"/>
                <a:sym typeface="Source Sans Pro"/>
              </a:rPr>
              <a:t>Watch them grow!</a:t>
            </a:r>
            <a:endParaRPr lang="en-US" sz="4400" b="1" dirty="0">
              <a:solidFill>
                <a:schemeClr val="bg1"/>
              </a:solidFill>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3822" t="4278" r="35482" b="-4278"/>
          <a:stretch/>
        </p:blipFill>
        <p:spPr>
          <a:xfrm>
            <a:off x="10206747" y="2912602"/>
            <a:ext cx="1923804" cy="4842811"/>
          </a:xfrm>
          <a:prstGeom prst="rect">
            <a:avLst/>
          </a:prstGeom>
        </p:spPr>
      </p:pic>
    </p:spTree>
    <p:extLst>
      <p:ext uri="{BB962C8B-B14F-4D97-AF65-F5344CB8AC3E}">
        <p14:creationId xmlns:p14="http://schemas.microsoft.com/office/powerpoint/2010/main" val="4000218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697E"/>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0" y="-653"/>
            <a:ext cx="12192000" cy="1639827"/>
          </a:xfrm>
          <a:prstGeom prst="rect">
            <a:avLst/>
          </a:prstGeom>
        </p:spPr>
      </p:pic>
      <p:sp>
        <p:nvSpPr>
          <p:cNvPr id="15" name="TextBox 14"/>
          <p:cNvSpPr txBox="1"/>
          <p:nvPr/>
        </p:nvSpPr>
        <p:spPr>
          <a:xfrm>
            <a:off x="0" y="416234"/>
            <a:ext cx="12192000" cy="769441"/>
          </a:xfrm>
          <a:prstGeom prst="rect">
            <a:avLst/>
          </a:prstGeom>
          <a:noFill/>
        </p:spPr>
        <p:txBody>
          <a:bodyPr wrap="square" rtlCol="0">
            <a:spAutoFit/>
          </a:bodyPr>
          <a:lstStyle/>
          <a:p>
            <a:pPr algn="ctr"/>
            <a:r>
              <a:rPr lang="en-US" sz="4400" dirty="0">
                <a:latin typeface="Girl Scout Text Medium" panose="02020003000000000000" pitchFamily="18" charset="0"/>
              </a:rPr>
              <a:t>Entrepreneurship Badges &amp; Pins</a:t>
            </a:r>
          </a:p>
        </p:txBody>
      </p:sp>
      <p:sp>
        <p:nvSpPr>
          <p:cNvPr id="2" name="Rounded Rectangle 1"/>
          <p:cNvSpPr/>
          <p:nvPr/>
        </p:nvSpPr>
        <p:spPr>
          <a:xfrm>
            <a:off x="453633" y="1928451"/>
            <a:ext cx="5415148" cy="4479534"/>
          </a:xfrm>
          <a:prstGeom prst="roundRect">
            <a:avLst>
              <a:gd name="adj" fmla="val 7919"/>
            </a:avLst>
          </a:prstGeom>
          <a:solidFill>
            <a:srgbClr val="A0D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574757" y="2035958"/>
            <a:ext cx="5172900" cy="3046988"/>
          </a:xfrm>
          <a:prstGeom prst="rect">
            <a:avLst/>
          </a:prstGeom>
        </p:spPr>
        <p:txBody>
          <a:bodyPr wrap="square">
            <a:spAutoFit/>
          </a:bodyPr>
          <a:lstStyle/>
          <a:p>
            <a:r>
              <a:rPr lang="en-US" sz="2400" dirty="0">
                <a:latin typeface="Girl Scout Text Book" panose="02020003000000000000" pitchFamily="18" charset="0"/>
              </a:rPr>
              <a:t>When girls participate in the Girl Scout Cookie Program, they utilize the 5 skills, and learn to think like entrepreneurs. </a:t>
            </a:r>
          </a:p>
          <a:p>
            <a:endParaRPr lang="en-US" sz="2400" dirty="0">
              <a:latin typeface="Girl Scout Text Book" panose="02020003000000000000" pitchFamily="18" charset="0"/>
            </a:endParaRPr>
          </a:p>
          <a:p>
            <a:r>
              <a:rPr lang="en-US" sz="2400" dirty="0">
                <a:latin typeface="Girl Scout Text Book" panose="02020003000000000000" pitchFamily="18" charset="0"/>
              </a:rPr>
              <a:t>Girls can earn Cookie Business and Financial Literacy badges each year they participate!</a:t>
            </a:r>
          </a:p>
        </p:txBody>
      </p:sp>
      <p:pic>
        <p:nvPicPr>
          <p:cNvPr id="4" name="Picture 3"/>
          <p:cNvPicPr>
            <a:picLocks noChangeAspect="1"/>
          </p:cNvPicPr>
          <p:nvPr/>
        </p:nvPicPr>
        <p:blipFill>
          <a:blip r:embed="rId4"/>
          <a:stretch>
            <a:fillRect/>
          </a:stretch>
        </p:blipFill>
        <p:spPr>
          <a:xfrm>
            <a:off x="7115931" y="1713387"/>
            <a:ext cx="3872052" cy="4909661"/>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4023" r="4023" b="9425"/>
          <a:stretch/>
        </p:blipFill>
        <p:spPr>
          <a:xfrm>
            <a:off x="890815" y="5282863"/>
            <a:ext cx="989396" cy="974555"/>
          </a:xfrm>
          <a:prstGeom prst="rect">
            <a:avLst/>
          </a:prstGeom>
        </p:spPr>
      </p:pic>
      <p:sp>
        <p:nvSpPr>
          <p:cNvPr id="10" name="Rectangle 9"/>
          <p:cNvSpPr/>
          <p:nvPr/>
        </p:nvSpPr>
        <p:spPr>
          <a:xfrm>
            <a:off x="1880211" y="5375273"/>
            <a:ext cx="3591270" cy="954107"/>
          </a:xfrm>
          <a:prstGeom prst="rect">
            <a:avLst/>
          </a:prstGeom>
        </p:spPr>
        <p:txBody>
          <a:bodyPr wrap="square">
            <a:spAutoFit/>
          </a:bodyPr>
          <a:lstStyle/>
          <a:p>
            <a:r>
              <a:rPr lang="en-US" sz="1400" dirty="0">
                <a:latin typeface="Girl Scout Text Book" panose="02020003000000000000" pitchFamily="18" charset="0"/>
              </a:rPr>
              <a:t>Scan the QR code to visit our Girl Resources page where you’ll find a link to the Cookie Entrepreneur Family Pin activities for all grades.</a:t>
            </a:r>
          </a:p>
        </p:txBody>
      </p:sp>
    </p:spTree>
    <p:extLst>
      <p:ext uri="{BB962C8B-B14F-4D97-AF65-F5344CB8AC3E}">
        <p14:creationId xmlns:p14="http://schemas.microsoft.com/office/powerpoint/2010/main" val="86899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697E"/>
        </a:solidFill>
        <a:effectLst/>
      </p:bgPr>
    </p:bg>
    <p:spTree>
      <p:nvGrpSpPr>
        <p:cNvPr id="1" name=""/>
        <p:cNvGrpSpPr/>
        <p:nvPr/>
      </p:nvGrpSpPr>
      <p:grpSpPr>
        <a:xfrm>
          <a:off x="0" y="0"/>
          <a:ext cx="0" cy="0"/>
          <a:chOff x="0" y="0"/>
          <a:chExt cx="0" cy="0"/>
        </a:xfrm>
      </p:grpSpPr>
      <p:sp>
        <p:nvSpPr>
          <p:cNvPr id="13" name="Rectangle 12"/>
          <p:cNvSpPr/>
          <p:nvPr/>
        </p:nvSpPr>
        <p:spPr>
          <a:xfrm>
            <a:off x="217278" y="203977"/>
            <a:ext cx="3851570" cy="6331246"/>
          </a:xfrm>
          <a:prstGeom prst="rect">
            <a:avLst/>
          </a:prstGeom>
          <a:solidFill>
            <a:srgbClr val="1DB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a:stretch>
            <a:fillRect/>
          </a:stretch>
        </p:blipFill>
        <p:spPr>
          <a:xfrm>
            <a:off x="9874892" y="321964"/>
            <a:ext cx="1719570" cy="1626511"/>
          </a:xfrm>
          <a:prstGeom prst="rect">
            <a:avLst/>
          </a:prstGeom>
        </p:spPr>
      </p:pic>
      <p:sp>
        <p:nvSpPr>
          <p:cNvPr id="8" name="TextBox 7"/>
          <p:cNvSpPr txBox="1"/>
          <p:nvPr/>
        </p:nvSpPr>
        <p:spPr>
          <a:xfrm>
            <a:off x="4398653" y="321964"/>
            <a:ext cx="5103218" cy="769441"/>
          </a:xfrm>
          <a:prstGeom prst="rect">
            <a:avLst/>
          </a:prstGeom>
          <a:noFill/>
        </p:spPr>
        <p:txBody>
          <a:bodyPr wrap="square" rtlCol="0">
            <a:spAutoFit/>
          </a:bodyPr>
          <a:lstStyle/>
          <a:p>
            <a:r>
              <a:rPr lang="en-US" sz="4400" dirty="0">
                <a:solidFill>
                  <a:schemeClr val="bg1"/>
                </a:solidFill>
                <a:latin typeface="Girl Scout Text Medium" panose="02020003000000000000" pitchFamily="18" charset="0"/>
              </a:rPr>
              <a:t>Meet ABC Bakers!</a:t>
            </a:r>
          </a:p>
        </p:txBody>
      </p:sp>
      <p:sp>
        <p:nvSpPr>
          <p:cNvPr id="9" name="Rectangle 8"/>
          <p:cNvSpPr/>
          <p:nvPr/>
        </p:nvSpPr>
        <p:spPr>
          <a:xfrm>
            <a:off x="4398652" y="1050143"/>
            <a:ext cx="5103219" cy="1200329"/>
          </a:xfrm>
          <a:prstGeom prst="rect">
            <a:avLst/>
          </a:prstGeom>
        </p:spPr>
        <p:txBody>
          <a:bodyPr wrap="square">
            <a:spAutoFit/>
          </a:bodyPr>
          <a:lstStyle/>
          <a:p>
            <a:r>
              <a:rPr lang="en-US" sz="2400" dirty="0">
                <a:solidFill>
                  <a:schemeClr val="bg1"/>
                </a:solidFill>
                <a:latin typeface="Girl Scout Text Medium" panose="02020003000000000000" pitchFamily="18" charset="0"/>
              </a:rPr>
              <a:t>There are two bakers in the </a:t>
            </a:r>
            <a:br>
              <a:rPr lang="en-US" sz="2400" dirty="0">
                <a:solidFill>
                  <a:schemeClr val="bg1"/>
                </a:solidFill>
                <a:latin typeface="Girl Scout Text Medium" panose="02020003000000000000" pitchFamily="18" charset="0"/>
              </a:rPr>
            </a:br>
            <a:r>
              <a:rPr lang="en-US" sz="2400" dirty="0">
                <a:solidFill>
                  <a:schemeClr val="bg1"/>
                </a:solidFill>
                <a:latin typeface="Girl Scout Text Medium" panose="02020003000000000000" pitchFamily="18" charset="0"/>
              </a:rPr>
              <a:t>US that are licensed to bake </a:t>
            </a:r>
            <a:br>
              <a:rPr lang="en-US" sz="2400" dirty="0">
                <a:solidFill>
                  <a:schemeClr val="bg1"/>
                </a:solidFill>
                <a:latin typeface="Girl Scout Text Medium" panose="02020003000000000000" pitchFamily="18" charset="0"/>
              </a:rPr>
            </a:br>
            <a:r>
              <a:rPr lang="en-US" sz="2400" dirty="0">
                <a:solidFill>
                  <a:schemeClr val="bg1"/>
                </a:solidFill>
                <a:latin typeface="Girl Scout Text Medium" panose="02020003000000000000" pitchFamily="18" charset="0"/>
              </a:rPr>
              <a:t>Girl Scout Cookies.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7472" y="2369834"/>
            <a:ext cx="3002107" cy="2893223"/>
          </a:xfrm>
          <a:prstGeom prst="rect">
            <a:avLst/>
          </a:prstGeom>
        </p:spPr>
      </p:pic>
      <p:sp>
        <p:nvSpPr>
          <p:cNvPr id="2" name="TextBox 1"/>
          <p:cNvSpPr txBox="1"/>
          <p:nvPr/>
        </p:nvSpPr>
        <p:spPr>
          <a:xfrm>
            <a:off x="4959188" y="3150788"/>
            <a:ext cx="2018674" cy="1200329"/>
          </a:xfrm>
          <a:prstGeom prst="rect">
            <a:avLst/>
          </a:prstGeom>
          <a:noFill/>
        </p:spPr>
        <p:txBody>
          <a:bodyPr wrap="square" rtlCol="0">
            <a:spAutoFit/>
          </a:bodyPr>
          <a:lstStyle/>
          <a:p>
            <a:pPr algn="ctr"/>
            <a:r>
              <a:rPr lang="en-US" sz="3600" dirty="0">
                <a:latin typeface="Girl Scout Text Medium" panose="02020003000000000000" pitchFamily="18" charset="0"/>
              </a:rPr>
              <a:t>ABC Bakers</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1602" y="2432256"/>
            <a:ext cx="2937337" cy="2830802"/>
          </a:xfrm>
          <a:prstGeom prst="rect">
            <a:avLst/>
          </a:prstGeom>
        </p:spPr>
      </p:pic>
      <p:sp>
        <p:nvSpPr>
          <p:cNvPr id="5" name="TextBox 4"/>
          <p:cNvSpPr txBox="1"/>
          <p:nvPr/>
        </p:nvSpPr>
        <p:spPr>
          <a:xfrm>
            <a:off x="8911300" y="3055263"/>
            <a:ext cx="1897940" cy="1569660"/>
          </a:xfrm>
          <a:prstGeom prst="rect">
            <a:avLst/>
          </a:prstGeom>
          <a:noFill/>
        </p:spPr>
        <p:txBody>
          <a:bodyPr wrap="square" rtlCol="0">
            <a:spAutoFit/>
          </a:bodyPr>
          <a:lstStyle/>
          <a:p>
            <a:pPr algn="ctr"/>
            <a:r>
              <a:rPr lang="en-US" sz="3200" dirty="0">
                <a:latin typeface="Girl Scout Text Medium" panose="02020003000000000000" pitchFamily="18" charset="0"/>
              </a:rPr>
              <a:t>Little Brownie Bakers</a:t>
            </a:r>
          </a:p>
        </p:txBody>
      </p:sp>
      <p:sp>
        <p:nvSpPr>
          <p:cNvPr id="7" name="Rounded Rectangle 6"/>
          <p:cNvSpPr/>
          <p:nvPr/>
        </p:nvSpPr>
        <p:spPr>
          <a:xfrm>
            <a:off x="4467472" y="5548671"/>
            <a:ext cx="7126990" cy="9865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4555549" y="5621639"/>
            <a:ext cx="7236648" cy="830997"/>
          </a:xfrm>
          <a:prstGeom prst="rect">
            <a:avLst/>
          </a:prstGeom>
        </p:spPr>
        <p:txBody>
          <a:bodyPr wrap="square">
            <a:spAutoFit/>
          </a:bodyPr>
          <a:lstStyle/>
          <a:p>
            <a:r>
              <a:rPr lang="en-US" sz="2400" dirty="0">
                <a:latin typeface="Girl Scout Text Medium" panose="02020003000000000000" pitchFamily="18" charset="0"/>
              </a:rPr>
              <a:t>GSWNY is proud to partner with ABC Bakers, offering delicious Girl Scout Cookies.</a:t>
            </a:r>
          </a:p>
        </p:txBody>
      </p:sp>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ackgroundRemoval t="1091" b="99636" l="10000" r="90000"/>
                    </a14:imgEffect>
                  </a14:imgLayer>
                </a14:imgProps>
              </a:ext>
              <a:ext uri="{28A0092B-C50C-407E-A947-70E740481C1C}">
                <a14:useLocalDpi xmlns:a14="http://schemas.microsoft.com/office/drawing/2010/main" val="0"/>
              </a:ext>
            </a:extLst>
          </a:blip>
          <a:stretch>
            <a:fillRect/>
          </a:stretch>
        </p:blipFill>
        <p:spPr>
          <a:xfrm>
            <a:off x="-536860" y="776429"/>
            <a:ext cx="5399084" cy="5399084"/>
          </a:xfrm>
          <a:prstGeom prst="rect">
            <a:avLst/>
          </a:prstGeom>
        </p:spPr>
      </p:pic>
    </p:spTree>
    <p:extLst>
      <p:ext uri="{BB962C8B-B14F-4D97-AF65-F5344CB8AC3E}">
        <p14:creationId xmlns:p14="http://schemas.microsoft.com/office/powerpoint/2010/main" val="3970147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p:cNvSpPr txBox="1"/>
          <p:nvPr/>
        </p:nvSpPr>
        <p:spPr>
          <a:xfrm>
            <a:off x="7366821" y="2465856"/>
            <a:ext cx="3827206" cy="707886"/>
          </a:xfrm>
          <a:prstGeom prst="rect">
            <a:avLst/>
          </a:prstGeom>
          <a:noFill/>
        </p:spPr>
        <p:txBody>
          <a:bodyPr wrap="square" rtlCol="0">
            <a:spAutoFit/>
          </a:bodyPr>
          <a:lstStyle/>
          <a:p>
            <a:pPr algn="ctr"/>
            <a:endParaRPr lang="en-US" sz="4000" dirty="0">
              <a:latin typeface="Palatino Linotype" panose="02040502050505030304" pitchFamily="18" charset="0"/>
            </a:endParaRPr>
          </a:p>
        </p:txBody>
      </p:sp>
      <p:sp>
        <p:nvSpPr>
          <p:cNvPr id="24" name="Rectangle 23"/>
          <p:cNvSpPr/>
          <p:nvPr/>
        </p:nvSpPr>
        <p:spPr>
          <a:xfrm>
            <a:off x="7846758" y="212744"/>
            <a:ext cx="4345242" cy="707886"/>
          </a:xfrm>
          <a:prstGeom prst="rect">
            <a:avLst/>
          </a:prstGeom>
        </p:spPr>
        <p:txBody>
          <a:bodyPr wrap="square">
            <a:spAutoFit/>
          </a:bodyPr>
          <a:lstStyle/>
          <a:p>
            <a:pPr algn="ctr"/>
            <a:endParaRPr lang="en-US" sz="4000" dirty="0">
              <a:latin typeface="Palatino Linotype" panose="02040502050505030304" pitchFamily="18" charset="0"/>
            </a:endParaRPr>
          </a:p>
        </p:txBody>
      </p:sp>
      <p:sp>
        <p:nvSpPr>
          <p:cNvPr id="4" name="Rectangle 3"/>
          <p:cNvSpPr/>
          <p:nvPr/>
        </p:nvSpPr>
        <p:spPr>
          <a:xfrm>
            <a:off x="0" y="5661044"/>
            <a:ext cx="12192000" cy="1196956"/>
          </a:xfrm>
          <a:prstGeom prst="rect">
            <a:avLst/>
          </a:prstGeom>
          <a:solidFill>
            <a:srgbClr val="006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0" y="5887875"/>
            <a:ext cx="12192001" cy="769441"/>
          </a:xfrm>
          <a:prstGeom prst="rect">
            <a:avLst/>
          </a:prstGeom>
          <a:noFill/>
        </p:spPr>
        <p:txBody>
          <a:bodyPr wrap="square" rtlCol="0">
            <a:spAutoFit/>
          </a:bodyPr>
          <a:lstStyle/>
          <a:p>
            <a:pPr algn="ctr"/>
            <a:r>
              <a:rPr lang="en-US" sz="4400" b="1" dirty="0">
                <a:latin typeface="Girl Scout Text Medium" panose="02020003000000000000" pitchFamily="18" charset="0"/>
              </a:rPr>
              <a:t>Your ABC Cookie Lineup</a:t>
            </a:r>
          </a:p>
        </p:txBody>
      </p:sp>
      <p:sp>
        <p:nvSpPr>
          <p:cNvPr id="5" name="Rounded Rectangle 4"/>
          <p:cNvSpPr/>
          <p:nvPr/>
        </p:nvSpPr>
        <p:spPr>
          <a:xfrm>
            <a:off x="7392595" y="3619628"/>
            <a:ext cx="3623989" cy="1986494"/>
          </a:xfrm>
          <a:prstGeom prst="roundRect">
            <a:avLst>
              <a:gd name="adj" fmla="val 659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p:cNvSpPr txBox="1"/>
          <p:nvPr/>
        </p:nvSpPr>
        <p:spPr>
          <a:xfrm>
            <a:off x="7279095" y="3670840"/>
            <a:ext cx="3733172" cy="1938992"/>
          </a:xfrm>
          <a:prstGeom prst="rect">
            <a:avLst/>
          </a:prstGeom>
          <a:noFill/>
        </p:spPr>
        <p:txBody>
          <a:bodyPr wrap="square" rtlCol="0">
            <a:spAutoFit/>
          </a:bodyPr>
          <a:lstStyle/>
          <a:p>
            <a:pPr algn="ctr"/>
            <a:r>
              <a:rPr lang="en-US" sz="2000" b="1" dirty="0">
                <a:solidFill>
                  <a:schemeClr val="bg1"/>
                </a:solidFill>
                <a:latin typeface="Girl Scout Text Book" panose="02020003000000000000" pitchFamily="18" charset="0"/>
              </a:rPr>
              <a:t>Carmel Chocolate Chip Produced in </a:t>
            </a:r>
            <a:br>
              <a:rPr lang="en-US" sz="2000" b="1" dirty="0">
                <a:solidFill>
                  <a:schemeClr val="bg1"/>
                </a:solidFill>
                <a:latin typeface="Girl Scout Text Book" panose="02020003000000000000" pitchFamily="18" charset="0"/>
              </a:rPr>
            </a:br>
            <a:r>
              <a:rPr lang="en-US" sz="2000" b="1" dirty="0">
                <a:solidFill>
                  <a:schemeClr val="bg1"/>
                </a:solidFill>
                <a:latin typeface="Girl Scout Text Book" panose="02020003000000000000" pitchFamily="18" charset="0"/>
              </a:rPr>
              <a:t>Gluten-Free Bakery</a:t>
            </a:r>
          </a:p>
          <a:p>
            <a:pPr marL="342900" indent="-342900">
              <a:buFont typeface="Arial" panose="020B0604020202020204" pitchFamily="34" charset="0"/>
              <a:buChar char="•"/>
            </a:pPr>
            <a:endParaRPr lang="en-US" sz="2000" dirty="0">
              <a:solidFill>
                <a:schemeClr val="bg1"/>
              </a:solidFill>
              <a:latin typeface="Girl Scout Text Book" panose="02020003000000000000" pitchFamily="18" charset="0"/>
            </a:endParaRPr>
          </a:p>
          <a:p>
            <a:pPr algn="ctr"/>
            <a:r>
              <a:rPr lang="en-US" sz="2000" dirty="0">
                <a:solidFill>
                  <a:schemeClr val="bg1"/>
                </a:solidFill>
                <a:latin typeface="Girl Scout Text Book" panose="02020003000000000000" pitchFamily="18" charset="0"/>
              </a:rPr>
              <a:t>Available for Pre-Order, Direct Ship</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5893" r="51707" b="50628"/>
          <a:stretch/>
        </p:blipFill>
        <p:spPr>
          <a:xfrm>
            <a:off x="1386383" y="-9887"/>
            <a:ext cx="4857400" cy="565937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2366" y="5383084"/>
            <a:ext cx="1400861" cy="1350052"/>
          </a:xfrm>
          <a:prstGeom prst="rect">
            <a:avLst/>
          </a:prstGeom>
        </p:spPr>
      </p:pic>
      <p:sp>
        <p:nvSpPr>
          <p:cNvPr id="3" name="TextBox 2"/>
          <p:cNvSpPr txBox="1"/>
          <p:nvPr/>
        </p:nvSpPr>
        <p:spPr>
          <a:xfrm rot="20783611">
            <a:off x="10283732" y="5409049"/>
            <a:ext cx="1474380" cy="1169551"/>
          </a:xfrm>
          <a:prstGeom prst="rect">
            <a:avLst/>
          </a:prstGeom>
          <a:noFill/>
        </p:spPr>
        <p:txBody>
          <a:bodyPr wrap="square" rtlCol="0">
            <a:spAutoFit/>
          </a:bodyPr>
          <a:lstStyle/>
          <a:p>
            <a:pPr algn="ctr"/>
            <a:r>
              <a:rPr lang="en-US" sz="3600" dirty="0">
                <a:latin typeface="Girl Scout Text Medium" panose="02020003000000000000" pitchFamily="18" charset="0"/>
              </a:rPr>
              <a:t>$6</a:t>
            </a:r>
            <a:r>
              <a:rPr lang="en-US" sz="2000" dirty="0">
                <a:latin typeface="Girl Scout Text Medium" panose="02020003000000000000" pitchFamily="18" charset="0"/>
              </a:rPr>
              <a:t> </a:t>
            </a:r>
            <a:r>
              <a:rPr lang="en-US" sz="1600" dirty="0">
                <a:latin typeface="Girl Scout Text Medium" panose="02020003000000000000" pitchFamily="18" charset="0"/>
              </a:rPr>
              <a:t>Package</a:t>
            </a:r>
          </a:p>
          <a:p>
            <a:pPr algn="ctr"/>
            <a:r>
              <a:rPr lang="en-US" sz="900" dirty="0">
                <a:latin typeface="Girl Scout Text Medium" panose="02020003000000000000" pitchFamily="18" charset="0"/>
              </a:rPr>
              <a:t>All varieties except GFCCC</a:t>
            </a:r>
            <a:endParaRPr lang="en-US" sz="800" dirty="0">
              <a:latin typeface="Girl Scout Text Medium" panose="02020003000000000000" pitchFamily="18" charset="0"/>
            </a:endParaRPr>
          </a:p>
        </p:txBody>
      </p:sp>
      <p:grpSp>
        <p:nvGrpSpPr>
          <p:cNvPr id="14" name="Group 13"/>
          <p:cNvGrpSpPr/>
          <p:nvPr/>
        </p:nvGrpSpPr>
        <p:grpSpPr>
          <a:xfrm>
            <a:off x="6914493" y="379344"/>
            <a:ext cx="4580192" cy="2854187"/>
            <a:chOff x="1013356" y="4313018"/>
            <a:chExt cx="6662476" cy="4126203"/>
          </a:xfrm>
        </p:grpSpPr>
        <p:sp>
          <p:nvSpPr>
            <p:cNvPr id="15" name="Freeform 6"/>
            <p:cNvSpPr/>
            <p:nvPr/>
          </p:nvSpPr>
          <p:spPr>
            <a:xfrm>
              <a:off x="1013356" y="4313018"/>
              <a:ext cx="6662476" cy="4126203"/>
            </a:xfrm>
            <a:custGeom>
              <a:avLst/>
              <a:gdLst/>
              <a:ahLst/>
              <a:cxnLst/>
              <a:rect l="l" t="t" r="r" b="b"/>
              <a:pathLst>
                <a:path w="13033371" h="8605314">
                  <a:moveTo>
                    <a:pt x="0" y="0"/>
                  </a:moveTo>
                  <a:lnTo>
                    <a:pt x="13033371" y="0"/>
                  </a:lnTo>
                  <a:lnTo>
                    <a:pt x="13033371" y="8605314"/>
                  </a:lnTo>
                  <a:lnTo>
                    <a:pt x="0" y="8605314"/>
                  </a:lnTo>
                  <a:lnTo>
                    <a:pt x="0" y="0"/>
                  </a:lnTo>
                  <a:close/>
                </a:path>
              </a:pathLst>
            </a:custGeom>
            <a:blipFill>
              <a:blip r:embed="rId5"/>
              <a:stretch>
                <a:fillRect t="-4903" b="-4903"/>
              </a:stretch>
            </a:blipFill>
          </p:spPr>
          <p:txBody>
            <a:bodyPr/>
            <a:lstStyle/>
            <a:p>
              <a:endParaRPr lang="en-US" dirty="0"/>
            </a:p>
          </p:txBody>
        </p:sp>
        <p:sp>
          <p:nvSpPr>
            <p:cNvPr id="16" name="Freeform 7"/>
            <p:cNvSpPr/>
            <p:nvPr/>
          </p:nvSpPr>
          <p:spPr>
            <a:xfrm>
              <a:off x="1348624" y="4581484"/>
              <a:ext cx="1083352" cy="490268"/>
            </a:xfrm>
            <a:custGeom>
              <a:avLst/>
              <a:gdLst/>
              <a:ahLst/>
              <a:cxnLst/>
              <a:rect l="l" t="t" r="r" b="b"/>
              <a:pathLst>
                <a:path w="2119292" h="1022469">
                  <a:moveTo>
                    <a:pt x="0" y="0"/>
                  </a:moveTo>
                  <a:lnTo>
                    <a:pt x="2119292" y="0"/>
                  </a:lnTo>
                  <a:lnTo>
                    <a:pt x="2119292" y="1022469"/>
                  </a:lnTo>
                  <a:lnTo>
                    <a:pt x="0" y="1022469"/>
                  </a:lnTo>
                  <a:lnTo>
                    <a:pt x="0" y="0"/>
                  </a:lnTo>
                  <a:close/>
                </a:path>
              </a:pathLst>
            </a:custGeom>
            <a:blipFill>
              <a:blip r:embed="rId6"/>
              <a:stretch>
                <a:fillRect t="-10339" b="-10339"/>
              </a:stretch>
            </a:blipFill>
          </p:spPr>
          <p:txBody>
            <a:bodyPr/>
            <a:lstStyle/>
            <a:p>
              <a:endParaRPr lang="en-US" dirty="0"/>
            </a:p>
          </p:txBody>
        </p:sp>
        <p:sp>
          <p:nvSpPr>
            <p:cNvPr id="17" name="Freeform 8"/>
            <p:cNvSpPr/>
            <p:nvPr/>
          </p:nvSpPr>
          <p:spPr>
            <a:xfrm>
              <a:off x="5998330" y="4479482"/>
              <a:ext cx="1190869" cy="694272"/>
            </a:xfrm>
            <a:custGeom>
              <a:avLst/>
              <a:gdLst/>
              <a:ahLst/>
              <a:cxnLst/>
              <a:rect l="l" t="t" r="r" b="b"/>
              <a:pathLst>
                <a:path w="2329620" h="1447924">
                  <a:moveTo>
                    <a:pt x="0" y="0"/>
                  </a:moveTo>
                  <a:lnTo>
                    <a:pt x="2329620" y="0"/>
                  </a:lnTo>
                  <a:lnTo>
                    <a:pt x="2329620" y="1447923"/>
                  </a:lnTo>
                  <a:lnTo>
                    <a:pt x="0" y="1447923"/>
                  </a:lnTo>
                  <a:lnTo>
                    <a:pt x="0" y="0"/>
                  </a:lnTo>
                  <a:close/>
                </a:path>
              </a:pathLst>
            </a:custGeom>
            <a:blipFill>
              <a:blip r:embed="rId7"/>
              <a:stretch>
                <a:fillRect/>
              </a:stretch>
            </a:blipFill>
          </p:spPr>
          <p:txBody>
            <a:bodyPr/>
            <a:lstStyle/>
            <a:p>
              <a:endParaRPr lang="en-US" dirty="0"/>
            </a:p>
          </p:txBody>
        </p:sp>
        <p:sp>
          <p:nvSpPr>
            <p:cNvPr id="18" name="Freeform 9"/>
            <p:cNvSpPr/>
            <p:nvPr/>
          </p:nvSpPr>
          <p:spPr>
            <a:xfrm>
              <a:off x="6274085" y="7725291"/>
              <a:ext cx="1063696" cy="522822"/>
            </a:xfrm>
            <a:custGeom>
              <a:avLst/>
              <a:gdLst/>
              <a:ahLst/>
              <a:cxnLst/>
              <a:rect l="l" t="t" r="r" b="b"/>
              <a:pathLst>
                <a:path w="2080842" h="1090361">
                  <a:moveTo>
                    <a:pt x="0" y="0"/>
                  </a:moveTo>
                  <a:lnTo>
                    <a:pt x="2080842" y="0"/>
                  </a:lnTo>
                  <a:lnTo>
                    <a:pt x="2080842" y="1090361"/>
                  </a:lnTo>
                  <a:lnTo>
                    <a:pt x="0" y="1090361"/>
                  </a:lnTo>
                  <a:lnTo>
                    <a:pt x="0" y="0"/>
                  </a:lnTo>
                  <a:close/>
                </a:path>
              </a:pathLst>
            </a:custGeom>
            <a:blipFill>
              <a:blip r:embed="rId8"/>
              <a:stretch>
                <a:fillRect/>
              </a:stretch>
            </a:blipFill>
          </p:spPr>
          <p:txBody>
            <a:bodyPr/>
            <a:lstStyle/>
            <a:p>
              <a:endParaRPr lang="en-US" dirty="0"/>
            </a:p>
          </p:txBody>
        </p:sp>
        <p:sp>
          <p:nvSpPr>
            <p:cNvPr id="19" name="Freeform 10"/>
            <p:cNvSpPr/>
            <p:nvPr/>
          </p:nvSpPr>
          <p:spPr>
            <a:xfrm>
              <a:off x="1298153" y="7519918"/>
              <a:ext cx="1184295" cy="466784"/>
            </a:xfrm>
            <a:custGeom>
              <a:avLst/>
              <a:gdLst/>
              <a:ahLst/>
              <a:cxnLst/>
              <a:rect l="l" t="t" r="r" b="b"/>
              <a:pathLst>
                <a:path w="2316758" h="973491">
                  <a:moveTo>
                    <a:pt x="0" y="0"/>
                  </a:moveTo>
                  <a:lnTo>
                    <a:pt x="2316757" y="0"/>
                  </a:lnTo>
                  <a:lnTo>
                    <a:pt x="2316757" y="973491"/>
                  </a:lnTo>
                  <a:lnTo>
                    <a:pt x="0" y="973491"/>
                  </a:lnTo>
                  <a:lnTo>
                    <a:pt x="0" y="0"/>
                  </a:lnTo>
                  <a:close/>
                </a:path>
              </a:pathLst>
            </a:custGeom>
            <a:blipFill>
              <a:blip r:embed="rId9"/>
              <a:stretch>
                <a:fillRect/>
              </a:stretch>
            </a:blipFill>
          </p:spPr>
          <p:txBody>
            <a:bodyPr/>
            <a:lstStyle/>
            <a:p>
              <a:endParaRPr lang="en-US" dirty="0"/>
            </a:p>
          </p:txBody>
        </p:sp>
      </p:gr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36095">
            <a:off x="10580621" y="3874242"/>
            <a:ext cx="1400861" cy="1350052"/>
          </a:xfrm>
          <a:prstGeom prst="rect">
            <a:avLst/>
          </a:prstGeom>
        </p:spPr>
      </p:pic>
      <p:sp>
        <p:nvSpPr>
          <p:cNvPr id="21" name="TextBox 20"/>
          <p:cNvSpPr txBox="1"/>
          <p:nvPr/>
        </p:nvSpPr>
        <p:spPr>
          <a:xfrm rot="919706">
            <a:off x="10660454" y="3844365"/>
            <a:ext cx="1300839" cy="1154162"/>
          </a:xfrm>
          <a:prstGeom prst="rect">
            <a:avLst/>
          </a:prstGeom>
          <a:noFill/>
        </p:spPr>
        <p:txBody>
          <a:bodyPr wrap="square" rtlCol="0">
            <a:spAutoFit/>
          </a:bodyPr>
          <a:lstStyle/>
          <a:p>
            <a:pPr algn="ctr"/>
            <a:r>
              <a:rPr lang="en-US" sz="3600" dirty="0">
                <a:latin typeface="Girl Scout Text Medium" panose="02020003000000000000" pitchFamily="18" charset="0"/>
              </a:rPr>
              <a:t>$7</a:t>
            </a:r>
            <a:r>
              <a:rPr lang="en-US" sz="2000" dirty="0">
                <a:latin typeface="Girl Scout Text Medium" panose="02020003000000000000" pitchFamily="18" charset="0"/>
              </a:rPr>
              <a:t> </a:t>
            </a:r>
          </a:p>
          <a:p>
            <a:pPr algn="ctr"/>
            <a:r>
              <a:rPr lang="en-US" sz="1100" dirty="0">
                <a:latin typeface="Girl Scout Text Medium" panose="02020003000000000000" pitchFamily="18" charset="0"/>
              </a:rPr>
              <a:t>Gluten Free Caramel Chocolate Chip</a:t>
            </a:r>
          </a:p>
        </p:txBody>
      </p:sp>
      <p:sp>
        <p:nvSpPr>
          <p:cNvPr id="22" name="Rectangle 21"/>
          <p:cNvSpPr/>
          <p:nvPr/>
        </p:nvSpPr>
        <p:spPr>
          <a:xfrm>
            <a:off x="330848" y="4032360"/>
            <a:ext cx="1065733" cy="1446550"/>
          </a:xfrm>
          <a:prstGeom prst="rect">
            <a:avLst/>
          </a:prstGeom>
        </p:spPr>
        <p:txBody>
          <a:bodyPr wrap="square">
            <a:spAutoFit/>
          </a:bodyPr>
          <a:lstStyle/>
          <a:p>
            <a:r>
              <a:rPr lang="en-US" sz="1100" dirty="0">
                <a:latin typeface="Girl Scout Display Light" panose="02020003000000000000" pitchFamily="18" charset="0"/>
              </a:rPr>
              <a:t>Scan here to view full nutrition facts on each of this year’s cookies as well as FUN recipes!</a:t>
            </a:r>
          </a:p>
        </p:txBody>
      </p:sp>
      <p:pic>
        <p:nvPicPr>
          <p:cNvPr id="23" name="Picture 22"/>
          <p:cNvPicPr>
            <a:picLocks noChangeAspect="1"/>
          </p:cNvPicPr>
          <p:nvPr/>
        </p:nvPicPr>
        <p:blipFill rotWithShape="1">
          <a:blip r:embed="rId10" cstate="print">
            <a:extLst>
              <a:ext uri="{28A0092B-C50C-407E-A947-70E740481C1C}">
                <a14:useLocalDpi xmlns:a14="http://schemas.microsoft.com/office/drawing/2010/main" val="0"/>
              </a:ext>
            </a:extLst>
          </a:blip>
          <a:srcRect l="9305" t="5384" r="7362" b="13244"/>
          <a:stretch/>
        </p:blipFill>
        <p:spPr>
          <a:xfrm>
            <a:off x="404889" y="3233531"/>
            <a:ext cx="836604" cy="816919"/>
          </a:xfrm>
          <a:prstGeom prst="rect">
            <a:avLst/>
          </a:prstGeom>
        </p:spPr>
      </p:pic>
    </p:spTree>
    <p:extLst>
      <p:ext uri="{BB962C8B-B14F-4D97-AF65-F5344CB8AC3E}">
        <p14:creationId xmlns:p14="http://schemas.microsoft.com/office/powerpoint/2010/main" val="1913056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p:cNvSpPr/>
          <p:nvPr/>
        </p:nvSpPr>
        <p:spPr>
          <a:xfrm>
            <a:off x="0" y="0"/>
            <a:ext cx="12192000" cy="1196956"/>
          </a:xfrm>
          <a:prstGeom prst="rect">
            <a:avLst/>
          </a:prstGeom>
          <a:solidFill>
            <a:srgbClr val="006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p:nvSpPr>
        <p:spPr>
          <a:xfrm>
            <a:off x="3431969" y="1768769"/>
            <a:ext cx="8098971" cy="4679534"/>
          </a:xfrm>
          <a:prstGeom prst="roundRect">
            <a:avLst/>
          </a:prstGeom>
          <a:solidFill>
            <a:srgbClr val="A0D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7366821" y="2465856"/>
            <a:ext cx="3827206" cy="707886"/>
          </a:xfrm>
          <a:prstGeom prst="rect">
            <a:avLst/>
          </a:prstGeom>
          <a:noFill/>
        </p:spPr>
        <p:txBody>
          <a:bodyPr wrap="square" rtlCol="0">
            <a:spAutoFit/>
          </a:bodyPr>
          <a:lstStyle/>
          <a:p>
            <a:pPr algn="ctr"/>
            <a:endParaRPr lang="en-US" sz="4000" dirty="0">
              <a:latin typeface="Palatino Linotype" panose="02040502050505030304" pitchFamily="18" charset="0"/>
            </a:endParaRPr>
          </a:p>
        </p:txBody>
      </p:sp>
      <p:sp>
        <p:nvSpPr>
          <p:cNvPr id="28" name="TextBox 27"/>
          <p:cNvSpPr txBox="1"/>
          <p:nvPr/>
        </p:nvSpPr>
        <p:spPr>
          <a:xfrm>
            <a:off x="7432" y="210454"/>
            <a:ext cx="12184568" cy="923330"/>
          </a:xfrm>
          <a:prstGeom prst="rect">
            <a:avLst/>
          </a:prstGeom>
          <a:noFill/>
        </p:spPr>
        <p:txBody>
          <a:bodyPr wrap="square" rtlCol="0">
            <a:spAutoFit/>
          </a:bodyPr>
          <a:lstStyle/>
          <a:p>
            <a:pPr algn="ctr"/>
            <a:r>
              <a:rPr lang="en-US" sz="5400" dirty="0">
                <a:latin typeface="Girl Scout Text Medium" panose="02020003000000000000" pitchFamily="18" charset="0"/>
              </a:rPr>
              <a:t>Cookie Share Program</a:t>
            </a:r>
          </a:p>
        </p:txBody>
      </p:sp>
      <p:pic>
        <p:nvPicPr>
          <p:cNvPr id="9" name="Picture 8"/>
          <p:cNvPicPr>
            <a:picLocks noChangeAspect="1"/>
          </p:cNvPicPr>
          <p:nvPr/>
        </p:nvPicPr>
        <p:blipFill rotWithShape="1">
          <a:blip r:embed="rId3"/>
          <a:srcRect b="5189"/>
          <a:stretch/>
        </p:blipFill>
        <p:spPr>
          <a:xfrm>
            <a:off x="233908" y="1768768"/>
            <a:ext cx="2773720" cy="1861259"/>
          </a:xfrm>
          <a:prstGeom prst="rect">
            <a:avLst/>
          </a:prstGeom>
        </p:spPr>
      </p:pic>
      <p:sp>
        <p:nvSpPr>
          <p:cNvPr id="5" name="TextBox 4"/>
          <p:cNvSpPr txBox="1"/>
          <p:nvPr/>
        </p:nvSpPr>
        <p:spPr>
          <a:xfrm>
            <a:off x="3761586" y="1898471"/>
            <a:ext cx="6233203" cy="3416320"/>
          </a:xfrm>
          <a:prstGeom prst="rect">
            <a:avLst/>
          </a:prstGeom>
          <a:noFill/>
        </p:spPr>
        <p:txBody>
          <a:bodyPr wrap="square" rtlCol="0">
            <a:spAutoFit/>
          </a:bodyPr>
          <a:lstStyle/>
          <a:p>
            <a:r>
              <a:rPr lang="en-US" sz="2400" dirty="0">
                <a:latin typeface="Girl Scout Text Medium" panose="02020003000000000000" pitchFamily="18" charset="0"/>
              </a:rPr>
              <a:t>Customers can support their Girl Scout and community through Cookie Share, purchasing cookies that go to Western New York organizations: </a:t>
            </a:r>
          </a:p>
          <a:p>
            <a:endParaRPr lang="en-US" sz="2400" dirty="0">
              <a:latin typeface="Girl Scout Text Medium" panose="02020003000000000000" pitchFamily="18" charset="0"/>
            </a:endParaRPr>
          </a:p>
          <a:p>
            <a:pPr marL="457200" indent="-457200">
              <a:buFont typeface="Arial" panose="020B0604020202020204" pitchFamily="34" charset="0"/>
              <a:buChar char="•"/>
            </a:pPr>
            <a:r>
              <a:rPr lang="en-US" sz="3200" dirty="0">
                <a:latin typeface="Girl Scout Text Medium" panose="02020003000000000000" pitchFamily="18" charset="0"/>
              </a:rPr>
              <a:t>Military/Veterans</a:t>
            </a:r>
          </a:p>
          <a:p>
            <a:pPr marL="457200" indent="-457200">
              <a:buFont typeface="Arial" panose="020B0604020202020204" pitchFamily="34" charset="0"/>
              <a:buChar char="•"/>
            </a:pPr>
            <a:r>
              <a:rPr lang="en-US" sz="3200" dirty="0">
                <a:latin typeface="Girl Scout Text Medium" panose="02020003000000000000" pitchFamily="18" charset="0"/>
              </a:rPr>
              <a:t>First Responders</a:t>
            </a:r>
          </a:p>
          <a:p>
            <a:pPr marL="457200" indent="-457200">
              <a:buFont typeface="Arial" panose="020B0604020202020204" pitchFamily="34" charset="0"/>
              <a:buChar char="•"/>
            </a:pPr>
            <a:r>
              <a:rPr lang="en-US" sz="3200" dirty="0">
                <a:latin typeface="Girl Scout Text Medium" panose="02020003000000000000" pitchFamily="18" charset="0"/>
              </a:rPr>
              <a:t>Community Organizations</a:t>
            </a:r>
          </a:p>
        </p:txBody>
      </p:sp>
      <p:pic>
        <p:nvPicPr>
          <p:cNvPr id="7" name="Picture 6"/>
          <p:cNvPicPr>
            <a:picLocks noChangeAspect="1"/>
          </p:cNvPicPr>
          <p:nvPr/>
        </p:nvPicPr>
        <p:blipFill rotWithShape="1">
          <a:blip r:embed="rId4"/>
          <a:srcRect t="10365"/>
          <a:stretch/>
        </p:blipFill>
        <p:spPr>
          <a:xfrm>
            <a:off x="233909" y="3766762"/>
            <a:ext cx="2773720" cy="2929602"/>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6718" y="3011440"/>
            <a:ext cx="1867309" cy="1799582"/>
          </a:xfrm>
          <a:prstGeom prst="rect">
            <a:avLst/>
          </a:prstGeom>
        </p:spPr>
      </p:pic>
      <p:sp>
        <p:nvSpPr>
          <p:cNvPr id="13" name="TextBox 12"/>
          <p:cNvSpPr txBox="1"/>
          <p:nvPr/>
        </p:nvSpPr>
        <p:spPr>
          <a:xfrm>
            <a:off x="9400313" y="3273822"/>
            <a:ext cx="1681719" cy="1292662"/>
          </a:xfrm>
          <a:prstGeom prst="rect">
            <a:avLst/>
          </a:prstGeom>
          <a:noFill/>
        </p:spPr>
        <p:txBody>
          <a:bodyPr wrap="square" rtlCol="0">
            <a:spAutoFit/>
          </a:bodyPr>
          <a:lstStyle/>
          <a:p>
            <a:pPr algn="ctr"/>
            <a:r>
              <a:rPr lang="en-US" sz="5400" dirty="0">
                <a:latin typeface="Girl Scout Text Medium" panose="02020003000000000000" pitchFamily="18" charset="0"/>
              </a:rPr>
              <a:t>$6</a:t>
            </a:r>
            <a:r>
              <a:rPr lang="en-US" sz="3600" dirty="0">
                <a:latin typeface="Girl Scout Text Medium" panose="02020003000000000000" pitchFamily="18" charset="0"/>
              </a:rPr>
              <a:t> </a:t>
            </a:r>
          </a:p>
          <a:p>
            <a:pPr algn="ctr"/>
            <a:r>
              <a:rPr lang="en-US" sz="2400" dirty="0">
                <a:latin typeface="Girl Scout Text Medium" panose="02020003000000000000" pitchFamily="18" charset="0"/>
              </a:rPr>
              <a:t>Package</a:t>
            </a:r>
          </a:p>
        </p:txBody>
      </p:sp>
      <p:sp>
        <p:nvSpPr>
          <p:cNvPr id="2" name="TextBox 1"/>
          <p:cNvSpPr txBox="1"/>
          <p:nvPr/>
        </p:nvSpPr>
        <p:spPr>
          <a:xfrm>
            <a:off x="4293704" y="5512844"/>
            <a:ext cx="6702847" cy="707886"/>
          </a:xfrm>
          <a:prstGeom prst="rect">
            <a:avLst/>
          </a:prstGeom>
          <a:noFill/>
        </p:spPr>
        <p:txBody>
          <a:bodyPr wrap="square" rtlCol="0">
            <a:spAutoFit/>
          </a:bodyPr>
          <a:lstStyle/>
          <a:p>
            <a:r>
              <a:rPr lang="en-US" sz="2000" dirty="0">
                <a:latin typeface="Girl Scout Text Medium" panose="02020003000000000000" pitchFamily="18" charset="0"/>
              </a:rPr>
              <a:t>Customers can donate to Cookie Share on a girl’s order form, e-card or online store link.</a:t>
            </a:r>
          </a:p>
        </p:txBody>
      </p:sp>
    </p:spTree>
    <p:extLst>
      <p:ext uri="{BB962C8B-B14F-4D97-AF65-F5344CB8AC3E}">
        <p14:creationId xmlns:p14="http://schemas.microsoft.com/office/powerpoint/2010/main" val="1841643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697E"/>
        </a:solidFill>
        <a:effectLst/>
      </p:bgPr>
    </p:bg>
    <p:spTree>
      <p:nvGrpSpPr>
        <p:cNvPr id="1" name=""/>
        <p:cNvGrpSpPr/>
        <p:nvPr/>
      </p:nvGrpSpPr>
      <p:grpSpPr>
        <a:xfrm>
          <a:off x="0" y="0"/>
          <a:ext cx="0" cy="0"/>
          <a:chOff x="0" y="0"/>
          <a:chExt cx="0" cy="0"/>
        </a:xfrm>
      </p:grpSpPr>
      <p:sp>
        <p:nvSpPr>
          <p:cNvPr id="15" name="Rounded Rectangle 14"/>
          <p:cNvSpPr/>
          <p:nvPr/>
        </p:nvSpPr>
        <p:spPr>
          <a:xfrm>
            <a:off x="4456945" y="3173743"/>
            <a:ext cx="3208112" cy="3077186"/>
          </a:xfrm>
          <a:prstGeom prst="roundRect">
            <a:avLst>
              <a:gd name="adj" fmla="val 10838"/>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7366821" y="2465856"/>
            <a:ext cx="3827206" cy="707886"/>
          </a:xfrm>
          <a:prstGeom prst="rect">
            <a:avLst/>
          </a:prstGeom>
          <a:noFill/>
        </p:spPr>
        <p:txBody>
          <a:bodyPr wrap="square" rtlCol="0">
            <a:spAutoFit/>
          </a:bodyPr>
          <a:lstStyle/>
          <a:p>
            <a:pPr algn="ctr"/>
            <a:endParaRPr lang="en-US" sz="4000" dirty="0">
              <a:latin typeface="Palatino Linotype" panose="02040502050505030304" pitchFamily="18" charset="0"/>
            </a:endParaRPr>
          </a:p>
        </p:txBody>
      </p:sp>
      <p:sp>
        <p:nvSpPr>
          <p:cNvPr id="13" name="Rectangle 12"/>
          <p:cNvSpPr/>
          <p:nvPr/>
        </p:nvSpPr>
        <p:spPr>
          <a:xfrm>
            <a:off x="3694569" y="324154"/>
            <a:ext cx="4640629" cy="707886"/>
          </a:xfrm>
          <a:prstGeom prst="rect">
            <a:avLst/>
          </a:prstGeom>
        </p:spPr>
        <p:txBody>
          <a:bodyPr wrap="none">
            <a:spAutoFit/>
          </a:bodyPr>
          <a:lstStyle/>
          <a:p>
            <a:pPr algn="ctr"/>
            <a:r>
              <a:rPr lang="en-US" sz="4000" dirty="0">
                <a:latin typeface="Palatino Linotype" panose="02040502050505030304" pitchFamily="18" charset="0"/>
              </a:rPr>
              <a:t>Meet Your Cookies!</a:t>
            </a:r>
          </a:p>
        </p:txBody>
      </p:sp>
      <p:sp>
        <p:nvSpPr>
          <p:cNvPr id="3" name="Plaque 2"/>
          <p:cNvSpPr/>
          <p:nvPr/>
        </p:nvSpPr>
        <p:spPr>
          <a:xfrm>
            <a:off x="578693" y="1723127"/>
            <a:ext cx="11034615" cy="1126951"/>
          </a:xfrm>
          <a:prstGeom prst="plaque">
            <a:avLst/>
          </a:prstGeom>
          <a:solidFill>
            <a:srgbClr val="F7A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581891" y="1734049"/>
            <a:ext cx="11031418" cy="1015663"/>
          </a:xfrm>
          <a:prstGeom prst="rect">
            <a:avLst/>
          </a:prstGeom>
          <a:noFill/>
        </p:spPr>
        <p:txBody>
          <a:bodyPr wrap="square" rtlCol="0">
            <a:spAutoFit/>
          </a:bodyPr>
          <a:lstStyle/>
          <a:p>
            <a:pPr algn="ctr"/>
            <a:r>
              <a:rPr lang="en-US" sz="2000" dirty="0">
                <a:latin typeface="Girl Scout Text Medium" panose="02020003000000000000" pitchFamily="18" charset="0"/>
              </a:rPr>
              <a:t>Girl Scouts can earn cookie recognitions by reaching certain benchmarks as they participate in the program. These recognitions help teach girls about goal setting, while exciting the girls to participate in the program.</a:t>
            </a:r>
          </a:p>
        </p:txBody>
      </p:sp>
      <p:sp>
        <p:nvSpPr>
          <p:cNvPr id="4" name="Rounded Rectangle 3"/>
          <p:cNvSpPr/>
          <p:nvPr/>
        </p:nvSpPr>
        <p:spPr>
          <a:xfrm>
            <a:off x="578693" y="3173742"/>
            <a:ext cx="3115876" cy="3055671"/>
          </a:xfrm>
          <a:prstGeom prst="roundRect">
            <a:avLst>
              <a:gd name="adj" fmla="val 10838"/>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0" y="-83125"/>
            <a:ext cx="12192000" cy="1639827"/>
          </a:xfrm>
          <a:prstGeom prst="rect">
            <a:avLst/>
          </a:prstGeom>
        </p:spPr>
      </p:pic>
      <p:sp>
        <p:nvSpPr>
          <p:cNvPr id="25" name="TextBox 24"/>
          <p:cNvSpPr txBox="1"/>
          <p:nvPr/>
        </p:nvSpPr>
        <p:spPr>
          <a:xfrm>
            <a:off x="0" y="120681"/>
            <a:ext cx="12192000" cy="923330"/>
          </a:xfrm>
          <a:prstGeom prst="rect">
            <a:avLst/>
          </a:prstGeom>
          <a:noFill/>
        </p:spPr>
        <p:txBody>
          <a:bodyPr wrap="square" rtlCol="0">
            <a:spAutoFit/>
          </a:bodyPr>
          <a:lstStyle/>
          <a:p>
            <a:pPr algn="ctr"/>
            <a:r>
              <a:rPr lang="en-US" sz="5400" dirty="0">
                <a:latin typeface="Girl Scout Text Medium" panose="02020003000000000000" pitchFamily="18" charset="0"/>
              </a:rPr>
              <a:t>Girl Scout Recognitions</a:t>
            </a:r>
          </a:p>
        </p:txBody>
      </p: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1009" y="211795"/>
            <a:ext cx="725708" cy="725708"/>
          </a:xfrm>
          <a:prstGeom prst="rect">
            <a:avLst/>
          </a:prstGeom>
        </p:spPr>
      </p:pic>
      <p:sp>
        <p:nvSpPr>
          <p:cNvPr id="7" name="Rectangle 6"/>
          <p:cNvSpPr/>
          <p:nvPr/>
        </p:nvSpPr>
        <p:spPr>
          <a:xfrm>
            <a:off x="761862" y="3395407"/>
            <a:ext cx="2743417" cy="2185214"/>
          </a:xfrm>
          <a:prstGeom prst="rect">
            <a:avLst/>
          </a:prstGeom>
        </p:spPr>
        <p:txBody>
          <a:bodyPr wrap="square">
            <a:spAutoFit/>
          </a:bodyPr>
          <a:lstStyle/>
          <a:p>
            <a:r>
              <a:rPr lang="en-US" sz="3200" dirty="0">
                <a:latin typeface="Girl Scout Text Medium" panose="02020003000000000000" pitchFamily="18" charset="0"/>
              </a:rPr>
              <a:t>INITIAL REWARDS</a:t>
            </a:r>
          </a:p>
          <a:p>
            <a:endParaRPr lang="en-US" dirty="0"/>
          </a:p>
          <a:p>
            <a:r>
              <a:rPr lang="en-US" dirty="0">
                <a:latin typeface="Girl Scout Text Medium" panose="02020003000000000000" pitchFamily="18" charset="0"/>
              </a:rPr>
              <a:t>Only available to be earned during the first part of the program.</a:t>
            </a:r>
          </a:p>
        </p:txBody>
      </p:sp>
      <p:sp>
        <p:nvSpPr>
          <p:cNvPr id="18" name="Rectangle 17"/>
          <p:cNvSpPr/>
          <p:nvPr/>
        </p:nvSpPr>
        <p:spPr>
          <a:xfrm>
            <a:off x="4643174" y="3395407"/>
            <a:ext cx="2743417" cy="2185214"/>
          </a:xfrm>
          <a:prstGeom prst="rect">
            <a:avLst/>
          </a:prstGeom>
        </p:spPr>
        <p:txBody>
          <a:bodyPr wrap="square">
            <a:spAutoFit/>
          </a:bodyPr>
          <a:lstStyle/>
          <a:p>
            <a:r>
              <a:rPr lang="en-US" sz="3200" dirty="0">
                <a:latin typeface="Girl Scout Text Medium" panose="02020003000000000000" pitchFamily="18" charset="0"/>
              </a:rPr>
              <a:t>MAIN REWARDS</a:t>
            </a:r>
          </a:p>
          <a:p>
            <a:endParaRPr lang="en-US" dirty="0"/>
          </a:p>
          <a:p>
            <a:r>
              <a:rPr lang="en-US" dirty="0">
                <a:latin typeface="Girl Scout Text Medium" panose="02020003000000000000" pitchFamily="18" charset="0"/>
              </a:rPr>
              <a:t>Can be earned throughout the program</a:t>
            </a:r>
          </a:p>
        </p:txBody>
      </p:sp>
      <p:sp>
        <p:nvSpPr>
          <p:cNvPr id="19" name="Rounded Rectangle 18"/>
          <p:cNvSpPr/>
          <p:nvPr/>
        </p:nvSpPr>
        <p:spPr>
          <a:xfrm>
            <a:off x="8521387" y="3173743"/>
            <a:ext cx="3208112" cy="3077186"/>
          </a:xfrm>
          <a:prstGeom prst="roundRect">
            <a:avLst>
              <a:gd name="adj" fmla="val 10838"/>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8753734" y="3581885"/>
            <a:ext cx="2743417" cy="2492990"/>
          </a:xfrm>
          <a:prstGeom prst="rect">
            <a:avLst/>
          </a:prstGeom>
        </p:spPr>
        <p:txBody>
          <a:bodyPr wrap="square">
            <a:spAutoFit/>
          </a:bodyPr>
          <a:lstStyle/>
          <a:p>
            <a:r>
              <a:rPr lang="en-US" sz="2400" dirty="0">
                <a:latin typeface="Girl Scout Text Medium" panose="02020003000000000000" pitchFamily="18" charset="0"/>
              </a:rPr>
              <a:t>All Rewards are cumulative!</a:t>
            </a:r>
          </a:p>
          <a:p>
            <a:endParaRPr lang="en-US" sz="2400" dirty="0">
              <a:latin typeface="Girl Scout Text Medium" panose="02020003000000000000" pitchFamily="18" charset="0"/>
            </a:endParaRPr>
          </a:p>
          <a:p>
            <a:r>
              <a:rPr lang="en-US" sz="1400" dirty="0">
                <a:latin typeface="Girl Scout Text Medium" panose="02020003000000000000" pitchFamily="18" charset="0"/>
              </a:rPr>
              <a:t>Cadette/Senior/ Ambassador troops who wave rewards for more troop proceeds still receive Initial Order rewards and all patches. Decision must be unanimous.</a:t>
            </a:r>
            <a:endParaRPr lang="en-US" sz="1000" dirty="0">
              <a:latin typeface="Girl Scout Text Medium" panose="02020003000000000000" pitchFamily="18" charset="0"/>
            </a:endParaRPr>
          </a:p>
        </p:txBody>
      </p:sp>
    </p:spTree>
    <p:extLst>
      <p:ext uri="{BB962C8B-B14F-4D97-AF65-F5344CB8AC3E}">
        <p14:creationId xmlns:p14="http://schemas.microsoft.com/office/powerpoint/2010/main" val="4240975896"/>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4607</TotalTime>
  <Words>5822</Words>
  <Application>Microsoft Office PowerPoint</Application>
  <PresentationFormat>Widescreen</PresentationFormat>
  <Paragraphs>397</Paragraphs>
  <Slides>26</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Calibri</vt:lpstr>
      <vt:lpstr>Calibri Light</vt:lpstr>
      <vt:lpstr>Georgia</vt:lpstr>
      <vt:lpstr>Girl Scout Display Light</vt:lpstr>
      <vt:lpstr>Girl Scout Text Book</vt:lpstr>
      <vt:lpstr>Girl Scout Text Medium</vt:lpstr>
      <vt:lpstr>Palatino Linotype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Bush, Lauren</dc:creator>
  <cp:lastModifiedBy>Biddlecom, Cara</cp:lastModifiedBy>
  <cp:revision>199</cp:revision>
  <dcterms:created xsi:type="dcterms:W3CDTF">2021-07-27T15:14:43Z</dcterms:created>
  <dcterms:modified xsi:type="dcterms:W3CDTF">2025-12-01T18:05:15Z</dcterms:modified>
</cp:coreProperties>
</file>