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85" r:id="rId2"/>
    <p:sldId id="302" r:id="rId3"/>
    <p:sldId id="359" r:id="rId4"/>
    <p:sldId id="304" r:id="rId5"/>
    <p:sldId id="270" r:id="rId6"/>
    <p:sldId id="266" r:id="rId7"/>
    <p:sldId id="360" r:id="rId8"/>
    <p:sldId id="275" r:id="rId9"/>
    <p:sldId id="351" r:id="rId10"/>
    <p:sldId id="357" r:id="rId11"/>
    <p:sldId id="283" r:id="rId12"/>
    <p:sldId id="280" r:id="rId13"/>
    <p:sldId id="312" r:id="rId14"/>
    <p:sldId id="318" r:id="rId15"/>
    <p:sldId id="352" r:id="rId16"/>
    <p:sldId id="325" r:id="rId17"/>
    <p:sldId id="358" r:id="rId18"/>
    <p:sldId id="323" r:id="rId19"/>
    <p:sldId id="313" r:id="rId20"/>
    <p:sldId id="353" r:id="rId21"/>
    <p:sldId id="307" r:id="rId22"/>
    <p:sldId id="310" r:id="rId23"/>
    <p:sldId id="311" r:id="rId24"/>
    <p:sldId id="343" r:id="rId25"/>
    <p:sldId id="281" r:id="rId26"/>
    <p:sldId id="354" r:id="rId27"/>
    <p:sldId id="355" r:id="rId28"/>
    <p:sldId id="345" r:id="rId29"/>
    <p:sldId id="347" r:id="rId30"/>
    <p:sldId id="333" r:id="rId31"/>
    <p:sldId id="334" r:id="rId32"/>
    <p:sldId id="356" r:id="rId33"/>
    <p:sldId id="332" r:id="rId34"/>
    <p:sldId id="309" r:id="rId35"/>
    <p:sldId id="284" r:id="rId36"/>
  </p:sldIdLst>
  <p:sldSz cx="18288000" cy="10287000"/>
  <p:notesSz cx="7315200" cy="9601200"/>
  <p:embeddedFontLst>
    <p:embeddedFont>
      <p:font typeface="Girl Scout Display Light" panose="02020003000000000000" pitchFamily="18" charset="0"/>
      <p:italic r:id="rId38"/>
    </p:embeddedFont>
    <p:embeddedFont>
      <p:font typeface="Girl Scout Text Book" panose="02020003000000000000" pitchFamily="18" charset="0"/>
      <p:regular r:id="rId39"/>
      <p:bold r:id="rId40"/>
      <p:italic r:id="rId41"/>
      <p:boldItalic r:id="rId42"/>
    </p:embeddedFont>
    <p:embeddedFont>
      <p:font typeface="Cordia New" panose="020B0604020202020204" charset="0"/>
      <p:regular r:id="rId43"/>
      <p:bold r:id="rId44"/>
      <p:italic r:id="rId45"/>
      <p:boldItalic r:id="rId46"/>
    </p:embeddedFont>
    <p:embeddedFont>
      <p:font typeface="Source Sans Pro Bold" panose="020B0604020202020204" charset="0"/>
      <p:regular r:id="rId47"/>
      <p:bold r:id="rId48"/>
    </p:embeddedFont>
    <p:embeddedFont>
      <p:font typeface="Arial Rounded MT Bold" panose="020F0704030504030204" pitchFamily="34" charset="0"/>
      <p:regular r:id="rId49"/>
    </p:embeddedFont>
    <p:embeddedFont>
      <p:font typeface="Citrus Gothic" panose="00000500000000000000" pitchFamily="2" charset="0"/>
      <p:regular r:id="rId50"/>
      <p:italic r:id="rId51"/>
    </p:embeddedFont>
    <p:embeddedFont>
      <p:font typeface="Girl Scout" panose="020B0604020202020204" charset="0"/>
      <p:regular r:id="rId52"/>
    </p:embeddedFont>
    <p:embeddedFont>
      <p:font typeface="Microsoft Sans Serif" panose="020B0604020202020204" pitchFamily="34" charset="0"/>
      <p:regular r:id="rId53"/>
    </p:embeddedFont>
    <p:embeddedFont>
      <p:font typeface="Source Sans Pro"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Girl Scout Text Medium" panose="02020003000000000000" pitchFamily="18"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263"/>
    <a:srgbClr val="7BC57D"/>
    <a:srgbClr val="0081A3"/>
    <a:srgbClr val="B98A53"/>
    <a:srgbClr val="4794AA"/>
    <a:srgbClr val="FFB99D"/>
    <a:srgbClr val="6D432A"/>
    <a:srgbClr val="F5E3C9"/>
    <a:srgbClr val="E8B4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2" autoAdjust="0"/>
    <p:restoredTop sz="65414" autoAdjust="0"/>
  </p:normalViewPr>
  <p:slideViewPr>
    <p:cSldViewPr>
      <p:cViewPr varScale="1">
        <p:scale>
          <a:sx n="35" d="100"/>
          <a:sy n="35" d="100"/>
        </p:scale>
        <p:origin x="112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06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26560" cy="360045"/>
          </a:xfrm>
          <a:prstGeom prst="rect">
            <a:avLst/>
          </a:prstGeom>
        </p:spPr>
        <p:txBody>
          <a:bodyPr vert="horz" lIns="112328" tIns="56165" rIns="112328" bIns="56165" rtlCol="0"/>
          <a:lstStyle>
            <a:lvl1pPr algn="l">
              <a:defRPr sz="1500"/>
            </a:lvl1pPr>
          </a:lstStyle>
          <a:p>
            <a:endParaRPr lang="cs-CZ"/>
          </a:p>
        </p:txBody>
      </p:sp>
      <p:sp>
        <p:nvSpPr>
          <p:cNvPr id="3" name="Date Placeholder 2"/>
          <p:cNvSpPr>
            <a:spLocks noGrp="1"/>
          </p:cNvSpPr>
          <p:nvPr>
            <p:ph type="dt" idx="1"/>
          </p:nvPr>
        </p:nvSpPr>
        <p:spPr>
          <a:xfrm>
            <a:off x="5525348" y="1"/>
            <a:ext cx="4226560" cy="360045"/>
          </a:xfrm>
          <a:prstGeom prst="rect">
            <a:avLst/>
          </a:prstGeom>
        </p:spPr>
        <p:txBody>
          <a:bodyPr vert="horz" lIns="112328" tIns="56165" rIns="112328" bIns="56165" rtlCol="0"/>
          <a:lstStyle>
            <a:lvl1pPr algn="r">
              <a:defRPr sz="1500"/>
            </a:lvl1pPr>
          </a:lstStyle>
          <a:p>
            <a:fld id="{B7268E1E-0E44-426D-905E-8AD9B19D2182}" type="datetimeFigureOut">
              <a:rPr lang="cs-CZ" smtClean="0"/>
              <a:t>10.12.2025</a:t>
            </a:fld>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112328" tIns="56165" rIns="112328" bIns="56165" rtlCol="0" anchor="ctr"/>
          <a:lstStyle/>
          <a:p>
            <a:endParaRPr lang="cs-CZ"/>
          </a:p>
        </p:txBody>
      </p:sp>
      <p:sp>
        <p:nvSpPr>
          <p:cNvPr id="5" name="Notes Placeholder 4"/>
          <p:cNvSpPr>
            <a:spLocks noGrp="1"/>
          </p:cNvSpPr>
          <p:nvPr>
            <p:ph type="body" sz="quarter" idx="3"/>
          </p:nvPr>
        </p:nvSpPr>
        <p:spPr>
          <a:xfrm>
            <a:off x="975360" y="3413762"/>
            <a:ext cx="7802880" cy="3235406"/>
          </a:xfrm>
          <a:prstGeom prst="rect">
            <a:avLst/>
          </a:prstGeom>
        </p:spPr>
        <p:txBody>
          <a:bodyPr vert="horz" lIns="112328" tIns="56165" rIns="112328" bIns="561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827523"/>
            <a:ext cx="4226560" cy="358379"/>
          </a:xfrm>
          <a:prstGeom prst="rect">
            <a:avLst/>
          </a:prstGeom>
        </p:spPr>
        <p:txBody>
          <a:bodyPr vert="horz" lIns="112328" tIns="56165" rIns="112328" bIns="56165" rtlCol="0" anchor="b"/>
          <a:lstStyle>
            <a:lvl1pPr algn="l">
              <a:defRPr sz="1500"/>
            </a:lvl1pPr>
          </a:lstStyle>
          <a:p>
            <a:endParaRPr lang="cs-CZ"/>
          </a:p>
        </p:txBody>
      </p:sp>
      <p:sp>
        <p:nvSpPr>
          <p:cNvPr id="7" name="Slide Number Placeholder 6"/>
          <p:cNvSpPr>
            <a:spLocks noGrp="1"/>
          </p:cNvSpPr>
          <p:nvPr>
            <p:ph type="sldNum" sz="quarter" idx="5"/>
          </p:nvPr>
        </p:nvSpPr>
        <p:spPr>
          <a:xfrm>
            <a:off x="5525348" y="6827523"/>
            <a:ext cx="4226560" cy="358379"/>
          </a:xfrm>
          <a:prstGeom prst="rect">
            <a:avLst/>
          </a:prstGeom>
        </p:spPr>
        <p:txBody>
          <a:bodyPr vert="horz" lIns="112328" tIns="56165" rIns="112328" bIns="56165" rtlCol="0" anchor="b"/>
          <a:lstStyle>
            <a:lvl1pPr algn="r">
              <a:defRPr sz="15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791075" cy="2695575"/>
          </a:xfrm>
        </p:spPr>
      </p:sp>
      <p:sp>
        <p:nvSpPr>
          <p:cNvPr id="3" name="Notes Placeholder 2"/>
          <p:cNvSpPr>
            <a:spLocks noGrp="1"/>
          </p:cNvSpPr>
          <p:nvPr>
            <p:ph type="body" idx="1"/>
          </p:nvPr>
        </p:nvSpPr>
        <p:spPr/>
        <p:txBody>
          <a:bodyPr/>
          <a:lstStyle/>
          <a:p>
            <a:r>
              <a:rPr lang="en-US" dirty="0"/>
              <a:t>Welcome to the 2026 Cookie</a:t>
            </a:r>
            <a:r>
              <a:rPr lang="en-US" baseline="0" dirty="0"/>
              <a:t> Program Troop Training! </a:t>
            </a:r>
          </a:p>
          <a:p>
            <a:endParaRPr lang="en-US" baseline="0" dirty="0"/>
          </a:p>
          <a:p>
            <a:endParaRPr lang="en-US" dirty="0"/>
          </a:p>
        </p:txBody>
      </p:sp>
      <p:sp>
        <p:nvSpPr>
          <p:cNvPr id="4" name="Slide Number Placeholder 3"/>
          <p:cNvSpPr>
            <a:spLocks noGrp="1"/>
          </p:cNvSpPr>
          <p:nvPr>
            <p:ph type="sldNum" sz="quarter" idx="10"/>
          </p:nvPr>
        </p:nvSpPr>
        <p:spPr>
          <a:xfrm>
            <a:off x="2113280" y="8561073"/>
            <a:ext cx="4226560" cy="358379"/>
          </a:xfrm>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78443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539750"/>
            <a:ext cx="4792663" cy="2695575"/>
          </a:xfrm>
        </p:spPr>
      </p:sp>
      <p:sp>
        <p:nvSpPr>
          <p:cNvPr id="3" name="Notes Placeholder 2"/>
          <p:cNvSpPr>
            <a:spLocks noGrp="1"/>
          </p:cNvSpPr>
          <p:nvPr>
            <p:ph type="body" idx="1"/>
          </p:nvPr>
        </p:nvSpPr>
        <p:spPr>
          <a:xfrm>
            <a:off x="975360" y="3413760"/>
            <a:ext cx="5039360" cy="4267200"/>
          </a:xfrm>
        </p:spPr>
        <p:txBody>
          <a:bodyPr/>
          <a:lstStyle/>
          <a:p>
            <a:endParaRPr lang="en-US" dirty="0"/>
          </a:p>
        </p:txBody>
      </p:sp>
      <p:sp>
        <p:nvSpPr>
          <p:cNvPr id="4" name="Slide Number Placeholder 3"/>
          <p:cNvSpPr>
            <a:spLocks noGrp="1"/>
          </p:cNvSpPr>
          <p:nvPr>
            <p:ph type="sldNum" sz="quarter" idx="10"/>
          </p:nvPr>
        </p:nvSpPr>
        <p:spPr>
          <a:xfrm>
            <a:off x="2113280" y="8321042"/>
            <a:ext cx="4226560" cy="358379"/>
          </a:xfrm>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72863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9138"/>
            <a:ext cx="4791075" cy="2695575"/>
          </a:xfrm>
        </p:spPr>
      </p:sp>
      <p:sp>
        <p:nvSpPr>
          <p:cNvPr id="3" name="Notes Placeholder 2"/>
          <p:cNvSpPr>
            <a:spLocks noGrp="1"/>
          </p:cNvSpPr>
          <p:nvPr>
            <p:ph type="body" idx="1"/>
          </p:nvPr>
        </p:nvSpPr>
        <p:spPr>
          <a:xfrm>
            <a:off x="975360" y="3413762"/>
            <a:ext cx="5527040" cy="3235406"/>
          </a:xfrm>
        </p:spPr>
        <p:txBody>
          <a:bodyPr/>
          <a:lstStyle/>
          <a:p>
            <a:r>
              <a:rPr lang="en-US" baseline="0" dirty="0"/>
              <a:t>As many know, the cookie program falls under the entrepreneurship pillar of the Girt Scout Leadership Experience and teaches 5 main skill sets represented by these icons: Business Ethics, Decision Making, Goal Setting, Money Management, and People Skills. As you go through this training, keep an eye out for these symbols indicating how each part of the program aligns with these goals. </a:t>
            </a:r>
          </a:p>
          <a:p>
            <a:endParaRPr lang="en-US" baseline="0" dirty="0"/>
          </a:p>
        </p:txBody>
      </p:sp>
      <p:sp>
        <p:nvSpPr>
          <p:cNvPr id="4" name="Slide Number Placeholder 3"/>
          <p:cNvSpPr>
            <a:spLocks noGrp="1"/>
          </p:cNvSpPr>
          <p:nvPr>
            <p:ph type="sldNum" sz="quarter" idx="10"/>
          </p:nvPr>
        </p:nvSpPr>
        <p:spPr>
          <a:xfrm>
            <a:off x="2275840" y="7200903"/>
            <a:ext cx="4226560" cy="358379"/>
          </a:xfrm>
        </p:spPr>
        <p:txBody>
          <a:bodyPr/>
          <a:lstStyle/>
          <a:p>
            <a:fld id="{871B2431-D351-4C6E-A3CF-9DFAC0E3E050}" type="slidenum">
              <a:rPr lang="cs-CZ" smtClean="0"/>
              <a:t>11</a:t>
            </a:fld>
            <a:endParaRPr lang="cs-CZ" dirty="0"/>
          </a:p>
        </p:txBody>
      </p:sp>
    </p:spTree>
    <p:extLst>
      <p:ext uri="{BB962C8B-B14F-4D97-AF65-F5344CB8AC3E}">
        <p14:creationId xmlns:p14="http://schemas.microsoft.com/office/powerpoint/2010/main" val="230605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560388"/>
            <a:ext cx="4792663" cy="2695575"/>
          </a:xfrm>
        </p:spPr>
      </p:sp>
      <p:sp>
        <p:nvSpPr>
          <p:cNvPr id="3" name="Notes Placeholder 2"/>
          <p:cNvSpPr>
            <a:spLocks noGrp="1"/>
          </p:cNvSpPr>
          <p:nvPr>
            <p:ph type="body" idx="1"/>
          </p:nvPr>
        </p:nvSpPr>
        <p:spPr>
          <a:xfrm>
            <a:off x="975360" y="3413762"/>
            <a:ext cx="5445760" cy="3235406"/>
          </a:xfrm>
        </p:spPr>
        <p:txBody>
          <a:bodyPr/>
          <a:lstStyle/>
          <a:p>
            <a:r>
              <a:rPr lang="en-US" dirty="0"/>
              <a:t>All registered Girl Scouts can participate</a:t>
            </a:r>
            <a:r>
              <a:rPr lang="en-US" baseline="0" dirty="0"/>
              <a:t> in the program. If a troop has at least one leader, then the girls will get an email from Digital Cookie inviting them to launch their site.</a:t>
            </a:r>
          </a:p>
          <a:p>
            <a:endParaRPr lang="en-US" baseline="0" dirty="0"/>
          </a:p>
          <a:p>
            <a:r>
              <a:rPr lang="en-US" baseline="0" dirty="0"/>
              <a:t>Troops should make sure the PP section of their Annual Information Forms is completed for all participating girls. If not, they can also use the Caregiver Cookie Permission form in lieu of the annual form. It is up on the gswny.org volunteer resources page.</a:t>
            </a:r>
          </a:p>
          <a:p>
            <a:endParaRPr lang="en-US" baseline="0" dirty="0"/>
          </a:p>
          <a:p>
            <a:r>
              <a:rPr lang="en-US" dirty="0"/>
              <a:t>Any Juliette’s or IRG’s, will be overseen by the SUPPM.</a:t>
            </a:r>
            <a:r>
              <a:rPr lang="en-US" baseline="0" dirty="0"/>
              <a:t> IRG’s cannot participate in troop activities such as booths unless they do so with another troop. And all funds are deposited into the </a:t>
            </a:r>
            <a:r>
              <a:rPr lang="en-US" baseline="0" dirty="0" err="1"/>
              <a:t>su</a:t>
            </a:r>
            <a:r>
              <a:rPr lang="en-US" baseline="0" dirty="0"/>
              <a:t> account. Any proceeds stay in the service unit’s IRG fund and can be requested as needed.</a:t>
            </a:r>
            <a:endParaRPr lang="en-US" dirty="0"/>
          </a:p>
        </p:txBody>
      </p:sp>
      <p:sp>
        <p:nvSpPr>
          <p:cNvPr id="4" name="Slide Number Placeholder 3"/>
          <p:cNvSpPr>
            <a:spLocks noGrp="1"/>
          </p:cNvSpPr>
          <p:nvPr>
            <p:ph type="sldNum" sz="quarter" idx="10"/>
          </p:nvPr>
        </p:nvSpPr>
        <p:spPr>
          <a:xfrm>
            <a:off x="2032000" y="7920992"/>
            <a:ext cx="4226560" cy="358379"/>
          </a:xfrm>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92289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558800"/>
            <a:ext cx="4789487" cy="2693988"/>
          </a:xfrm>
        </p:spPr>
      </p:sp>
      <p:sp>
        <p:nvSpPr>
          <p:cNvPr id="3" name="Notes Placeholder 2"/>
          <p:cNvSpPr>
            <a:spLocks noGrp="1"/>
          </p:cNvSpPr>
          <p:nvPr>
            <p:ph type="body" idx="1"/>
          </p:nvPr>
        </p:nvSpPr>
        <p:spPr>
          <a:xfrm>
            <a:off x="975360" y="3413760"/>
            <a:ext cx="5770880" cy="5307330"/>
          </a:xfrm>
        </p:spPr>
        <p:txBody>
          <a:bodyPr/>
          <a:lstStyle/>
          <a:p>
            <a:r>
              <a:rPr lang="en-US" b="1" i="1" dirty="0">
                <a:latin typeface="Girl Scout Text Book" panose="02020003000000000000" pitchFamily="18" charset="0"/>
              </a:rPr>
              <a:t>Participating in the cookie program empowers Girl Scouts’ adventures throughout the year as they learn key skills to excel in future careers and in life. Through using different sales methods, Girl Scouts gain people skills, learn to set goals, make smart decisions, and more. </a:t>
            </a:r>
          </a:p>
          <a:p>
            <a:endParaRPr lang="en-US" b="1" i="1" dirty="0">
              <a:latin typeface="Girl Scout Text Book" panose="02020003000000000000" pitchFamily="18" charset="0"/>
            </a:endParaRPr>
          </a:p>
          <a:p>
            <a:r>
              <a:rPr lang="en-US" b="1" i="1" dirty="0">
                <a:latin typeface="Girl Scout Text Book" panose="02020003000000000000" pitchFamily="18" charset="0"/>
              </a:rPr>
              <a:t>Each Girl</a:t>
            </a:r>
            <a:r>
              <a:rPr lang="en-US" b="1" i="1" baseline="0" dirty="0">
                <a:latin typeface="Girl Scout Text Book" panose="02020003000000000000" pitchFamily="18" charset="0"/>
              </a:rPr>
              <a:t> Scout gets their own Digital Cookie site. Using the browser, with the help of their caregivers, girls can set goals, upload a marketing photo or video they’ve made, manage their orders, learn more about the 5 skills through videos &amp; games, and so much more!  </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Each girl has their own unique site </a:t>
            </a:r>
            <a:r>
              <a:rPr lang="en-US" b="1" i="1" baseline="0" dirty="0" err="1">
                <a:latin typeface="Girl Scout Text Book" panose="02020003000000000000" pitchFamily="18" charset="0"/>
              </a:rPr>
              <a:t>url</a:t>
            </a:r>
            <a:r>
              <a:rPr lang="en-US" b="1" i="1" baseline="0" dirty="0">
                <a:latin typeface="Girl Scout Text Book" panose="02020003000000000000" pitchFamily="18" charset="0"/>
              </a:rPr>
              <a:t> and a downloadable site QR code they can print out for use on their order card or door hangers.</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Caregivers can also download the digital cookie app to use when taking orders. </a:t>
            </a:r>
          </a:p>
          <a:p>
            <a:endParaRPr lang="en-US" b="1" i="1" baseline="0" dirty="0">
              <a:latin typeface="Girl Scout Text Book" panose="02020003000000000000" pitchFamily="18" charset="0"/>
            </a:endParaRPr>
          </a:p>
          <a:p>
            <a:endParaRPr lang="en-US" b="1" i="1" baseline="0" dirty="0">
              <a:latin typeface="Girl Scout Text Book" panose="02020003000000000000" pitchFamily="18" charset="0"/>
            </a:endParaRPr>
          </a:p>
          <a:p>
            <a:r>
              <a:rPr lang="en-US" i="1" dirty="0">
                <a:latin typeface="Girl Scout Text Book" panose="02020003000000000000" pitchFamily="18" charset="0"/>
              </a:rPr>
              <a:t>Girl Scouts can also</a:t>
            </a:r>
            <a:r>
              <a:rPr lang="en-US" i="1" baseline="0" dirty="0">
                <a:latin typeface="Girl Scout Text Book" panose="02020003000000000000" pitchFamily="18" charset="0"/>
              </a:rPr>
              <a:t> take Girl Delivery orders offline using their Paper Order Card. At the close of the initial order, offline orders are totaled and submitted by the caregiver in Digital Cookie. They can then continue to take Keep </a:t>
            </a:r>
            <a:r>
              <a:rPr lang="en-US" i="1" baseline="0" dirty="0" err="1">
                <a:latin typeface="Girl Scout Text Book" panose="02020003000000000000" pitchFamily="18" charset="0"/>
              </a:rPr>
              <a:t>Goaling</a:t>
            </a:r>
            <a:r>
              <a:rPr lang="en-US" i="1" baseline="0" dirty="0">
                <a:latin typeface="Girl Scout Text Book" panose="02020003000000000000" pitchFamily="18" charset="0"/>
              </a:rPr>
              <a:t> orders which the troop will fill from troop extras or a trip to the Cookie Cupboard. Troop Leaders should communicate with parents that it is VERY IMPORTANT to keep your Keep </a:t>
            </a:r>
            <a:r>
              <a:rPr lang="en-US" i="1" baseline="0" dirty="0" err="1">
                <a:latin typeface="Girl Scout Text Book" panose="02020003000000000000" pitchFamily="18" charset="0"/>
              </a:rPr>
              <a:t>Goaling</a:t>
            </a:r>
            <a:r>
              <a:rPr lang="en-US" i="1" baseline="0" dirty="0">
                <a:latin typeface="Girl Scout Text Book" panose="02020003000000000000" pitchFamily="18" charset="0"/>
              </a:rPr>
              <a:t> orders separate so as to avoid confusion when their initial order arrives.</a:t>
            </a:r>
            <a:endParaRPr lang="en-US" i="1" dirty="0">
              <a:latin typeface="Girl Scout Text Book" panose="02020003000000000000" pitchFamily="18" charset="0"/>
            </a:endParaRPr>
          </a:p>
          <a:p>
            <a:r>
              <a:rPr lang="en-US" i="1" dirty="0">
                <a:latin typeface="Girl Scout Text Book" panose="02020003000000000000" pitchFamily="18" charset="0"/>
              </a:rPr>
              <a:t> </a:t>
            </a:r>
          </a:p>
        </p:txBody>
      </p:sp>
      <p:sp>
        <p:nvSpPr>
          <p:cNvPr id="4" name="Slide Number Placeholder 3"/>
          <p:cNvSpPr>
            <a:spLocks noGrp="1"/>
          </p:cNvSpPr>
          <p:nvPr>
            <p:ph type="sldNum" sz="quarter" idx="10"/>
          </p:nvPr>
        </p:nvSpPr>
        <p:spPr>
          <a:xfrm>
            <a:off x="2357120" y="8362713"/>
            <a:ext cx="4226560" cy="358379"/>
          </a:xfrm>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23562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628650"/>
            <a:ext cx="4791075" cy="2695575"/>
          </a:xfrm>
        </p:spPr>
      </p:sp>
      <p:sp>
        <p:nvSpPr>
          <p:cNvPr id="3" name="Notes Placeholder 2"/>
          <p:cNvSpPr>
            <a:spLocks noGrp="1"/>
          </p:cNvSpPr>
          <p:nvPr>
            <p:ph type="body" idx="1"/>
          </p:nvPr>
        </p:nvSpPr>
        <p:spPr>
          <a:xfrm>
            <a:off x="568960" y="3413760"/>
            <a:ext cx="6096000" cy="5707380"/>
          </a:xfrm>
        </p:spPr>
        <p:txBody>
          <a:bodyPr/>
          <a:lstStyle/>
          <a:p>
            <a:endParaRPr lang="en-US" b="1" i="1" dirty="0">
              <a:latin typeface="Girl Scout Text Book" panose="02020003000000000000" pitchFamily="18" charset="0"/>
            </a:endParaRPr>
          </a:p>
          <a:p>
            <a:r>
              <a:rPr lang="en-US" b="1" i="1" dirty="0">
                <a:latin typeface="Girl Scout Text Book" panose="02020003000000000000" pitchFamily="18" charset="0"/>
              </a:rPr>
              <a:t>Girl Scouts, like all entrepreneurs, are always producing new and innovative ways to reach additional customers and market their businesses. </a:t>
            </a:r>
          </a:p>
          <a:p>
            <a:endParaRPr lang="en-US" b="1" i="1" dirty="0">
              <a:latin typeface="Girl Scout Text Book" panose="02020003000000000000" pitchFamily="18" charset="0"/>
            </a:endParaRPr>
          </a:p>
          <a:p>
            <a:r>
              <a:rPr lang="en-US" b="1" i="1" dirty="0">
                <a:latin typeface="Girl Scout Text Book" panose="02020003000000000000" pitchFamily="18" charset="0"/>
              </a:rPr>
              <a:t>Girls</a:t>
            </a:r>
            <a:r>
              <a:rPr lang="en-US" b="1" i="1" baseline="0" dirty="0">
                <a:latin typeface="Girl Scout Text Book" panose="02020003000000000000" pitchFamily="18" charset="0"/>
              </a:rPr>
              <a:t> sell cookies by phone or text to family &amp; friends, going door-to-door if their community allows it, reaching out to their family’s co-workers or employees, sending emails from Digital Cookies, holding a lemonade stand in their front yard or participating in a cookie booth with their troop.</a:t>
            </a:r>
            <a:endParaRPr lang="en-US" b="1" i="1" dirty="0">
              <a:latin typeface="Girl Scout Text Book" panose="02020003000000000000" pitchFamily="18" charset="0"/>
            </a:endParaRPr>
          </a:p>
          <a:p>
            <a:endParaRPr lang="en-US" b="1" i="1" dirty="0">
              <a:latin typeface="Girl Scout Text Book" panose="02020003000000000000" pitchFamily="18" charset="0"/>
            </a:endParaRPr>
          </a:p>
          <a:p>
            <a:r>
              <a:rPr lang="en-US" b="1" i="1" dirty="0">
                <a:latin typeface="Girl Scout Text Book" panose="02020003000000000000" pitchFamily="18" charset="0"/>
              </a:rPr>
              <a:t>Recent</a:t>
            </a:r>
            <a:r>
              <a:rPr lang="en-US" b="1" i="1" baseline="0" dirty="0">
                <a:latin typeface="Girl Scout Text Book" panose="02020003000000000000" pitchFamily="18" charset="0"/>
              </a:rPr>
              <a:t> data from GSUSA says that having a caregiver share their girls’ link on their personal social media page OR texting their site link to family and friends is one of the TOP ways customers are purchasing. They also show roughly 25% of people who receive an email from a Girl Scout asking if they want to buy cookies, click through and purchase cookies!</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Troops can also help girls get the most from the cookie program by incorporating Entrepreneurship Badges into troop meetings or sending the Cookie Entrepreneurship Family Pin packets home with families. </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While we’re on the topic of sharing girl sites- we do want to briefly mention a few safety reminders (you’ll find more information in the troop and family guides).</a:t>
            </a:r>
          </a:p>
          <a:p>
            <a:pPr marL="210616" indent="-210616">
              <a:buFontTx/>
              <a:buChar char="-"/>
            </a:pPr>
            <a:r>
              <a:rPr lang="en-US" b="1" i="1" baseline="0" dirty="0">
                <a:latin typeface="Girl Scout Text Book" panose="02020003000000000000" pitchFamily="18" charset="0"/>
              </a:rPr>
              <a:t>Sites shared to social media should only go up on private pages and groups. This means no </a:t>
            </a:r>
            <a:r>
              <a:rPr lang="en-US" b="1" i="1" baseline="0" dirty="0" err="1">
                <a:latin typeface="Girl Scout Text Book" panose="02020003000000000000" pitchFamily="18" charset="0"/>
              </a:rPr>
              <a:t>ebay</a:t>
            </a:r>
            <a:r>
              <a:rPr lang="en-US" b="1" i="1" baseline="0" dirty="0">
                <a:latin typeface="Girl Scout Text Book" panose="02020003000000000000" pitchFamily="18" charset="0"/>
              </a:rPr>
              <a:t> or fb marketplace.</a:t>
            </a:r>
          </a:p>
          <a:p>
            <a:pPr marL="210616" indent="-210616">
              <a:buFontTx/>
              <a:buChar char="-"/>
            </a:pPr>
            <a:r>
              <a:rPr lang="en-US" b="1" i="1" baseline="0" dirty="0">
                <a:latin typeface="Girl Scout Text Book" panose="02020003000000000000" pitchFamily="18" charset="0"/>
              </a:rPr>
              <a:t>Caregivers should only share girls First Name or nickname and NEVER their address</a:t>
            </a:r>
          </a:p>
        </p:txBody>
      </p:sp>
      <p:sp>
        <p:nvSpPr>
          <p:cNvPr id="4" name="Slide Number Placeholder 3"/>
          <p:cNvSpPr>
            <a:spLocks noGrp="1"/>
          </p:cNvSpPr>
          <p:nvPr>
            <p:ph type="sldNum" sz="quarter" idx="10"/>
          </p:nvPr>
        </p:nvSpPr>
        <p:spPr>
          <a:xfrm>
            <a:off x="2194560" y="8762763"/>
            <a:ext cx="4226560" cy="358379"/>
          </a:xfrm>
        </p:spPr>
        <p:txBody>
          <a:bodyPr/>
          <a:lstStyle/>
          <a:p>
            <a:fld id="{871B2431-D351-4C6E-A3CF-9DFAC0E3E050}" type="slidenum">
              <a:rPr lang="cs-CZ" smtClean="0"/>
              <a:t>14</a:t>
            </a:fld>
            <a:endParaRPr lang="cs-CZ" dirty="0"/>
          </a:p>
        </p:txBody>
      </p:sp>
    </p:spTree>
    <p:extLst>
      <p:ext uri="{BB962C8B-B14F-4D97-AF65-F5344CB8AC3E}">
        <p14:creationId xmlns:p14="http://schemas.microsoft.com/office/powerpoint/2010/main" val="1178296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9832"/>
            <a:ext cx="4791075" cy="2695575"/>
          </a:xfrm>
        </p:spPr>
      </p:sp>
      <p:sp>
        <p:nvSpPr>
          <p:cNvPr id="3" name="Notes Placeholder 2"/>
          <p:cNvSpPr>
            <a:spLocks noGrp="1"/>
          </p:cNvSpPr>
          <p:nvPr>
            <p:ph type="body" idx="1"/>
          </p:nvPr>
        </p:nvSpPr>
        <p:spPr>
          <a:xfrm>
            <a:off x="975360" y="3413762"/>
            <a:ext cx="5501640" cy="3235406"/>
          </a:xfrm>
        </p:spPr>
        <p:txBody>
          <a:bodyPr/>
          <a:lstStyle/>
          <a:p>
            <a:r>
              <a:rPr lang="en-US" dirty="0"/>
              <a:t>PP Team</a:t>
            </a:r>
          </a:p>
          <a:p>
            <a:r>
              <a:rPr lang="en-US" dirty="0"/>
              <a:t>This slide will be in your troop and family trainings. We</a:t>
            </a:r>
            <a:r>
              <a:rPr lang="en-US" baseline="0" dirty="0"/>
              <a:t> just wanted to make you aware of it so you can share with your troops.</a:t>
            </a:r>
            <a:endParaRPr lang="en-US" dirty="0"/>
          </a:p>
        </p:txBody>
      </p:sp>
      <p:sp>
        <p:nvSpPr>
          <p:cNvPr id="4" name="Slide Number Placeholder 3"/>
          <p:cNvSpPr>
            <a:spLocks noGrp="1"/>
          </p:cNvSpPr>
          <p:nvPr>
            <p:ph type="sldNum" sz="quarter" idx="10"/>
          </p:nvPr>
        </p:nvSpPr>
        <p:spPr>
          <a:xfrm>
            <a:off x="2250440" y="8763000"/>
            <a:ext cx="4226560" cy="358379"/>
          </a:xfrm>
        </p:spPr>
        <p:txBody>
          <a:bodyPr/>
          <a:lstStyle/>
          <a:p>
            <a:fld id="{871B2431-D351-4C6E-A3CF-9DFAC0E3E050}" type="slidenum">
              <a:rPr lang="cs-CZ" smtClean="0"/>
              <a:t>15</a:t>
            </a:fld>
            <a:endParaRPr lang="cs-CZ" dirty="0"/>
          </a:p>
        </p:txBody>
      </p:sp>
    </p:spTree>
    <p:extLst>
      <p:ext uri="{BB962C8B-B14F-4D97-AF65-F5344CB8AC3E}">
        <p14:creationId xmlns:p14="http://schemas.microsoft.com/office/powerpoint/2010/main" val="348174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560388"/>
            <a:ext cx="4792663" cy="2695575"/>
          </a:xfrm>
        </p:spPr>
      </p:sp>
      <p:sp>
        <p:nvSpPr>
          <p:cNvPr id="3" name="Notes Placeholder 2"/>
          <p:cNvSpPr>
            <a:spLocks noGrp="1"/>
          </p:cNvSpPr>
          <p:nvPr>
            <p:ph type="body" idx="1"/>
          </p:nvPr>
        </p:nvSpPr>
        <p:spPr>
          <a:xfrm>
            <a:off x="975362" y="3413762"/>
            <a:ext cx="5029201" cy="3235406"/>
          </a:xfrm>
        </p:spPr>
        <p:txBody>
          <a:bodyPr/>
          <a:lstStyle/>
          <a:p>
            <a:r>
              <a:rPr lang="en-US" dirty="0"/>
              <a:t>GSUSA</a:t>
            </a:r>
            <a:r>
              <a:rPr lang="en-US" baseline="0" dirty="0"/>
              <a:t> has released this easy step by step for caregivers. It guides them through setting up their girl’s Digital Cookie account and site. You’ll find this in their Family Guide as well as on the cookie resources pages of gswny.org</a:t>
            </a:r>
          </a:p>
          <a:p>
            <a:endParaRPr lang="en-US" baseline="0" dirty="0"/>
          </a:p>
          <a:p>
            <a:r>
              <a:rPr lang="en-US" baseline="0" dirty="0"/>
              <a:t>Now that we’ve talked about the logistics of how girls participate, let’s see what this looks like in action!</a:t>
            </a:r>
          </a:p>
          <a:p>
            <a:endParaRPr lang="en-US" dirty="0"/>
          </a:p>
        </p:txBody>
      </p:sp>
      <p:sp>
        <p:nvSpPr>
          <p:cNvPr id="4" name="Slide Number Placeholder 3"/>
          <p:cNvSpPr>
            <a:spLocks noGrp="1"/>
          </p:cNvSpPr>
          <p:nvPr>
            <p:ph type="sldNum" sz="quarter" idx="10"/>
          </p:nvPr>
        </p:nvSpPr>
        <p:spPr>
          <a:xfrm>
            <a:off x="1869440" y="7920992"/>
            <a:ext cx="4226560" cy="358379"/>
          </a:xfrm>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288635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539750"/>
            <a:ext cx="4792663" cy="2695575"/>
          </a:xfrm>
        </p:spPr>
      </p:sp>
      <p:sp>
        <p:nvSpPr>
          <p:cNvPr id="3" name="Notes Placeholder 2"/>
          <p:cNvSpPr>
            <a:spLocks noGrp="1"/>
          </p:cNvSpPr>
          <p:nvPr>
            <p:ph type="body" idx="1"/>
          </p:nvPr>
        </p:nvSpPr>
        <p:spPr>
          <a:xfrm>
            <a:off x="975360" y="3413760"/>
            <a:ext cx="5039360" cy="4267200"/>
          </a:xfrm>
        </p:spPr>
        <p:txBody>
          <a:bodyPr/>
          <a:lstStyle/>
          <a:p>
            <a:endParaRPr lang="en-US" dirty="0"/>
          </a:p>
        </p:txBody>
      </p:sp>
      <p:sp>
        <p:nvSpPr>
          <p:cNvPr id="4" name="Slide Number Placeholder 3"/>
          <p:cNvSpPr>
            <a:spLocks noGrp="1"/>
          </p:cNvSpPr>
          <p:nvPr>
            <p:ph type="sldNum" sz="quarter" idx="10"/>
          </p:nvPr>
        </p:nvSpPr>
        <p:spPr>
          <a:xfrm>
            <a:off x="2113280" y="8321042"/>
            <a:ext cx="4226560" cy="358379"/>
          </a:xfrm>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62674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719138"/>
            <a:ext cx="4792662" cy="2695575"/>
          </a:xfrm>
        </p:spPr>
      </p:sp>
      <p:sp>
        <p:nvSpPr>
          <p:cNvPr id="3" name="Notes Placeholder 2"/>
          <p:cNvSpPr>
            <a:spLocks noGrp="1"/>
          </p:cNvSpPr>
          <p:nvPr>
            <p:ph type="body" idx="1"/>
          </p:nvPr>
        </p:nvSpPr>
        <p:spPr>
          <a:xfrm>
            <a:off x="975360" y="3413762"/>
            <a:ext cx="5445760" cy="3235406"/>
          </a:xfrm>
        </p:spPr>
        <p:txBody>
          <a:bodyPr/>
          <a:lstStyle/>
          <a:p>
            <a:pPr>
              <a:spcAft>
                <a:spcPts val="737"/>
              </a:spcAft>
            </a:pPr>
            <a:r>
              <a:rPr lang="en-US" dirty="0">
                <a:latin typeface="Girl Scout Display Light" panose="02020003000000000000" pitchFamily="18" charset="0"/>
              </a:rPr>
              <a:t>Council looks for volunteers with the Troop Cookie Manager role assigned first when uploading troop volunteers into the cookie management systems.</a:t>
            </a:r>
          </a:p>
          <a:p>
            <a:pPr>
              <a:spcAft>
                <a:spcPts val="737"/>
              </a:spcAft>
            </a:pPr>
            <a:endParaRPr lang="en-US" dirty="0">
              <a:latin typeface="Girl Scout Display Light" panose="02020003000000000000" pitchFamily="18" charset="0"/>
            </a:endParaRPr>
          </a:p>
          <a:p>
            <a:pPr>
              <a:spcAft>
                <a:spcPts val="737"/>
              </a:spcAft>
            </a:pPr>
            <a:r>
              <a:rPr lang="en-US" dirty="0">
                <a:latin typeface="Girl Scout Display Light" panose="02020003000000000000" pitchFamily="18" charset="0"/>
              </a:rPr>
              <a:t>If you do not already have this role assigned in your </a:t>
            </a:r>
            <a:r>
              <a:rPr lang="en-US" dirty="0" err="1">
                <a:latin typeface="Girl Scout Display Light" panose="02020003000000000000" pitchFamily="18" charset="0"/>
              </a:rPr>
              <a:t>MyGS</a:t>
            </a:r>
            <a:r>
              <a:rPr lang="en-US" dirty="0">
                <a:latin typeface="Girl Scout Display Light" panose="02020003000000000000" pitchFamily="18" charset="0"/>
              </a:rPr>
              <a:t> account, please do so asap. If you do not see the role, reach out to customer care to have it assigned.</a:t>
            </a:r>
          </a:p>
          <a:p>
            <a:pPr>
              <a:spcAft>
                <a:spcPts val="737"/>
              </a:spcAft>
            </a:pPr>
            <a:endParaRPr lang="en-US" dirty="0">
              <a:latin typeface="Girl Scout Display Light" panose="02020003000000000000" pitchFamily="18" charset="0"/>
            </a:endParaRPr>
          </a:p>
          <a:p>
            <a:pPr>
              <a:spcAft>
                <a:spcPts val="737"/>
              </a:spcAft>
            </a:pPr>
            <a:r>
              <a:rPr lang="en-US" dirty="0">
                <a:latin typeface="Girl Scout Display Light" panose="02020003000000000000" pitchFamily="18" charset="0"/>
              </a:rPr>
              <a:t>If you have not turned in your signed Troop Cookie Manager agreement, please do so now.</a:t>
            </a:r>
          </a:p>
        </p:txBody>
      </p:sp>
      <p:sp>
        <p:nvSpPr>
          <p:cNvPr id="4" name="Slide Number Placeholder 3"/>
          <p:cNvSpPr>
            <a:spLocks noGrp="1"/>
          </p:cNvSpPr>
          <p:nvPr>
            <p:ph type="sldNum" sz="quarter" idx="10"/>
          </p:nvPr>
        </p:nvSpPr>
        <p:spPr>
          <a:xfrm>
            <a:off x="2113280" y="7600952"/>
            <a:ext cx="4226560" cy="358379"/>
          </a:xfrm>
        </p:spPr>
        <p:txBody>
          <a:bodyPr/>
          <a:lstStyle/>
          <a:p>
            <a:fld id="{871B2431-D351-4C6E-A3CF-9DFAC0E3E050}" type="slidenum">
              <a:rPr lang="cs-CZ" smtClean="0"/>
              <a:t>18</a:t>
            </a:fld>
            <a:endParaRPr lang="cs-CZ" dirty="0"/>
          </a:p>
        </p:txBody>
      </p:sp>
    </p:spTree>
    <p:extLst>
      <p:ext uri="{BB962C8B-B14F-4D97-AF65-F5344CB8AC3E}">
        <p14:creationId xmlns:p14="http://schemas.microsoft.com/office/powerpoint/2010/main" val="7485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539750"/>
            <a:ext cx="4791075" cy="2695575"/>
          </a:xfrm>
        </p:spPr>
      </p:sp>
      <p:sp>
        <p:nvSpPr>
          <p:cNvPr id="3" name="Notes Placeholder 2"/>
          <p:cNvSpPr>
            <a:spLocks noGrp="1"/>
          </p:cNvSpPr>
          <p:nvPr>
            <p:ph type="body" idx="1"/>
          </p:nvPr>
        </p:nvSpPr>
        <p:spPr>
          <a:xfrm>
            <a:off x="975360" y="3413760"/>
            <a:ext cx="5689600" cy="5787390"/>
          </a:xfrm>
        </p:spPr>
        <p:txBody>
          <a:bodyPr/>
          <a:lstStyle/>
          <a:p>
            <a:r>
              <a:rPr lang="en-US" sz="900" dirty="0"/>
              <a:t>Troop Cookie Managers have access to 2 programs: Smart Cookies which they use to manage their troop’s sale and Digital Cookie which has more limited reporting but also troop site access.</a:t>
            </a:r>
          </a:p>
          <a:p>
            <a:endParaRPr lang="en-US" sz="900" dirty="0"/>
          </a:p>
          <a:p>
            <a:pPr defTabSz="1123282">
              <a:defRPr/>
            </a:pPr>
            <a:r>
              <a:rPr lang="en-US" sz="900" dirty="0"/>
              <a:t>Financial and Order data from Digital Cookie flows into Smart Cookies.</a:t>
            </a:r>
          </a:p>
          <a:p>
            <a:pPr defTabSz="1123282">
              <a:defRPr/>
            </a:pPr>
            <a:endParaRPr lang="en-US" sz="900" dirty="0"/>
          </a:p>
          <a:p>
            <a:r>
              <a:rPr lang="en-US" sz="900" dirty="0"/>
              <a:t>As volunteers you will perform most of your management tasks in Smart Cookies. In this program you can review your troop rosters, place your troop orders throughout the program, and- once cookies arrive- you can track inventory, transfer packages to Girl Scouts, and event track finances.</a:t>
            </a:r>
          </a:p>
          <a:p>
            <a:endParaRPr lang="en-US" sz="900" dirty="0"/>
          </a:p>
          <a:p>
            <a:r>
              <a:rPr lang="en-US" sz="900" dirty="0"/>
              <a:t>Your Smart Cookies Dashboard will also feature a “To Do” task list that highlights upcoming tasks that are due for your troop.</a:t>
            </a:r>
          </a:p>
          <a:p>
            <a:endParaRPr lang="en-US" sz="900" dirty="0"/>
          </a:p>
          <a:p>
            <a:r>
              <a:rPr lang="en-US" sz="900" dirty="0"/>
              <a:t>As Troop Cookie Manager you also get access to the troop’s Digital Cookie account. </a:t>
            </a:r>
          </a:p>
          <a:p>
            <a:endParaRPr lang="en-US" sz="900" dirty="0"/>
          </a:p>
          <a:p>
            <a:r>
              <a:rPr lang="en-US" sz="900" dirty="0"/>
              <a:t>Through this account you will be able to view Digital Cookie specific reports that include details like customer information, parent initial order entry (even if the parent did not submit it), badge completion and more. </a:t>
            </a:r>
          </a:p>
          <a:p>
            <a:endParaRPr lang="en-US" sz="900" dirty="0"/>
          </a:p>
          <a:p>
            <a:r>
              <a:rPr lang="en-US" sz="900" dirty="0"/>
              <a:t>Troops can also publish a Troop Site. We highly recommend that all troops do this as it connects to the GSUSA Cookie Finder. </a:t>
            </a:r>
          </a:p>
          <a:p>
            <a:endParaRPr lang="en-US" sz="800" dirty="0"/>
          </a:p>
          <a:p>
            <a:r>
              <a:rPr lang="en-US" sz="900" dirty="0"/>
              <a:t>Per </a:t>
            </a:r>
            <a:r>
              <a:rPr lang="en-US" sz="900" dirty="0" err="1"/>
              <a:t>gsusa</a:t>
            </a:r>
            <a:r>
              <a:rPr lang="en-US" sz="900" dirty="0"/>
              <a:t>: </a:t>
            </a:r>
          </a:p>
          <a:p>
            <a:r>
              <a:rPr lang="en-US" sz="900" dirty="0"/>
              <a:t>Nearly 1 million annual searches go through the National Girl Scout Cookie Finder. These searches produce hyper localized results based on Zip code. </a:t>
            </a:r>
          </a:p>
          <a:p>
            <a:r>
              <a:rPr lang="en-US" sz="900" dirty="0"/>
              <a:t>When customer go to the finder and enter a zip code, they not only see upcoming booths in that zip code, but also are show one troop site at random. They can order from the site for direct shipped cookies only. You troop can then distribute package credit to the girls for these orders in Smart Cookies.</a:t>
            </a:r>
          </a:p>
          <a:p>
            <a:endParaRPr lang="en-US" sz="900" dirty="0"/>
          </a:p>
          <a:p>
            <a:r>
              <a:rPr lang="en-US" sz="900" dirty="0"/>
              <a:t>Publishing a troop site link is also a required step in using the Digital Cookie app at a cookie booth to accept payment.</a:t>
            </a:r>
          </a:p>
          <a:p>
            <a:endParaRPr lang="en-US" sz="900" dirty="0"/>
          </a:p>
          <a:p>
            <a:r>
              <a:rPr lang="en-US" sz="900" dirty="0"/>
              <a:t>New this year:</a:t>
            </a:r>
          </a:p>
          <a:p>
            <a:pPr marL="210616" indent="-210616">
              <a:buFontTx/>
              <a:buChar char="-"/>
            </a:pPr>
            <a:r>
              <a:rPr lang="en-US" sz="900" dirty="0"/>
              <a:t>Troops can publish their Troop Direct Ship Site Link starting January 7</a:t>
            </a:r>
            <a:r>
              <a:rPr lang="en-US" sz="900" baseline="30000" dirty="0"/>
              <a:t>th</a:t>
            </a:r>
            <a:r>
              <a:rPr lang="en-US" sz="900" dirty="0"/>
              <a:t>!</a:t>
            </a:r>
          </a:p>
          <a:p>
            <a:pPr marL="210616" indent="-210616">
              <a:buFontTx/>
              <a:buChar char="-"/>
            </a:pPr>
            <a:r>
              <a:rPr lang="en-US" sz="900" dirty="0"/>
              <a:t>There is no longer a Troop site lead. All Troop Cookie Managers with access will have the same permissions.</a:t>
            </a:r>
          </a:p>
          <a:p>
            <a:endParaRPr lang="en-US" sz="900" dirty="0"/>
          </a:p>
          <a:p>
            <a:endParaRPr lang="en-US" sz="900" dirty="0"/>
          </a:p>
          <a:p>
            <a:pPr>
              <a:spcAft>
                <a:spcPts val="829"/>
              </a:spcAft>
            </a:pPr>
            <a:r>
              <a:rPr lang="en-US" sz="900" b="1" dirty="0">
                <a:latin typeface="Girl Scout Text Book" panose="02020003000000000000" pitchFamily="18" charset="0"/>
              </a:rPr>
              <a:t>Find Getting Started flyers for both Smart Cookies &amp; Digital Cookie on the gswny.org Volunteer Resources </a:t>
            </a:r>
            <a:r>
              <a:rPr lang="en-US" sz="900" b="1" dirty="0" smtClean="0">
                <a:latin typeface="Girl Scout Text Book" panose="02020003000000000000" pitchFamily="18" charset="0"/>
              </a:rPr>
              <a:t>page</a:t>
            </a:r>
            <a:endParaRPr lang="en-US" sz="900" dirty="0"/>
          </a:p>
        </p:txBody>
      </p:sp>
      <p:sp>
        <p:nvSpPr>
          <p:cNvPr id="4" name="Slide Number Placeholder 3"/>
          <p:cNvSpPr>
            <a:spLocks noGrp="1"/>
          </p:cNvSpPr>
          <p:nvPr>
            <p:ph type="sldNum" sz="quarter" idx="10"/>
          </p:nvPr>
        </p:nvSpPr>
        <p:spPr>
          <a:xfrm>
            <a:off x="2275840" y="8961122"/>
            <a:ext cx="4226560" cy="358379"/>
          </a:xfrm>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52784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628650"/>
            <a:ext cx="4794250" cy="2697163"/>
          </a:xfrm>
        </p:spPr>
      </p:sp>
      <p:sp>
        <p:nvSpPr>
          <p:cNvPr id="3" name="Notes Placeholder 2"/>
          <p:cNvSpPr>
            <a:spLocks noGrp="1"/>
          </p:cNvSpPr>
          <p:nvPr>
            <p:ph type="body" idx="1"/>
          </p:nvPr>
        </p:nvSpPr>
        <p:spPr>
          <a:xfrm>
            <a:off x="975362" y="3413762"/>
            <a:ext cx="4866641" cy="3235406"/>
          </a:xfrm>
        </p:spPr>
        <p:txBody>
          <a:bodyPr/>
          <a:lstStyle/>
          <a:p>
            <a:r>
              <a:rPr lang="en-US" baseline="0" dirty="0"/>
              <a:t>Thank you for supporting your troops! Because of you Girl Scouts in your troops are learning skills they will use throughout their lives.</a:t>
            </a:r>
          </a:p>
          <a:p>
            <a:endParaRPr lang="en-US" baseline="0" dirty="0"/>
          </a:p>
          <a:p>
            <a:r>
              <a:rPr lang="en-US" baseline="0" dirty="0"/>
              <a:t>If you haven’t‘ already, please take a moment to review the Troop Cookie Manager agreement. This agreement should be signed and returned </a:t>
            </a:r>
            <a:r>
              <a:rPr lang="en-US" baseline="0" dirty="0" smtClean="0"/>
              <a:t>to your </a:t>
            </a:r>
            <a:r>
              <a:rPr lang="en-US" baseline="0" dirty="0" err="1" smtClean="0"/>
              <a:t>suppm</a:t>
            </a:r>
            <a:r>
              <a:rPr lang="en-US" baseline="0" dirty="0" smtClean="0"/>
              <a:t> </a:t>
            </a:r>
            <a:r>
              <a:rPr lang="en-US" baseline="0" dirty="0"/>
              <a:t>immediately. </a:t>
            </a:r>
          </a:p>
          <a:p>
            <a:endParaRPr lang="en-US" baseline="0" dirty="0"/>
          </a:p>
          <a:p>
            <a:r>
              <a:rPr lang="en-US" baseline="0" dirty="0"/>
              <a:t>Any leader who assists with the cookie program is required to complete a leader agreement.</a:t>
            </a:r>
          </a:p>
        </p:txBody>
      </p:sp>
      <p:sp>
        <p:nvSpPr>
          <p:cNvPr id="4" name="Slide Number Placeholder 3"/>
          <p:cNvSpPr>
            <a:spLocks noGrp="1"/>
          </p:cNvSpPr>
          <p:nvPr>
            <p:ph type="sldNum" sz="quarter" idx="10"/>
          </p:nvPr>
        </p:nvSpPr>
        <p:spPr>
          <a:xfrm>
            <a:off x="2519680" y="8401053"/>
            <a:ext cx="4226560" cy="358379"/>
          </a:xfrm>
        </p:spPr>
        <p:txBody>
          <a:bodyPr/>
          <a:lstStyle/>
          <a:p>
            <a:fld id="{BE42448E-930D-408D-93DD-63C842747A47}" type="slidenum">
              <a:rPr lang="en-US" smtClean="0"/>
              <a:t>2</a:t>
            </a:fld>
            <a:endParaRPr lang="en-US" dirty="0"/>
          </a:p>
        </p:txBody>
      </p:sp>
    </p:spTree>
    <p:extLst>
      <p:ext uri="{BB962C8B-B14F-4D97-AF65-F5344CB8AC3E}">
        <p14:creationId xmlns:p14="http://schemas.microsoft.com/office/powerpoint/2010/main" val="1027408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400050"/>
            <a:ext cx="4791075" cy="2695575"/>
          </a:xfrm>
        </p:spPr>
      </p:sp>
      <p:sp>
        <p:nvSpPr>
          <p:cNvPr id="3" name="Notes Placeholder 2"/>
          <p:cNvSpPr>
            <a:spLocks noGrp="1"/>
          </p:cNvSpPr>
          <p:nvPr>
            <p:ph type="body" idx="1"/>
          </p:nvPr>
        </p:nvSpPr>
        <p:spPr>
          <a:xfrm>
            <a:off x="812800" y="3413760"/>
            <a:ext cx="5770880" cy="5387340"/>
          </a:xfrm>
        </p:spPr>
        <p:txBody>
          <a:bodyPr/>
          <a:lstStyle/>
          <a:p>
            <a:r>
              <a:rPr lang="en-US" b="1" dirty="0"/>
              <a:t>Another way troops participate is through cookie booths. </a:t>
            </a:r>
          </a:p>
          <a:p>
            <a:endParaRPr lang="en-US" dirty="0"/>
          </a:p>
          <a:p>
            <a:r>
              <a:rPr lang="en-US" dirty="0"/>
              <a:t>This is a chance for the girls to work as a team to achieve their goals. When your at a cookie booth you’ll see the girls building confidence and a sense of connection with the people of their community. Cookie booths is also a great way to get rid of extra cookies!</a:t>
            </a:r>
          </a:p>
          <a:p>
            <a:endParaRPr lang="en-US" dirty="0"/>
          </a:p>
          <a:p>
            <a:r>
              <a:rPr lang="en-US" dirty="0"/>
              <a:t>Both GSUSA and GSWNY secure locations such as the area malls and </a:t>
            </a:r>
            <a:r>
              <a:rPr lang="en-US" dirty="0" err="1"/>
              <a:t>Walmarts</a:t>
            </a:r>
            <a:r>
              <a:rPr lang="en-US" dirty="0"/>
              <a:t>. We offer these spots to troops first in a booth lottery and then after as First Come, First Serve. Troops should check back throughout the season for updates as we add additional slots as we go and troops who need to cancel booths release them for other troops to grab.</a:t>
            </a:r>
          </a:p>
          <a:p>
            <a:endParaRPr lang="en-US" dirty="0"/>
          </a:p>
          <a:p>
            <a:r>
              <a:rPr lang="en-US" dirty="0"/>
              <a:t>Troops can also secure a location within Booth Essentials guidelines. All troop secured booths must be entered into SC for council approval. Once approved, the booth information will move into Digital Cookie, where- if you’ve already launched your troop site - you can set up a virtual booth pick up and on the day of the booth take payments via the app. </a:t>
            </a:r>
          </a:p>
          <a:p>
            <a:endParaRPr lang="en-US" dirty="0"/>
          </a:p>
          <a:p>
            <a:r>
              <a:rPr lang="en-US" b="1" dirty="0"/>
              <a:t>The booth will also appear on the GSUSA Cookie Finder.  </a:t>
            </a:r>
          </a:p>
          <a:p>
            <a:endParaRPr lang="en-US" dirty="0"/>
          </a:p>
          <a:p>
            <a:r>
              <a:rPr lang="en-US" dirty="0"/>
              <a:t>Millions of customers use the cookie finder each year, with media and socials all directing customers to the search. </a:t>
            </a:r>
          </a:p>
          <a:p>
            <a:r>
              <a:rPr lang="en-US" dirty="0"/>
              <a:t>Be sure to keep booths up to date and ask troops to release a booth they can no longer attend. This will help ensure </a:t>
            </a:r>
          </a:p>
          <a:p>
            <a:r>
              <a:rPr lang="en-US" dirty="0"/>
              <a:t>the cookie finder is a useful tool for customers looking to support Girl Scouts.</a:t>
            </a:r>
          </a:p>
          <a:p>
            <a:endParaRPr lang="en-US" dirty="0"/>
          </a:p>
          <a:p>
            <a:endParaRPr lang="en-US" dirty="0"/>
          </a:p>
          <a:p>
            <a:r>
              <a:rPr lang="en-US" b="1" dirty="0"/>
              <a:t>After your booth, cookie credit can be distributed to the girls in Smart Cookies using their Booth Divider tool or by just creating a troop to girl transfer.</a:t>
            </a:r>
          </a:p>
          <a:p>
            <a:endParaRPr lang="en-US" dirty="0"/>
          </a:p>
        </p:txBody>
      </p:sp>
      <p:sp>
        <p:nvSpPr>
          <p:cNvPr id="4" name="Slide Number Placeholder 3"/>
          <p:cNvSpPr>
            <a:spLocks noGrp="1"/>
          </p:cNvSpPr>
          <p:nvPr>
            <p:ph type="sldNum" sz="quarter" idx="10"/>
          </p:nvPr>
        </p:nvSpPr>
        <p:spPr>
          <a:xfrm>
            <a:off x="2275840" y="8561072"/>
            <a:ext cx="4226560" cy="358379"/>
          </a:xfrm>
        </p:spPr>
        <p:txBody>
          <a:bodyPr/>
          <a:lstStyle/>
          <a:p>
            <a:fld id="{871B2431-D351-4C6E-A3CF-9DFAC0E3E050}" type="slidenum">
              <a:rPr lang="cs-CZ" smtClean="0"/>
              <a:t>20</a:t>
            </a:fld>
            <a:endParaRPr lang="cs-CZ" dirty="0"/>
          </a:p>
        </p:txBody>
      </p:sp>
    </p:spTree>
    <p:extLst>
      <p:ext uri="{BB962C8B-B14F-4D97-AF65-F5344CB8AC3E}">
        <p14:creationId xmlns:p14="http://schemas.microsoft.com/office/powerpoint/2010/main" val="277479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533400"/>
            <a:ext cx="4791075" cy="2695575"/>
          </a:xfrm>
        </p:spPr>
      </p:sp>
      <p:sp>
        <p:nvSpPr>
          <p:cNvPr id="3" name="Notes Placeholder 2"/>
          <p:cNvSpPr>
            <a:spLocks noGrp="1"/>
          </p:cNvSpPr>
          <p:nvPr>
            <p:ph type="body" idx="1"/>
          </p:nvPr>
        </p:nvSpPr>
        <p:spPr>
          <a:xfrm>
            <a:off x="975360" y="3413762"/>
            <a:ext cx="5852160" cy="3235406"/>
          </a:xfrm>
        </p:spPr>
        <p:txBody>
          <a:bodyPr/>
          <a:lstStyle/>
          <a:p>
            <a:r>
              <a:rPr lang="en-US" dirty="0"/>
              <a:t>The GSWNY cookie program also offers Girl Recognitions to help teach</a:t>
            </a:r>
            <a:r>
              <a:rPr lang="en-US" baseline="0" dirty="0"/>
              <a:t> girls about goal setting as well as excited them about the program.</a:t>
            </a:r>
          </a:p>
          <a:p>
            <a:endParaRPr lang="en-US" baseline="0" dirty="0"/>
          </a:p>
          <a:p>
            <a:r>
              <a:rPr lang="en-US" baseline="0" dirty="0"/>
              <a:t>Recognitions are cumulative, meaning the more the Girl Scout sells, the more she earns!</a:t>
            </a:r>
          </a:p>
          <a:p>
            <a:endParaRPr lang="en-US" baseline="0" dirty="0"/>
          </a:p>
          <a:p>
            <a:r>
              <a:rPr lang="en-US" baseline="0" dirty="0"/>
              <a:t>This year, you’ll find the full reward flyer inside your Family Guide. We’ve also got a bunch of new exciting additions to this year’s recognition line up!</a:t>
            </a:r>
          </a:p>
          <a:p>
            <a:endParaRPr lang="en-US" baseline="0" dirty="0"/>
          </a:p>
        </p:txBody>
      </p:sp>
      <p:sp>
        <p:nvSpPr>
          <p:cNvPr id="4" name="Slide Number Placeholder 3"/>
          <p:cNvSpPr>
            <a:spLocks noGrp="1"/>
          </p:cNvSpPr>
          <p:nvPr>
            <p:ph type="sldNum" sz="quarter" idx="10"/>
          </p:nvPr>
        </p:nvSpPr>
        <p:spPr>
          <a:xfrm>
            <a:off x="2357120" y="8161022"/>
            <a:ext cx="4226560" cy="358379"/>
          </a:xfrm>
        </p:spPr>
        <p:txBody>
          <a:bodyPr/>
          <a:lstStyle/>
          <a:p>
            <a:fld id="{871B2431-D351-4C6E-A3CF-9DFAC0E3E050}" type="slidenum">
              <a:rPr lang="cs-CZ" smtClean="0"/>
              <a:t>21</a:t>
            </a:fld>
            <a:endParaRPr lang="cs-CZ" dirty="0"/>
          </a:p>
        </p:txBody>
      </p:sp>
    </p:spTree>
    <p:extLst>
      <p:ext uri="{BB962C8B-B14F-4D97-AF65-F5344CB8AC3E}">
        <p14:creationId xmlns:p14="http://schemas.microsoft.com/office/powerpoint/2010/main" val="280394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539750"/>
            <a:ext cx="4791075" cy="2695575"/>
          </a:xfrm>
        </p:spPr>
      </p:sp>
      <p:sp>
        <p:nvSpPr>
          <p:cNvPr id="3" name="Notes Placeholder 2"/>
          <p:cNvSpPr>
            <a:spLocks noGrp="1"/>
          </p:cNvSpPr>
          <p:nvPr>
            <p:ph type="body" idx="1"/>
          </p:nvPr>
        </p:nvSpPr>
        <p:spPr>
          <a:xfrm>
            <a:off x="975360" y="3413762"/>
            <a:ext cx="5445760" cy="3235406"/>
          </a:xfrm>
        </p:spPr>
        <p:txBody>
          <a:bodyPr/>
          <a:lstStyle/>
          <a:p>
            <a:r>
              <a:rPr lang="en-US" dirty="0"/>
              <a:t>First up, this</a:t>
            </a:r>
            <a:r>
              <a:rPr lang="en-US" baseline="0" dirty="0"/>
              <a:t> year’s initial rewards! Girl Scouts can only earn these recognitions by January 31</a:t>
            </a:r>
            <a:r>
              <a:rPr lang="en-US" baseline="30000" dirty="0"/>
              <a:t>st</a:t>
            </a:r>
            <a:r>
              <a:rPr lang="en-US" baseline="0" dirty="0"/>
              <a:t>. </a:t>
            </a:r>
          </a:p>
          <a:p>
            <a:endParaRPr lang="en-US" baseline="0" dirty="0"/>
          </a:p>
          <a:p>
            <a:r>
              <a:rPr lang="en-US" baseline="0" dirty="0"/>
              <a:t>This year, were excited to announce that our sweatshirt design comes from one of our own! </a:t>
            </a:r>
            <a:r>
              <a:rPr lang="en-US" baseline="0" dirty="0" err="1"/>
              <a:t>Gretta</a:t>
            </a:r>
            <a:r>
              <a:rPr lang="en-US" baseline="0" dirty="0"/>
              <a:t> from Aurora Troop 30190 won our design contest this past summer. </a:t>
            </a:r>
          </a:p>
          <a:p>
            <a:endParaRPr lang="en-US" baseline="0" dirty="0"/>
          </a:p>
          <a:p>
            <a:r>
              <a:rPr lang="en-US" baseline="0" dirty="0"/>
              <a:t>Girl Scouts who sell 200 or more packages by January 31</a:t>
            </a:r>
            <a:r>
              <a:rPr lang="en-US" baseline="30000" dirty="0"/>
              <a:t>st</a:t>
            </a:r>
            <a:r>
              <a:rPr lang="en-US" baseline="0" dirty="0"/>
              <a:t> will earn this crew neck sweatshirt!</a:t>
            </a:r>
          </a:p>
          <a:p>
            <a:endParaRPr lang="en-US" baseline="0" dirty="0"/>
          </a:p>
          <a:p>
            <a:r>
              <a:rPr lang="en-US" baseline="0" dirty="0"/>
              <a:t>Troops who average 200+ packages per girl selling by Feb 5</a:t>
            </a:r>
            <a:r>
              <a:rPr lang="en-US" baseline="30000" dirty="0"/>
              <a:t>th</a:t>
            </a:r>
            <a:r>
              <a:rPr lang="en-US" baseline="0" dirty="0"/>
              <a:t> will also receive up to 2 themed sweatshirts. Remember that 2 leaders have to be in Smart Cookies in order to claim both sweatshirts.</a:t>
            </a:r>
          </a:p>
          <a:p>
            <a:endParaRPr lang="en-US" baseline="0" dirty="0"/>
          </a:p>
          <a:p>
            <a:r>
              <a:rPr lang="en-US" baseline="0" dirty="0"/>
              <a:t>Please also remind your troops that when ordering their Troop Initial Reward sweatshirts, they should enter the adult sizes under the FIRST girl listed ONLY on their Initial Recognition Order. When you review troop orders, please check that this is what has been submitted as well.</a:t>
            </a:r>
          </a:p>
          <a:p>
            <a:endParaRPr lang="en-US" dirty="0"/>
          </a:p>
        </p:txBody>
      </p:sp>
      <p:sp>
        <p:nvSpPr>
          <p:cNvPr id="4" name="Slide Number Placeholder 3"/>
          <p:cNvSpPr>
            <a:spLocks noGrp="1"/>
          </p:cNvSpPr>
          <p:nvPr>
            <p:ph type="sldNum" sz="quarter" idx="10"/>
          </p:nvPr>
        </p:nvSpPr>
        <p:spPr>
          <a:xfrm>
            <a:off x="2438400" y="8641082"/>
            <a:ext cx="4226560" cy="358379"/>
          </a:xfrm>
        </p:spPr>
        <p:txBody>
          <a:bodyPr/>
          <a:lstStyle/>
          <a:p>
            <a:fld id="{871B2431-D351-4C6E-A3CF-9DFAC0E3E050}" type="slidenum">
              <a:rPr lang="cs-CZ" smtClean="0"/>
              <a:t>22</a:t>
            </a:fld>
            <a:endParaRPr lang="cs-CZ" dirty="0"/>
          </a:p>
        </p:txBody>
      </p:sp>
    </p:spTree>
    <p:extLst>
      <p:ext uri="{BB962C8B-B14F-4D97-AF65-F5344CB8AC3E}">
        <p14:creationId xmlns:p14="http://schemas.microsoft.com/office/powerpoint/2010/main" val="1294769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573088"/>
            <a:ext cx="4792662" cy="2695575"/>
          </a:xfrm>
        </p:spPr>
      </p:sp>
      <p:sp>
        <p:nvSpPr>
          <p:cNvPr id="3" name="Notes Placeholder 2"/>
          <p:cNvSpPr>
            <a:spLocks noGrp="1"/>
          </p:cNvSpPr>
          <p:nvPr>
            <p:ph type="body" idx="1"/>
          </p:nvPr>
        </p:nvSpPr>
        <p:spPr>
          <a:xfrm>
            <a:off x="975360" y="3413760"/>
            <a:ext cx="5527040" cy="4027170"/>
          </a:xfrm>
        </p:spPr>
        <p:txBody>
          <a:bodyPr/>
          <a:lstStyle/>
          <a:p>
            <a:r>
              <a:rPr lang="en-US" baseline="0" dirty="0"/>
              <a:t>Girl Scouts also have a chance to earn their 2027/2027 Girl Scout Membership by selling 700+ packages of cookies. </a:t>
            </a:r>
          </a:p>
          <a:p>
            <a:pPr marL="210616" indent="-210616">
              <a:buFont typeface="Wingdings" panose="05000000000000000000" pitchFamily="2" charset="2"/>
              <a:buChar char="Ø"/>
            </a:pPr>
            <a:r>
              <a:rPr lang="en-US" baseline="0" dirty="0"/>
              <a:t>If they sold $550 in the Fall Product Program, they only need to sell 300+ packages to earn this reward.</a:t>
            </a:r>
          </a:p>
          <a:p>
            <a:endParaRPr lang="en-US" baseline="0" dirty="0"/>
          </a:p>
          <a:p>
            <a:r>
              <a:rPr lang="en-US" baseline="0" dirty="0"/>
              <a:t>We also have a new way to recognize our top sellers. Introducing the CEO Friendship Circle recognition level. Girl Scouts who reach this recognition level will score a mystery reward celebrating their accomplishments. We’ll reveal the reward on January 7</a:t>
            </a:r>
            <a:r>
              <a:rPr lang="en-US" baseline="30000" dirty="0"/>
              <a:t>th</a:t>
            </a:r>
            <a:r>
              <a:rPr lang="en-US" baseline="0" dirty="0"/>
              <a:t>, so stay tuned!</a:t>
            </a:r>
          </a:p>
          <a:p>
            <a:endParaRPr lang="en-US" baseline="0" dirty="0"/>
          </a:p>
          <a:p>
            <a:endParaRPr lang="en-US" dirty="0"/>
          </a:p>
          <a:p>
            <a:r>
              <a:rPr lang="en-US" dirty="0">
                <a:latin typeface="Girl Scout Display Light" panose="02020003000000000000" pitchFamily="18" charset="0"/>
              </a:rPr>
              <a:t>And finally, we’re excited to share a new type of recognition featured levels 500+ packages and higher- the Cookie Reward Shops powered by Amazon! Girl Scouts who reach this level receive a voucher via email to our Cookie Reward Shops online. Each level below has its own fun theme, which includes a curated selection of dozens recognitions- all through a convenient Amazon-powered platform. </a:t>
            </a:r>
          </a:p>
          <a:p>
            <a:endParaRPr lang="en-US" dirty="0">
              <a:latin typeface="Girl Scout Display Light" panose="02020003000000000000" pitchFamily="18" charset="0"/>
            </a:endParaRPr>
          </a:p>
        </p:txBody>
      </p:sp>
      <p:sp>
        <p:nvSpPr>
          <p:cNvPr id="4" name="Slide Number Placeholder 3"/>
          <p:cNvSpPr>
            <a:spLocks noGrp="1"/>
          </p:cNvSpPr>
          <p:nvPr>
            <p:ph type="sldNum" sz="quarter" idx="10"/>
          </p:nvPr>
        </p:nvSpPr>
        <p:spPr>
          <a:xfrm>
            <a:off x="2357120" y="8321042"/>
            <a:ext cx="4226560" cy="358379"/>
          </a:xfrm>
        </p:spPr>
        <p:txBody>
          <a:bodyPr/>
          <a:lstStyle/>
          <a:p>
            <a:fld id="{871B2431-D351-4C6E-A3CF-9DFAC0E3E050}" type="slidenum">
              <a:rPr lang="cs-CZ" smtClean="0"/>
              <a:t>23</a:t>
            </a:fld>
            <a:endParaRPr lang="cs-CZ" dirty="0"/>
          </a:p>
        </p:txBody>
      </p:sp>
    </p:spTree>
    <p:extLst>
      <p:ext uri="{BB962C8B-B14F-4D97-AF65-F5344CB8AC3E}">
        <p14:creationId xmlns:p14="http://schemas.microsoft.com/office/powerpoint/2010/main" val="1627246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569913"/>
            <a:ext cx="4792663" cy="2695575"/>
          </a:xfrm>
        </p:spPr>
      </p:sp>
      <p:sp>
        <p:nvSpPr>
          <p:cNvPr id="3" name="Notes Placeholder 2"/>
          <p:cNvSpPr>
            <a:spLocks noGrp="1"/>
          </p:cNvSpPr>
          <p:nvPr>
            <p:ph type="body" idx="1"/>
          </p:nvPr>
        </p:nvSpPr>
        <p:spPr>
          <a:xfrm>
            <a:off x="975360" y="3413762"/>
            <a:ext cx="5364480" cy="3235406"/>
          </a:xfrm>
        </p:spPr>
        <p:txBody>
          <a:bodyPr/>
          <a:lstStyle/>
          <a:p>
            <a:endParaRPr lang="en-US" dirty="0">
              <a:latin typeface="Girl Scout Display Light" panose="02020003000000000000" pitchFamily="18" charset="0"/>
            </a:endParaRPr>
          </a:p>
          <a:p>
            <a:r>
              <a:rPr lang="en-US" dirty="0">
                <a:latin typeface="Girl Scout Display Light" panose="02020003000000000000" pitchFamily="18" charset="0"/>
              </a:rPr>
              <a:t>We are excited to introduce a new reward feature for the 500 and above levels. Cookie Reward Shops powered by Amazon. </a:t>
            </a:r>
          </a:p>
          <a:p>
            <a:pPr defTabSz="1123282">
              <a:defRPr/>
            </a:pPr>
            <a:r>
              <a:rPr lang="en-US" dirty="0">
                <a:latin typeface="Girl Scout Display Light" panose="02020003000000000000" pitchFamily="18" charset="0"/>
              </a:rPr>
              <a:t>Girl Scouts who reach these “It’s Your Turn to Choose” levels will be issued an Amazon voucher via email to shop a carefully curated storefront of items which are all program related.</a:t>
            </a:r>
          </a:p>
          <a:p>
            <a:pPr defTabSz="1123282">
              <a:defRPr/>
            </a:pPr>
            <a:r>
              <a:rPr lang="en-US" dirty="0">
                <a:latin typeface="Girl Scout Display Light" panose="02020003000000000000" pitchFamily="18" charset="0"/>
              </a:rPr>
              <a:t>Each level has its own fun theme, and the storefront for each level will have dozens of items from which girl’s can choose their reward.- all through a convenient Amazon-powered platform. </a:t>
            </a:r>
          </a:p>
          <a:p>
            <a:pPr defTabSz="1123282">
              <a:defRPr/>
            </a:pPr>
            <a:r>
              <a:rPr lang="en-US" dirty="0">
                <a:latin typeface="Girl Scout Display Light" panose="02020003000000000000" pitchFamily="18" charset="0"/>
              </a:rPr>
              <a:t>Guardians will need to have or set up an amazon account as this is where the voucher will be applied and where they will complete shipping information.</a:t>
            </a:r>
          </a:p>
          <a:p>
            <a:pPr defTabSz="1123282">
              <a:defRPr/>
            </a:pPr>
            <a:r>
              <a:rPr lang="en-US" b="1" dirty="0">
                <a:latin typeface="Girl Scout Display Light" panose="02020003000000000000" pitchFamily="18" charset="0"/>
              </a:rPr>
              <a:t>Vouchers will expire on July 1</a:t>
            </a:r>
            <a:r>
              <a:rPr lang="en-US" b="1" baseline="30000" dirty="0">
                <a:latin typeface="Girl Scout Display Light" panose="02020003000000000000" pitchFamily="18" charset="0"/>
              </a:rPr>
              <a:t>st</a:t>
            </a:r>
            <a:r>
              <a:rPr lang="en-US" b="1" dirty="0">
                <a:latin typeface="Girl Scout Display Light" panose="02020003000000000000" pitchFamily="18" charset="0"/>
              </a:rPr>
              <a:t> and cannot be reissued, so it is important for families to understand the voucher must be used by July 1, 2026</a:t>
            </a:r>
          </a:p>
          <a:p>
            <a:endParaRPr lang="en-US" dirty="0">
              <a:latin typeface="Girl Scout Display Light" panose="02020003000000000000" pitchFamily="18" charset="0"/>
            </a:endParaRPr>
          </a:p>
        </p:txBody>
      </p:sp>
      <p:sp>
        <p:nvSpPr>
          <p:cNvPr id="4" name="Slide Number Placeholder 3"/>
          <p:cNvSpPr>
            <a:spLocks noGrp="1"/>
          </p:cNvSpPr>
          <p:nvPr>
            <p:ph type="sldNum" sz="quarter" idx="10"/>
          </p:nvPr>
        </p:nvSpPr>
        <p:spPr>
          <a:xfrm>
            <a:off x="2438400" y="8481062"/>
            <a:ext cx="4226560" cy="358379"/>
          </a:xfrm>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303513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481013"/>
            <a:ext cx="4789488" cy="2693987"/>
          </a:xfrm>
        </p:spPr>
      </p:sp>
      <p:sp>
        <p:nvSpPr>
          <p:cNvPr id="3" name="Notes Placeholder 2"/>
          <p:cNvSpPr>
            <a:spLocks noGrp="1"/>
          </p:cNvSpPr>
          <p:nvPr>
            <p:ph type="body" idx="1"/>
          </p:nvPr>
        </p:nvSpPr>
        <p:spPr>
          <a:xfrm>
            <a:off x="975360" y="3413762"/>
            <a:ext cx="5608320" cy="3235406"/>
          </a:xfrm>
        </p:spPr>
        <p:txBody>
          <a:bodyPr/>
          <a:lstStyle/>
          <a:p>
            <a:r>
              <a:rPr lang="en-US" dirty="0"/>
              <a:t>We</a:t>
            </a:r>
            <a:r>
              <a:rPr lang="en-US" baseline="0" dirty="0"/>
              <a:t> encourage troops to also set a troop goal for cookies. This is a great way to plan activities and budget for the upcoming year.</a:t>
            </a:r>
          </a:p>
          <a:p>
            <a:endParaRPr lang="en-US" baseline="0" dirty="0"/>
          </a:p>
          <a:p>
            <a:r>
              <a:rPr lang="en-US" baseline="0" dirty="0"/>
              <a:t>Troops who earn their troop reward choose from 2 options. </a:t>
            </a:r>
          </a:p>
          <a:p>
            <a:endParaRPr lang="en-US" baseline="0" dirty="0"/>
          </a:p>
          <a:p>
            <a:r>
              <a:rPr lang="en-US" baseline="0" dirty="0"/>
              <a:t>Troops also earn proceeds for each package they sell. There is a 5 cent bonus for troops with a 350 </a:t>
            </a:r>
            <a:r>
              <a:rPr lang="en-US" baseline="0" dirty="0" err="1"/>
              <a:t>pkg</a:t>
            </a:r>
            <a:r>
              <a:rPr lang="en-US" baseline="0" dirty="0"/>
              <a:t> PGA of girl selling by March 30</a:t>
            </a:r>
            <a:r>
              <a:rPr lang="en-US" baseline="30000" dirty="0"/>
              <a:t>th</a:t>
            </a:r>
            <a:r>
              <a:rPr lang="en-US" baseline="0" dirty="0"/>
              <a:t>. </a:t>
            </a:r>
          </a:p>
          <a:p>
            <a:endParaRPr lang="en-US" baseline="0" dirty="0"/>
          </a:p>
          <a:p>
            <a:r>
              <a:rPr lang="en-US" baseline="0" dirty="0"/>
              <a:t>Older Troops, </a:t>
            </a:r>
            <a:r>
              <a:rPr lang="en-US" baseline="0" dirty="0" err="1"/>
              <a:t>cadettes</a:t>
            </a:r>
            <a:r>
              <a:rPr lang="en-US" baseline="0" dirty="0"/>
              <a:t>, seniors, and ambassadors have the option to waive recognitions for an additional 13 cents per package. This must be unanimous by the troop and girls still receive the patches they earn. Troops who waive are also entitled to the troop rewards and initial reward.</a:t>
            </a:r>
            <a:endParaRPr lang="en-US" dirty="0"/>
          </a:p>
        </p:txBody>
      </p:sp>
      <p:sp>
        <p:nvSpPr>
          <p:cNvPr id="4" name="Slide Number Placeholder 3"/>
          <p:cNvSpPr>
            <a:spLocks noGrp="1"/>
          </p:cNvSpPr>
          <p:nvPr>
            <p:ph type="sldNum" sz="quarter" idx="10"/>
          </p:nvPr>
        </p:nvSpPr>
        <p:spPr>
          <a:xfrm>
            <a:off x="2194560" y="7920992"/>
            <a:ext cx="4226560" cy="358379"/>
          </a:xfrm>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722198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523875"/>
            <a:ext cx="4792662" cy="2695575"/>
          </a:xfrm>
        </p:spPr>
      </p:sp>
      <p:sp>
        <p:nvSpPr>
          <p:cNvPr id="3" name="Notes Placeholder 2"/>
          <p:cNvSpPr>
            <a:spLocks noGrp="1"/>
          </p:cNvSpPr>
          <p:nvPr>
            <p:ph type="body" idx="1"/>
          </p:nvPr>
        </p:nvSpPr>
        <p:spPr>
          <a:xfrm>
            <a:off x="975360" y="3413760"/>
            <a:ext cx="5039360" cy="4827270"/>
          </a:xfrm>
        </p:spPr>
        <p:txBody>
          <a:bodyPr/>
          <a:lstStyle/>
          <a:p>
            <a:r>
              <a:rPr lang="en-US" dirty="0"/>
              <a:t>PP</a:t>
            </a:r>
            <a:r>
              <a:rPr lang="en-US" baseline="0" dirty="0"/>
              <a:t> Team</a:t>
            </a:r>
          </a:p>
          <a:p>
            <a:endParaRPr lang="en-US" baseline="0" dirty="0"/>
          </a:p>
          <a:p>
            <a:r>
              <a:rPr lang="en-US" baseline="0" dirty="0"/>
              <a:t>Cookie Share is a great way to give back to the community while helping your troop and Girl Scouts reach their goal.  Customers purchase a cookie share at $6. The package is donated to local hometown heroes &amp; community organizations and the Girl Scout &amp; Troop receive package credit.</a:t>
            </a:r>
          </a:p>
          <a:p>
            <a:endParaRPr lang="en-US" baseline="0" dirty="0"/>
          </a:p>
          <a:p>
            <a:r>
              <a:rPr lang="en-US" baseline="0" dirty="0"/>
              <a:t>There are certain situations in which the inventory to fill a cookie share order will need to be taken from the troop inventory and transferred to the girl. In these situations, the troop has 2 options:</a:t>
            </a:r>
          </a:p>
          <a:p>
            <a:pPr marL="280821" indent="-280821">
              <a:buAutoNum type="arabicPeriod"/>
            </a:pPr>
            <a:r>
              <a:rPr lang="en-US" baseline="0" dirty="0"/>
              <a:t>Creates a troop to girl transfer in Smart Cookies for the variety they are donating. Then set aside the package to be donated at the end of the program.</a:t>
            </a:r>
          </a:p>
          <a:p>
            <a:pPr marL="280821" indent="-280821">
              <a:buAutoNum type="arabicPeriod"/>
            </a:pPr>
            <a:r>
              <a:rPr lang="en-US" baseline="0" dirty="0"/>
              <a:t>Or, they create a virtual cookie share order in Smart Cookies. This does not pull any packages from the Troop Inventory to fill the cookie share. Instead it give the girl package credit and designates the package to be donated by council.</a:t>
            </a:r>
          </a:p>
          <a:p>
            <a:pPr marL="280821" indent="-280821">
              <a:buAutoNum type="arabicPeriod"/>
            </a:pPr>
            <a:endParaRPr lang="en-US" baseline="0" dirty="0"/>
          </a:p>
          <a:p>
            <a:r>
              <a:rPr lang="en-US" baseline="0" dirty="0"/>
              <a:t>To help troop leaders know how many packages of cookie share need to be assigned to each girl, SC has created the Pending Manual Cookie Share Orders report. This report will show the total cookie share sold as well as a what still needs to be allocated (shown as a negative number)</a:t>
            </a:r>
          </a:p>
          <a:p>
            <a:endParaRPr lang="en-US" baseline="0" dirty="0"/>
          </a:p>
          <a:p>
            <a:endParaRPr lang="en-US" dirty="0"/>
          </a:p>
        </p:txBody>
      </p:sp>
      <p:sp>
        <p:nvSpPr>
          <p:cNvPr id="4" name="Slide Number Placeholder 3"/>
          <p:cNvSpPr>
            <a:spLocks noGrp="1"/>
          </p:cNvSpPr>
          <p:nvPr>
            <p:ph type="sldNum" sz="quarter" idx="10"/>
          </p:nvPr>
        </p:nvSpPr>
        <p:spPr>
          <a:xfrm>
            <a:off x="2113280" y="8436890"/>
            <a:ext cx="4226560" cy="358379"/>
          </a:xfrm>
        </p:spPr>
        <p:txBody>
          <a:bodyPr/>
          <a:lstStyle/>
          <a:p>
            <a:fld id="{871B2431-D351-4C6E-A3CF-9DFAC0E3E050}" type="slidenum">
              <a:rPr lang="cs-CZ" smtClean="0"/>
              <a:t>26</a:t>
            </a:fld>
            <a:endParaRPr lang="cs-CZ" dirty="0"/>
          </a:p>
        </p:txBody>
      </p:sp>
    </p:spTree>
    <p:extLst>
      <p:ext uri="{BB962C8B-B14F-4D97-AF65-F5344CB8AC3E}">
        <p14:creationId xmlns:p14="http://schemas.microsoft.com/office/powerpoint/2010/main" val="594988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2825" y="481013"/>
            <a:ext cx="4789488" cy="2693987"/>
          </a:xfrm>
        </p:spPr>
      </p:sp>
      <p:sp>
        <p:nvSpPr>
          <p:cNvPr id="3" name="Notes Placeholder 2"/>
          <p:cNvSpPr>
            <a:spLocks noGrp="1"/>
          </p:cNvSpPr>
          <p:nvPr>
            <p:ph type="body" idx="1"/>
          </p:nvPr>
        </p:nvSpPr>
        <p:spPr>
          <a:xfrm>
            <a:off x="975360" y="3413760"/>
            <a:ext cx="5120640" cy="3867150"/>
          </a:xfrm>
        </p:spPr>
        <p:txBody>
          <a:bodyPr/>
          <a:lstStyle/>
          <a:p>
            <a:r>
              <a:rPr lang="en-US" dirty="0"/>
              <a:t>As Ben Franklin said- “For every minute spent organizing, an hour is earned.”! Something we often see is that troops who keep good records of their financials and inventory find their program runs much smoother. </a:t>
            </a:r>
          </a:p>
          <a:p>
            <a:endParaRPr lang="en-US" dirty="0"/>
          </a:p>
          <a:p>
            <a:r>
              <a:rPr lang="en-US" dirty="0"/>
              <a:t>To that end, here are some tips to help!</a:t>
            </a:r>
          </a:p>
          <a:p>
            <a:endParaRPr lang="en-US" dirty="0"/>
          </a:p>
          <a:p>
            <a:r>
              <a:rPr lang="en-US" dirty="0"/>
              <a:t>By taking a few minutes each week within the direct sale part of the cookie program to update financials &amp; inventory a troop will find they spot problems before the become BIG problems. </a:t>
            </a:r>
          </a:p>
          <a:p>
            <a:endParaRPr lang="en-US" dirty="0"/>
          </a:p>
          <a:p>
            <a:r>
              <a:rPr lang="en-US" dirty="0"/>
              <a:t>Troops can create, edit, or delete any Troop to Girl transfers they create from the Manage Orders screen.</a:t>
            </a:r>
          </a:p>
          <a:p>
            <a:endParaRPr lang="en-US" dirty="0"/>
          </a:p>
          <a:p>
            <a:r>
              <a:rPr lang="en-US" dirty="0"/>
              <a:t>If anyone is not already familiar with how to read the troop balance summary, girl balance summary, or troop on hand inventory reports- please touch base with me after this training so we can go over them. Once you’ve gotten the breakdown of these reports, you’ll find them easier to read and utilize.  </a:t>
            </a:r>
          </a:p>
          <a:p>
            <a:endParaRPr lang="en-US" dirty="0"/>
          </a:p>
          <a:p>
            <a:r>
              <a:rPr lang="en-US" dirty="0"/>
              <a:t>And when in doubt… RECEIPT EVERYTHING! Having a paper trail makes it much easier to fix errors.</a:t>
            </a:r>
          </a:p>
        </p:txBody>
      </p:sp>
      <p:sp>
        <p:nvSpPr>
          <p:cNvPr id="4" name="Slide Number Placeholder 3"/>
          <p:cNvSpPr>
            <a:spLocks noGrp="1"/>
          </p:cNvSpPr>
          <p:nvPr>
            <p:ph type="sldNum" sz="quarter" idx="10"/>
          </p:nvPr>
        </p:nvSpPr>
        <p:spPr>
          <a:xfrm>
            <a:off x="2357120" y="8401052"/>
            <a:ext cx="4226560" cy="358379"/>
          </a:xfrm>
        </p:spPr>
        <p:txBody>
          <a:bodyPr/>
          <a:lstStyle/>
          <a:p>
            <a:fld id="{871B2431-D351-4C6E-A3CF-9DFAC0E3E050}" type="slidenum">
              <a:rPr lang="cs-CZ" smtClean="0"/>
              <a:t>27</a:t>
            </a:fld>
            <a:endParaRPr lang="cs-CZ" dirty="0"/>
          </a:p>
        </p:txBody>
      </p:sp>
    </p:spTree>
    <p:extLst>
      <p:ext uri="{BB962C8B-B14F-4D97-AF65-F5344CB8AC3E}">
        <p14:creationId xmlns:p14="http://schemas.microsoft.com/office/powerpoint/2010/main" val="4142228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481013"/>
            <a:ext cx="4789487" cy="2693987"/>
          </a:xfrm>
        </p:spPr>
      </p:sp>
      <p:sp>
        <p:nvSpPr>
          <p:cNvPr id="3" name="Notes Placeholder 2"/>
          <p:cNvSpPr>
            <a:spLocks noGrp="1"/>
          </p:cNvSpPr>
          <p:nvPr>
            <p:ph type="body" idx="1"/>
          </p:nvPr>
        </p:nvSpPr>
        <p:spPr>
          <a:xfrm>
            <a:off x="975360" y="3413762"/>
            <a:ext cx="5364480" cy="3235406"/>
          </a:xfrm>
        </p:spPr>
        <p:txBody>
          <a:bodyPr/>
          <a:lstStyle/>
          <a:p>
            <a:r>
              <a:rPr lang="en-US" dirty="0"/>
              <a:t>We have some Digital Cookie Updates we’d also like to make you aware of.</a:t>
            </a:r>
          </a:p>
          <a:p>
            <a:endParaRPr lang="en-US" dirty="0"/>
          </a:p>
          <a:p>
            <a:r>
              <a:rPr lang="en-US" dirty="0" err="1"/>
              <a:t>Venmo</a:t>
            </a:r>
            <a:r>
              <a:rPr lang="en-US" dirty="0"/>
              <a:t> and PayPal, previously available only  for cookies in-hand sales, can now be used for all order types, including in-person and shipped orders.- Please be mindful this ONLY APPLIES TO THE APP. </a:t>
            </a:r>
          </a:p>
          <a:p>
            <a:endParaRPr lang="en-US" dirty="0"/>
          </a:p>
          <a:p>
            <a:r>
              <a:rPr lang="en-US" dirty="0"/>
              <a:t>DC has also added push notifications for caregivers who choose to turn them on. These notifications will remind them of pending order needing approval.</a:t>
            </a:r>
          </a:p>
          <a:p>
            <a:endParaRPr lang="en-US" dirty="0"/>
          </a:p>
          <a:p>
            <a:pPr defTabSz="1123282">
              <a:defRPr/>
            </a:pPr>
            <a:r>
              <a:rPr lang="en-US" dirty="0"/>
              <a:t>You do NOT need to setup a </a:t>
            </a:r>
            <a:r>
              <a:rPr lang="en-US" dirty="0" err="1"/>
              <a:t>venmo</a:t>
            </a:r>
            <a:r>
              <a:rPr lang="en-US" dirty="0"/>
              <a:t>/customer account. This is for the customer to use their own </a:t>
            </a:r>
            <a:r>
              <a:rPr lang="en-US" dirty="0" err="1"/>
              <a:t>venmo</a:t>
            </a:r>
            <a:r>
              <a:rPr lang="en-US" dirty="0"/>
              <a:t>/</a:t>
            </a:r>
            <a:r>
              <a:rPr lang="en-US" dirty="0" err="1"/>
              <a:t>paypal</a:t>
            </a:r>
            <a:r>
              <a:rPr lang="en-US" dirty="0"/>
              <a:t> account. </a:t>
            </a:r>
          </a:p>
          <a:p>
            <a:endParaRPr lang="en-US" dirty="0"/>
          </a:p>
        </p:txBody>
      </p:sp>
      <p:sp>
        <p:nvSpPr>
          <p:cNvPr id="4" name="Slide Number Placeholder 3"/>
          <p:cNvSpPr>
            <a:spLocks noGrp="1"/>
          </p:cNvSpPr>
          <p:nvPr>
            <p:ph type="sldNum" sz="quarter" idx="5"/>
          </p:nvPr>
        </p:nvSpPr>
        <p:spPr>
          <a:xfrm>
            <a:off x="2138679" y="7920992"/>
            <a:ext cx="4226560" cy="358379"/>
          </a:xfrm>
        </p:spPr>
        <p:txBody>
          <a:bodyPr/>
          <a:lstStyle/>
          <a:p>
            <a:pPr defTabSz="1123282">
              <a:defRPr/>
            </a:pPr>
            <a:fld id="{883EED64-15CF-4670-9C40-CBBCEFE0E058}" type="slidenum">
              <a:rPr lang="en-US">
                <a:solidFill>
                  <a:prstClr val="black"/>
                </a:solidFill>
                <a:latin typeface="Aptos" panose="02110004020202020204"/>
              </a:rPr>
              <a:pPr defTabSz="1123282">
                <a:defRPr/>
              </a:pPr>
              <a:t>28</a:t>
            </a:fld>
            <a:endParaRPr lang="en-US">
              <a:solidFill>
                <a:prstClr val="black"/>
              </a:solidFill>
              <a:latin typeface="Aptos" panose="02110004020202020204"/>
            </a:endParaRPr>
          </a:p>
        </p:txBody>
      </p:sp>
    </p:spTree>
    <p:extLst>
      <p:ext uri="{BB962C8B-B14F-4D97-AF65-F5344CB8AC3E}">
        <p14:creationId xmlns:p14="http://schemas.microsoft.com/office/powerpoint/2010/main" val="2183358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539750"/>
            <a:ext cx="4792663" cy="2695575"/>
          </a:xfrm>
        </p:spPr>
      </p:sp>
      <p:sp>
        <p:nvSpPr>
          <p:cNvPr id="3" name="Notes Placeholder 2"/>
          <p:cNvSpPr>
            <a:spLocks noGrp="1"/>
          </p:cNvSpPr>
          <p:nvPr>
            <p:ph type="body" idx="1"/>
          </p:nvPr>
        </p:nvSpPr>
        <p:spPr>
          <a:xfrm>
            <a:off x="975360" y="3413762"/>
            <a:ext cx="5201920" cy="3235406"/>
          </a:xfrm>
        </p:spPr>
        <p:txBody>
          <a:bodyPr/>
          <a:lstStyle/>
          <a:p>
            <a:r>
              <a:rPr lang="en-US" dirty="0"/>
              <a:t>DC has also added a CASH recording feature to the app that will be available for Cookies in Hand sales an for Troop Cookie Booths.</a:t>
            </a:r>
          </a:p>
          <a:p>
            <a:endParaRPr lang="en-US" dirty="0"/>
          </a:p>
          <a:p>
            <a:r>
              <a:rPr lang="en-US" dirty="0"/>
              <a:t>When selected, the user can enter the cash received and the DC app will auto-calculate the change. </a:t>
            </a:r>
          </a:p>
          <a:p>
            <a:endParaRPr lang="en-US" dirty="0"/>
          </a:p>
          <a:p>
            <a:r>
              <a:rPr lang="en-US" dirty="0"/>
              <a:t>This information is saved in DC for reference in the Girl and Troop accounts. It do NOT transfer to SC. </a:t>
            </a:r>
          </a:p>
        </p:txBody>
      </p:sp>
      <p:sp>
        <p:nvSpPr>
          <p:cNvPr id="4" name="Slide Number Placeholder 3"/>
          <p:cNvSpPr>
            <a:spLocks noGrp="1"/>
          </p:cNvSpPr>
          <p:nvPr>
            <p:ph type="sldNum" sz="quarter" idx="5"/>
          </p:nvPr>
        </p:nvSpPr>
        <p:spPr>
          <a:xfrm>
            <a:off x="2113280" y="8161022"/>
            <a:ext cx="4226560" cy="358379"/>
          </a:xfrm>
        </p:spPr>
        <p:txBody>
          <a:bodyPr/>
          <a:lstStyle/>
          <a:p>
            <a:pPr defTabSz="1123282">
              <a:defRPr/>
            </a:pPr>
            <a:fld id="{883EED64-15CF-4670-9C40-CBBCEFE0E058}" type="slidenum">
              <a:rPr lang="en-US">
                <a:solidFill>
                  <a:prstClr val="black"/>
                </a:solidFill>
                <a:latin typeface="Aptos" panose="02110004020202020204"/>
              </a:rPr>
              <a:pPr defTabSz="1123282">
                <a:defRPr/>
              </a:pPr>
              <a:t>29</a:t>
            </a:fld>
            <a:endParaRPr lang="en-US">
              <a:solidFill>
                <a:prstClr val="black"/>
              </a:solidFill>
              <a:latin typeface="Aptos" panose="02110004020202020204"/>
            </a:endParaRPr>
          </a:p>
        </p:txBody>
      </p:sp>
    </p:spTree>
    <p:extLst>
      <p:ext uri="{BB962C8B-B14F-4D97-AF65-F5344CB8AC3E}">
        <p14:creationId xmlns:p14="http://schemas.microsoft.com/office/powerpoint/2010/main" val="421971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14375"/>
            <a:ext cx="4789487" cy="2693988"/>
          </a:xfrm>
        </p:spPr>
      </p:sp>
      <p:sp>
        <p:nvSpPr>
          <p:cNvPr id="3" name="Notes Placeholder 2"/>
          <p:cNvSpPr>
            <a:spLocks noGrp="1"/>
          </p:cNvSpPr>
          <p:nvPr>
            <p:ph type="body" idx="1"/>
          </p:nvPr>
        </p:nvSpPr>
        <p:spPr>
          <a:xfrm>
            <a:off x="975360" y="3413761"/>
            <a:ext cx="5283200" cy="3235405"/>
          </a:xfrm>
        </p:spPr>
        <p:txBody>
          <a:bodyPr/>
          <a:lstStyle/>
          <a:p>
            <a:r>
              <a:rPr lang="en-US" dirty="0" smtClean="0"/>
              <a:t>There</a:t>
            </a:r>
            <a:r>
              <a:rPr lang="en-US" baseline="0" dirty="0" smtClean="0"/>
              <a:t> are 2 licensed bakers: Little Brownie Bakers and ABC Bakers.  GSWNY proudly partners with ABC</a:t>
            </a:r>
            <a:endParaRPr lang="en-US" dirty="0"/>
          </a:p>
        </p:txBody>
      </p:sp>
      <p:sp>
        <p:nvSpPr>
          <p:cNvPr id="4" name="Slide Number Placeholder 3"/>
          <p:cNvSpPr>
            <a:spLocks noGrp="1"/>
          </p:cNvSpPr>
          <p:nvPr>
            <p:ph type="sldNum" sz="quarter" idx="10"/>
          </p:nvPr>
        </p:nvSpPr>
        <p:spPr>
          <a:xfrm>
            <a:off x="2275840" y="8321042"/>
            <a:ext cx="4226560" cy="358379"/>
          </a:xfrm>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373609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628650"/>
            <a:ext cx="4794250" cy="2697163"/>
          </a:xfrm>
        </p:spPr>
      </p:sp>
      <p:sp>
        <p:nvSpPr>
          <p:cNvPr id="3" name="Notes Placeholder 2"/>
          <p:cNvSpPr>
            <a:spLocks noGrp="1"/>
          </p:cNvSpPr>
          <p:nvPr>
            <p:ph type="body" idx="1"/>
          </p:nvPr>
        </p:nvSpPr>
        <p:spPr>
          <a:xfrm>
            <a:off x="975360" y="3413762"/>
            <a:ext cx="5445760" cy="3235406"/>
          </a:xfrm>
        </p:spPr>
        <p:txBody>
          <a:bodyPr/>
          <a:lstStyle/>
          <a:p>
            <a:r>
              <a:rPr lang="en-US" dirty="0"/>
              <a:t>Girl</a:t>
            </a:r>
            <a:r>
              <a:rPr lang="en-US" baseline="0" dirty="0"/>
              <a:t> Scouts and their families should receive training &amp; information for the program at a Troop Cookie Family Meeting. This includes their paper materials provided by council- the order card and family guide (this year with the recognition flyer inside!)</a:t>
            </a:r>
          </a:p>
          <a:p>
            <a:endParaRPr lang="en-US" baseline="0" dirty="0"/>
          </a:p>
          <a:p>
            <a:r>
              <a:rPr lang="en-US" baseline="0" dirty="0"/>
              <a:t>The Cookie Girl Resources page of gswny.org has also been updated to make it easier than ever to find additional tools and resources such as link to the Family Cookie Entrepreneurship pin packets many leaders like to share with their families as well as printable door hangers, goal charts, and more!</a:t>
            </a:r>
            <a:endParaRPr lang="en-US" dirty="0"/>
          </a:p>
          <a:p>
            <a:endParaRPr lang="en-US" dirty="0"/>
          </a:p>
        </p:txBody>
      </p:sp>
      <p:sp>
        <p:nvSpPr>
          <p:cNvPr id="4" name="Slide Number Placeholder 3"/>
          <p:cNvSpPr>
            <a:spLocks noGrp="1"/>
          </p:cNvSpPr>
          <p:nvPr>
            <p:ph type="sldNum" sz="quarter" idx="10"/>
          </p:nvPr>
        </p:nvSpPr>
        <p:spPr>
          <a:xfrm>
            <a:off x="2154767" y="8001002"/>
            <a:ext cx="4226560" cy="358379"/>
          </a:xfrm>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002633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539750"/>
            <a:ext cx="4792663" cy="2695575"/>
          </a:xfrm>
        </p:spPr>
      </p:sp>
      <p:sp>
        <p:nvSpPr>
          <p:cNvPr id="3" name="Notes Placeholder 2"/>
          <p:cNvSpPr>
            <a:spLocks noGrp="1"/>
          </p:cNvSpPr>
          <p:nvPr>
            <p:ph type="body" idx="1"/>
          </p:nvPr>
        </p:nvSpPr>
        <p:spPr>
          <a:xfrm>
            <a:off x="975360" y="3413762"/>
            <a:ext cx="5283200" cy="3235406"/>
          </a:xfrm>
        </p:spPr>
        <p:txBody>
          <a:bodyPr/>
          <a:lstStyle/>
          <a:p>
            <a:r>
              <a:rPr lang="en-US" dirty="0"/>
              <a:t>The Troop Guide</a:t>
            </a:r>
            <a:r>
              <a:rPr lang="en-US" baseline="0" dirty="0"/>
              <a:t> is a Troop Cookie Manager’s best resource – second of course only to their SUPPM- for the program. It includes all the information they need to go through the program including </a:t>
            </a:r>
            <a:r>
              <a:rPr lang="en-US" baseline="0" dirty="0" err="1"/>
              <a:t>qr</a:t>
            </a:r>
            <a:r>
              <a:rPr lang="en-US" baseline="0" dirty="0"/>
              <a:t> codes to key resources.</a:t>
            </a:r>
          </a:p>
          <a:p>
            <a:endParaRPr lang="en-US" baseline="0" dirty="0"/>
          </a:p>
          <a:p>
            <a:r>
              <a:rPr lang="en-US" baseline="0" dirty="0"/>
              <a:t>Our Volunteer Resources page for cookies on gswny.org has also been updated this year making it easier than ever for leaders to find resources and understand the program. You’ll find links to the ABC resources page and training videos directly from the </a:t>
            </a:r>
            <a:r>
              <a:rPr lang="en-US" baseline="0" dirty="0" err="1"/>
              <a:t>gswny</a:t>
            </a:r>
            <a:r>
              <a:rPr lang="en-US" baseline="0" dirty="0"/>
              <a:t> resources page as well. </a:t>
            </a:r>
            <a:endParaRPr lang="en-US" dirty="0"/>
          </a:p>
          <a:p>
            <a:endParaRPr lang="en-US" dirty="0"/>
          </a:p>
        </p:txBody>
      </p:sp>
      <p:sp>
        <p:nvSpPr>
          <p:cNvPr id="4" name="Slide Number Placeholder 3"/>
          <p:cNvSpPr>
            <a:spLocks noGrp="1"/>
          </p:cNvSpPr>
          <p:nvPr>
            <p:ph type="sldNum" sz="quarter" idx="10"/>
          </p:nvPr>
        </p:nvSpPr>
        <p:spPr>
          <a:xfrm>
            <a:off x="2034540" y="8241032"/>
            <a:ext cx="4226560" cy="358379"/>
          </a:xfrm>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3938185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539750"/>
            <a:ext cx="4791075" cy="2695575"/>
          </a:xfrm>
        </p:spPr>
      </p:sp>
      <p:sp>
        <p:nvSpPr>
          <p:cNvPr id="3" name="Notes Placeholder 2"/>
          <p:cNvSpPr>
            <a:spLocks noGrp="1"/>
          </p:cNvSpPr>
          <p:nvPr>
            <p:ph type="body" idx="1"/>
          </p:nvPr>
        </p:nvSpPr>
        <p:spPr>
          <a:xfrm>
            <a:off x="975360" y="3413761"/>
            <a:ext cx="5364480" cy="3235405"/>
          </a:xfrm>
        </p:spPr>
        <p:txBody>
          <a:bodyPr/>
          <a:lstStyle/>
          <a:p>
            <a:r>
              <a:rPr lang="en-US" dirty="0"/>
              <a:t>When troops are finished with training by</a:t>
            </a:r>
            <a:r>
              <a:rPr lang="en-US" baseline="0" dirty="0"/>
              <a:t> the service unit, they may still want some supplemental help. </a:t>
            </a:r>
          </a:p>
          <a:p>
            <a:endParaRPr lang="en-US" baseline="0" dirty="0"/>
          </a:p>
          <a:p>
            <a:r>
              <a:rPr lang="en-US" baseline="0" dirty="0"/>
              <a:t>Our council’s Cookie University is just that! Troop volunteers can register for any or all of the session. Each session is topic focused and relevant to their immediate next steps in the program. </a:t>
            </a:r>
          </a:p>
          <a:p>
            <a:endParaRPr lang="en-US" baseline="0" dirty="0"/>
          </a:p>
          <a:p>
            <a:r>
              <a:rPr lang="en-US" baseline="0" dirty="0"/>
              <a:t>Leaders can also submit questions in advance to be answered live. Videos are posted to our website after the live webinar for troops who missed the session or need to review it.</a:t>
            </a:r>
            <a:endParaRPr lang="en-US" dirty="0"/>
          </a:p>
        </p:txBody>
      </p:sp>
      <p:sp>
        <p:nvSpPr>
          <p:cNvPr id="4" name="Slide Number Placeholder 3"/>
          <p:cNvSpPr>
            <a:spLocks noGrp="1"/>
          </p:cNvSpPr>
          <p:nvPr>
            <p:ph type="sldNum" sz="quarter" idx="10"/>
          </p:nvPr>
        </p:nvSpPr>
        <p:spPr>
          <a:xfrm>
            <a:off x="2357120" y="8481062"/>
            <a:ext cx="4226560" cy="358379"/>
          </a:xfrm>
        </p:spPr>
        <p:txBody>
          <a:bodyPr/>
          <a:lstStyle/>
          <a:p>
            <a:fld id="{871B2431-D351-4C6E-A3CF-9DFAC0E3E050}" type="slidenum">
              <a:rPr lang="cs-CZ" smtClean="0"/>
              <a:t>32</a:t>
            </a:fld>
            <a:endParaRPr lang="cs-CZ" dirty="0"/>
          </a:p>
        </p:txBody>
      </p:sp>
    </p:spTree>
    <p:extLst>
      <p:ext uri="{BB962C8B-B14F-4D97-AF65-F5344CB8AC3E}">
        <p14:creationId xmlns:p14="http://schemas.microsoft.com/office/powerpoint/2010/main" val="228733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539750"/>
            <a:ext cx="4791075" cy="2695575"/>
          </a:xfrm>
        </p:spPr>
      </p:sp>
      <p:sp>
        <p:nvSpPr>
          <p:cNvPr id="3" name="Notes Placeholder 2"/>
          <p:cNvSpPr>
            <a:spLocks noGrp="1"/>
          </p:cNvSpPr>
          <p:nvPr>
            <p:ph type="body" idx="1"/>
          </p:nvPr>
        </p:nvSpPr>
        <p:spPr>
          <a:xfrm>
            <a:off x="975360" y="3413762"/>
            <a:ext cx="4882515" cy="3235406"/>
          </a:xfrm>
        </p:spPr>
        <p:txBody>
          <a:bodyPr/>
          <a:lstStyle/>
          <a:p>
            <a:r>
              <a:rPr lang="en-US" dirty="0"/>
              <a:t>If</a:t>
            </a:r>
            <a:r>
              <a:rPr lang="en-US" baseline="0" dirty="0"/>
              <a:t> you need additional support, your best and first person to reach out to would be your Service Unit PP Manager. Just like Girls, Parents and Guardians reach out to you for answers, they are there to support you in this program.</a:t>
            </a:r>
          </a:p>
          <a:p>
            <a:endParaRPr lang="en-US" baseline="0" dirty="0"/>
          </a:p>
          <a:p>
            <a:r>
              <a:rPr lang="en-US" baseline="0" dirty="0"/>
              <a:t>ABC also has tech support available for Smart Cookies.</a:t>
            </a:r>
          </a:p>
          <a:p>
            <a:endParaRPr lang="en-US" baseline="0" dirty="0"/>
          </a:p>
          <a:p>
            <a:r>
              <a:rPr lang="en-US" baseline="0" dirty="0"/>
              <a:t>And Digital Cookie has help icons all around their site for both families and troops to inquire about orders or report direct shipped order issues.</a:t>
            </a:r>
          </a:p>
          <a:p>
            <a:endParaRPr lang="en-US" baseline="0" dirty="0"/>
          </a:p>
          <a:p>
            <a:r>
              <a:rPr lang="en-US" baseline="0" dirty="0"/>
              <a:t>And of course, you can always reach out to customer care.</a:t>
            </a:r>
            <a:endParaRPr lang="en-US" dirty="0"/>
          </a:p>
        </p:txBody>
      </p:sp>
      <p:sp>
        <p:nvSpPr>
          <p:cNvPr id="4" name="Slide Number Placeholder 3"/>
          <p:cNvSpPr>
            <a:spLocks noGrp="1"/>
          </p:cNvSpPr>
          <p:nvPr>
            <p:ph type="sldNum" sz="quarter" idx="10"/>
          </p:nvPr>
        </p:nvSpPr>
        <p:spPr>
          <a:xfrm>
            <a:off x="1752600" y="8229600"/>
            <a:ext cx="4226560" cy="358379"/>
          </a:xfrm>
        </p:spPr>
        <p:txBody>
          <a:bodyPr/>
          <a:lstStyle/>
          <a:p>
            <a:fld id="{871B2431-D351-4C6E-A3CF-9DFAC0E3E050}" type="slidenum">
              <a:rPr lang="cs-CZ" smtClean="0"/>
              <a:t>33</a:t>
            </a:fld>
            <a:endParaRPr lang="cs-CZ" dirty="0"/>
          </a:p>
        </p:txBody>
      </p:sp>
    </p:spTree>
    <p:extLst>
      <p:ext uri="{BB962C8B-B14F-4D97-AF65-F5344CB8AC3E}">
        <p14:creationId xmlns:p14="http://schemas.microsoft.com/office/powerpoint/2010/main" val="4241235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630238"/>
            <a:ext cx="4792662" cy="2695575"/>
          </a:xfrm>
        </p:spPr>
      </p:sp>
      <p:sp>
        <p:nvSpPr>
          <p:cNvPr id="3" name="Notes Placeholder 2"/>
          <p:cNvSpPr>
            <a:spLocks noGrp="1"/>
          </p:cNvSpPr>
          <p:nvPr>
            <p:ph type="body" idx="1"/>
          </p:nvPr>
        </p:nvSpPr>
        <p:spPr>
          <a:xfrm>
            <a:off x="975360" y="3413762"/>
            <a:ext cx="5364480" cy="3235406"/>
          </a:xfrm>
        </p:spPr>
        <p:txBody>
          <a:bodyPr/>
          <a:lstStyle/>
          <a:p>
            <a:r>
              <a:rPr lang="en-US" dirty="0"/>
              <a:t>And finally, we’ll leave you with a great recipe!</a:t>
            </a:r>
          </a:p>
          <a:p>
            <a:endParaRPr lang="en-US" dirty="0"/>
          </a:p>
          <a:p>
            <a:r>
              <a:rPr lang="en-US" dirty="0"/>
              <a:t>As</a:t>
            </a:r>
            <a:r>
              <a:rPr lang="en-US" baseline="0" dirty="0"/>
              <a:t> troop cookie managers, Girl Scouts and their families will be looking to you to set the tone of the sale. We encourage you to share your excitement, communicate deadlines and needs to families in your troop, pass along training and resources they’ll need, and </a:t>
            </a:r>
            <a:r>
              <a:rPr lang="en-US" baseline="0"/>
              <a:t>do your </a:t>
            </a:r>
            <a:r>
              <a:rPr lang="en-US" baseline="0" dirty="0"/>
              <a:t>best to </a:t>
            </a:r>
            <a:r>
              <a:rPr lang="en-US" baseline="0"/>
              <a:t>lead your </a:t>
            </a:r>
            <a:r>
              <a:rPr lang="en-US" baseline="0" dirty="0"/>
              <a:t>troop to reaching their goals!</a:t>
            </a:r>
          </a:p>
          <a:p>
            <a:endParaRPr lang="en-US" baseline="0" dirty="0"/>
          </a:p>
          <a:p>
            <a:r>
              <a:rPr lang="en-US" baseline="0" dirty="0"/>
              <a:t>Here are your next steps to getting setup. You’ll find more information on getting your troop started on the Cookie Volunteer Resources page of gswny.org.</a:t>
            </a:r>
            <a:endParaRPr lang="en-US" dirty="0"/>
          </a:p>
        </p:txBody>
      </p:sp>
      <p:sp>
        <p:nvSpPr>
          <p:cNvPr id="4" name="Slide Number Placeholder 3"/>
          <p:cNvSpPr>
            <a:spLocks noGrp="1"/>
          </p:cNvSpPr>
          <p:nvPr>
            <p:ph type="sldNum" sz="quarter" idx="10"/>
          </p:nvPr>
        </p:nvSpPr>
        <p:spPr>
          <a:xfrm>
            <a:off x="2194560" y="8161022"/>
            <a:ext cx="4226560" cy="358379"/>
          </a:xfrm>
        </p:spPr>
        <p:txBody>
          <a:bodyPr/>
          <a:lstStyle/>
          <a:p>
            <a:fld id="{871B2431-D351-4C6E-A3CF-9DFAC0E3E050}" type="slidenum">
              <a:rPr lang="cs-CZ" smtClean="0"/>
              <a:t>34</a:t>
            </a:fld>
            <a:endParaRPr lang="cs-CZ" dirty="0"/>
          </a:p>
        </p:txBody>
      </p:sp>
    </p:spTree>
    <p:extLst>
      <p:ext uri="{BB962C8B-B14F-4D97-AF65-F5344CB8AC3E}">
        <p14:creationId xmlns:p14="http://schemas.microsoft.com/office/powerpoint/2010/main" val="124181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28650"/>
            <a:ext cx="4792663" cy="2695575"/>
          </a:xfrm>
        </p:spPr>
      </p:sp>
      <p:sp>
        <p:nvSpPr>
          <p:cNvPr id="3" name="Notes Placeholder 2"/>
          <p:cNvSpPr>
            <a:spLocks noGrp="1"/>
          </p:cNvSpPr>
          <p:nvPr>
            <p:ph type="body" idx="1"/>
          </p:nvPr>
        </p:nvSpPr>
        <p:spPr>
          <a:xfrm>
            <a:off x="975360" y="3413762"/>
            <a:ext cx="5201920" cy="3235406"/>
          </a:xfrm>
        </p:spPr>
        <p:txBody>
          <a:bodyPr/>
          <a:lstStyle/>
          <a:p>
            <a:endParaRPr lang="en-US" dirty="0"/>
          </a:p>
        </p:txBody>
      </p:sp>
      <p:sp>
        <p:nvSpPr>
          <p:cNvPr id="4" name="Slide Number Placeholder 3"/>
          <p:cNvSpPr>
            <a:spLocks noGrp="1"/>
          </p:cNvSpPr>
          <p:nvPr>
            <p:ph type="sldNum" sz="quarter" idx="10"/>
          </p:nvPr>
        </p:nvSpPr>
        <p:spPr>
          <a:xfrm>
            <a:off x="2357120" y="8321042"/>
            <a:ext cx="4226560" cy="358379"/>
          </a:xfrm>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029207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28650"/>
            <a:ext cx="4792663" cy="2695575"/>
          </a:xfrm>
        </p:spPr>
      </p:sp>
      <p:sp>
        <p:nvSpPr>
          <p:cNvPr id="3" name="Notes Placeholder 2"/>
          <p:cNvSpPr>
            <a:spLocks noGrp="1"/>
          </p:cNvSpPr>
          <p:nvPr>
            <p:ph type="body" idx="1"/>
          </p:nvPr>
        </p:nvSpPr>
        <p:spPr>
          <a:xfrm>
            <a:off x="975360" y="3413762"/>
            <a:ext cx="5039360" cy="3235406"/>
          </a:xfrm>
        </p:spPr>
        <p:txBody>
          <a:bodyPr/>
          <a:lstStyle/>
          <a:p>
            <a:r>
              <a:rPr lang="en-US" dirty="0"/>
              <a:t>We’re excited to officially</a:t>
            </a:r>
            <a:r>
              <a:rPr lang="en-US" baseline="0" dirty="0"/>
              <a:t> introduce the newest cookie to our lineup- the </a:t>
            </a:r>
            <a:r>
              <a:rPr lang="en-US" baseline="0" dirty="0" err="1"/>
              <a:t>Exploremores</a:t>
            </a:r>
            <a:r>
              <a:rPr lang="en-US" baseline="0" dirty="0"/>
              <a:t>.</a:t>
            </a:r>
          </a:p>
          <a:p>
            <a:endParaRPr lang="en-US" baseline="0" dirty="0"/>
          </a:p>
          <a:p>
            <a:r>
              <a:rPr lang="en-US" baseline="0" dirty="0"/>
              <a:t>These rocky road ice cream inspired sandwich cookies are filled with a chocolate, marshmallow and toasted almond flavored crème and are sure to be a hit!</a:t>
            </a:r>
          </a:p>
          <a:p>
            <a:endParaRPr lang="en-US" dirty="0"/>
          </a:p>
        </p:txBody>
      </p:sp>
      <p:sp>
        <p:nvSpPr>
          <p:cNvPr id="4" name="Slide Number Placeholder 3"/>
          <p:cNvSpPr>
            <a:spLocks noGrp="1"/>
          </p:cNvSpPr>
          <p:nvPr>
            <p:ph type="sldNum" sz="quarter" idx="10"/>
          </p:nvPr>
        </p:nvSpPr>
        <p:spPr>
          <a:xfrm>
            <a:off x="1706880" y="7440932"/>
            <a:ext cx="4226560" cy="358379"/>
          </a:xfrm>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25682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28650"/>
            <a:ext cx="4792663" cy="2695575"/>
          </a:xfrm>
        </p:spPr>
      </p:sp>
      <p:sp>
        <p:nvSpPr>
          <p:cNvPr id="3" name="Notes Placeholder 2"/>
          <p:cNvSpPr>
            <a:spLocks noGrp="1"/>
          </p:cNvSpPr>
          <p:nvPr>
            <p:ph type="body" idx="1"/>
          </p:nvPr>
        </p:nvSpPr>
        <p:spPr>
          <a:xfrm>
            <a:off x="975360" y="3413762"/>
            <a:ext cx="5689600" cy="3235406"/>
          </a:xfrm>
        </p:spPr>
        <p:txBody>
          <a:bodyPr/>
          <a:lstStyle/>
          <a:p>
            <a:r>
              <a:rPr lang="en-US" baseline="0" dirty="0"/>
              <a:t>With the addition of </a:t>
            </a:r>
            <a:r>
              <a:rPr lang="en-US" baseline="0" dirty="0" err="1"/>
              <a:t>Exploremores</a:t>
            </a:r>
            <a:r>
              <a:rPr lang="en-US" baseline="0" dirty="0"/>
              <a:t> this is what your 2026 cookie lineup looks like. ABC continues to have no changes in size or quantity of cookies in their packages. This is a promise they have kept for well over a decade now!</a:t>
            </a:r>
          </a:p>
          <a:p>
            <a:endParaRPr lang="en-US" baseline="0" dirty="0"/>
          </a:p>
          <a:p>
            <a:r>
              <a:rPr lang="en-US" baseline="0" dirty="0"/>
              <a:t>We also want to remind you to review and familiarize yourself with the allergen guide for this year’s cookie lineup. We have both of these flyers available on the Volunteer Resources page of gswny.org. </a:t>
            </a:r>
          </a:p>
        </p:txBody>
      </p:sp>
      <p:sp>
        <p:nvSpPr>
          <p:cNvPr id="4" name="Slide Number Placeholder 3"/>
          <p:cNvSpPr>
            <a:spLocks noGrp="1"/>
          </p:cNvSpPr>
          <p:nvPr>
            <p:ph type="sldNum" sz="quarter" idx="10"/>
          </p:nvPr>
        </p:nvSpPr>
        <p:spPr>
          <a:xfrm>
            <a:off x="2113280" y="7840982"/>
            <a:ext cx="4226560" cy="358379"/>
          </a:xfrm>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2745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577850"/>
            <a:ext cx="4792663" cy="2695575"/>
          </a:xfrm>
        </p:spPr>
      </p:sp>
      <p:sp>
        <p:nvSpPr>
          <p:cNvPr id="3" name="Notes Placeholder 2"/>
          <p:cNvSpPr>
            <a:spLocks noGrp="1"/>
          </p:cNvSpPr>
          <p:nvPr>
            <p:ph type="body" idx="1"/>
          </p:nvPr>
        </p:nvSpPr>
        <p:spPr>
          <a:xfrm>
            <a:off x="975360" y="3413762"/>
            <a:ext cx="5364480" cy="3235406"/>
          </a:xfrm>
        </p:spPr>
        <p:txBody>
          <a:bodyPr/>
          <a:lstStyle/>
          <a:p>
            <a:pPr indent="-362048" defTabSz="1152149">
              <a:buClr>
                <a:schemeClr val="accent6">
                  <a:lumMod val="75000"/>
                </a:schemeClr>
              </a:buClr>
              <a:defRPr/>
            </a:pPr>
            <a:r>
              <a:rPr lang="en-US" kern="0" dirty="0">
                <a:solidFill>
                  <a:sysClr val="windowText" lastClr="000000"/>
                </a:solidFill>
                <a:latin typeface="Microsoft Sans Serif" panose="020B0604020202020204" pitchFamily="34" charset="0"/>
                <a:ea typeface="Microsoft Sans Serif" panose="020B0604020202020204" pitchFamily="34" charset="0"/>
                <a:cs typeface="Microsoft Sans Serif" panose="020B0604020202020204" pitchFamily="34" charset="0"/>
              </a:rPr>
              <a:t>Some ingredient facts about our cookies! </a:t>
            </a:r>
          </a:p>
          <a:p>
            <a:pPr indent="-362048" defTabSz="1152149">
              <a:buClr>
                <a:schemeClr val="accent6">
                  <a:lumMod val="75000"/>
                </a:schemeClr>
              </a:buClr>
              <a:defRPr/>
            </a:pPr>
            <a:endParaRPr lang="en-US" kern="0" dirty="0">
              <a:solidFill>
                <a:sysClr val="windowText" lastClr="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362048" defTabSz="1152149">
              <a:buClr>
                <a:schemeClr val="accent6">
                  <a:lumMod val="75000"/>
                </a:schemeClr>
              </a:buClr>
              <a:defRPr/>
            </a:pPr>
            <a:r>
              <a:rPr lang="en-US" kern="0" dirty="0">
                <a:solidFill>
                  <a:sysClr val="windowText" lastClr="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There are 4 varieties made with Vegan Ingredients.</a:t>
            </a:r>
          </a:p>
          <a:p>
            <a:pPr indent="-362048" defTabSz="1152149">
              <a:buClr>
                <a:schemeClr val="accent6">
                  <a:lumMod val="75000"/>
                </a:schemeClr>
              </a:buClr>
              <a:defRPr/>
            </a:pPr>
            <a:endParaRPr lang="en-US" kern="0" dirty="0">
              <a:solidFill>
                <a:sysClr val="windowText" lastClr="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362048" defTabSz="1152149">
              <a:buClr>
                <a:schemeClr val="accent6">
                  <a:lumMod val="75000"/>
                </a:schemeClr>
              </a:buClr>
              <a:defRPr/>
            </a:pPr>
            <a:r>
              <a:rPr lang="en-US" kern="0" dirty="0">
                <a:solidFill>
                  <a:sysClr val="windowText" lastClr="000000"/>
                </a:solidFill>
                <a:latin typeface="Microsoft Sans Serif" panose="020B0604020202020204" pitchFamily="34" charset="0"/>
                <a:ea typeface="Microsoft Sans Serif" panose="020B0604020202020204" pitchFamily="34" charset="0"/>
                <a:cs typeface="Microsoft Sans Serif" panose="020B0604020202020204" pitchFamily="34" charset="0"/>
              </a:rPr>
              <a:t>ABC also supports sustainable production of Palm Oil through their membership with the RSPO. </a:t>
            </a:r>
          </a:p>
        </p:txBody>
      </p:sp>
      <p:sp>
        <p:nvSpPr>
          <p:cNvPr id="4" name="Slide Number Placeholder 3"/>
          <p:cNvSpPr>
            <a:spLocks noGrp="1"/>
          </p:cNvSpPr>
          <p:nvPr>
            <p:ph type="sldNum" sz="quarter" idx="10"/>
          </p:nvPr>
        </p:nvSpPr>
        <p:spPr>
          <a:xfrm>
            <a:off x="2113280" y="7680962"/>
            <a:ext cx="4226560" cy="358379"/>
          </a:xfrm>
        </p:spPr>
        <p:txBody>
          <a:bodyPr/>
          <a:lstStyle/>
          <a:p>
            <a:fld id="{871B2431-D351-4C6E-A3CF-9DFAC0E3E050}" type="slidenum">
              <a:rPr lang="cs-CZ" smtClean="0"/>
              <a:t>6</a:t>
            </a:fld>
            <a:endParaRPr lang="cs-CZ" dirty="0"/>
          </a:p>
        </p:txBody>
      </p:sp>
    </p:spTree>
    <p:extLst>
      <p:ext uri="{BB962C8B-B14F-4D97-AF65-F5344CB8AC3E}">
        <p14:creationId xmlns:p14="http://schemas.microsoft.com/office/powerpoint/2010/main" val="248822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514350"/>
            <a:ext cx="4562475" cy="2566988"/>
          </a:xfrm>
        </p:spPr>
      </p:sp>
      <p:sp>
        <p:nvSpPr>
          <p:cNvPr id="3" name="Notes Placeholder 2"/>
          <p:cNvSpPr>
            <a:spLocks noGrp="1"/>
          </p:cNvSpPr>
          <p:nvPr>
            <p:ph type="body" idx="1"/>
          </p:nvPr>
        </p:nvSpPr>
        <p:spPr>
          <a:xfrm>
            <a:off x="914400" y="3251199"/>
            <a:ext cx="4595812" cy="3592513"/>
          </a:xfrm>
        </p:spPr>
        <p:txBody>
          <a:bodyPr/>
          <a:lstStyle/>
          <a:p>
            <a:endParaRPr lang="en-US" dirty="0"/>
          </a:p>
        </p:txBody>
      </p:sp>
      <p:sp>
        <p:nvSpPr>
          <p:cNvPr id="4" name="Slide Number Placeholder 3"/>
          <p:cNvSpPr>
            <a:spLocks noGrp="1"/>
          </p:cNvSpPr>
          <p:nvPr>
            <p:ph type="sldNum" sz="quarter" idx="10"/>
          </p:nvPr>
        </p:nvSpPr>
        <p:spPr>
          <a:xfrm>
            <a:off x="1981200" y="7924800"/>
            <a:ext cx="3962400" cy="341313"/>
          </a:xfrm>
        </p:spPr>
        <p:txBody>
          <a:bodyPr/>
          <a:lstStyle/>
          <a:p>
            <a:fld id="{871B2431-D351-4C6E-A3CF-9DFAC0E3E050}" type="slidenum">
              <a:rPr lang="cs-CZ" smtClean="0"/>
              <a:t>7</a:t>
            </a:fld>
            <a:endParaRPr lang="cs-CZ" dirty="0"/>
          </a:p>
        </p:txBody>
      </p:sp>
    </p:spTree>
    <p:extLst>
      <p:ext uri="{BB962C8B-B14F-4D97-AF65-F5344CB8AC3E}">
        <p14:creationId xmlns:p14="http://schemas.microsoft.com/office/powerpoint/2010/main" val="297432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28650"/>
            <a:ext cx="4792663" cy="2695575"/>
          </a:xfrm>
        </p:spPr>
      </p:sp>
      <p:sp>
        <p:nvSpPr>
          <p:cNvPr id="3" name="Notes Placeholder 2"/>
          <p:cNvSpPr>
            <a:spLocks noGrp="1"/>
          </p:cNvSpPr>
          <p:nvPr>
            <p:ph type="body" idx="1"/>
          </p:nvPr>
        </p:nvSpPr>
        <p:spPr>
          <a:xfrm>
            <a:off x="975362" y="3413762"/>
            <a:ext cx="5029201" cy="3235406"/>
          </a:xfrm>
        </p:spPr>
        <p:txBody>
          <a:bodyPr/>
          <a:lstStyle/>
          <a:p>
            <a:pPr defTabSz="1123282">
              <a:defRPr/>
            </a:pPr>
            <a:r>
              <a:rPr lang="en-US" b="1" dirty="0">
                <a:solidFill>
                  <a:srgbClr val="365B6D"/>
                </a:solidFill>
                <a:latin typeface="Girl Scout Display Light" panose="02020003000000000000" pitchFamily="18" charset="0"/>
                <a:ea typeface="Source Sans Pro"/>
                <a:cs typeface="Source Sans Pro"/>
                <a:sym typeface="Source Sans Pro"/>
              </a:rPr>
              <a:t>We are continuing our theme of BRAVE. FIERCE. FUN into cookie season. And as you can see, our 2026 Mascot is the Black Footed Ferret.</a:t>
            </a:r>
          </a:p>
          <a:p>
            <a:endParaRPr lang="en-US" dirty="0"/>
          </a:p>
          <a:p>
            <a:r>
              <a:rPr lang="en-US" dirty="0"/>
              <a:t>Facts about the Black Footed Ferret:</a:t>
            </a:r>
          </a:p>
          <a:p>
            <a:endParaRPr lang="en-US" dirty="0"/>
          </a:p>
          <a:p>
            <a:pPr marL="210616" indent="-210616">
              <a:buFontTx/>
              <a:buChar char="-"/>
            </a:pPr>
            <a:r>
              <a:rPr lang="en-US" dirty="0"/>
              <a:t>Only ferret</a:t>
            </a:r>
            <a:r>
              <a:rPr lang="en-US" baseline="0" dirty="0"/>
              <a:t> species native to North America</a:t>
            </a:r>
          </a:p>
          <a:p>
            <a:pPr marL="210616" indent="-210616">
              <a:buFontTx/>
              <a:buChar char="-"/>
            </a:pPr>
            <a:r>
              <a:rPr lang="en-US" baseline="0" dirty="0"/>
              <a:t>Average life span in the wild is 1-3year, but 4-6 years in captivity</a:t>
            </a:r>
          </a:p>
          <a:p>
            <a:pPr marL="210616" indent="-210616">
              <a:buFontTx/>
              <a:buChar char="-"/>
            </a:pPr>
            <a:r>
              <a:rPr lang="en-US" baseline="0" dirty="0"/>
              <a:t>Thought to be extinct until 1981 when a few were found in Wyoming. Today over 400 live in the wild thanks to captive breeding and reintroduction and cloning.</a:t>
            </a:r>
          </a:p>
          <a:p>
            <a:pPr marL="210616" indent="-210616">
              <a:buFontTx/>
              <a:buChar char="-"/>
            </a:pPr>
            <a:r>
              <a:rPr lang="en-US" baseline="0" dirty="0"/>
              <a:t>They are nocturnal, most active at night, and fossorial, living underground.</a:t>
            </a:r>
          </a:p>
          <a:p>
            <a:pPr marL="210616" indent="-210616">
              <a:buFontTx/>
              <a:buChar char="-"/>
            </a:pPr>
            <a:r>
              <a:rPr lang="en-US" baseline="0" dirty="0"/>
              <a:t>Are known for their squeaks, hisses and chatter. They also use dance to communicate!</a:t>
            </a:r>
          </a:p>
          <a:p>
            <a:pPr marL="210616" indent="-210616">
              <a:buFontTx/>
              <a:buChar char="-"/>
            </a:pPr>
            <a:r>
              <a:rPr lang="en-US" baseline="0" dirty="0"/>
              <a:t>A group of ferrets is called a business!   </a:t>
            </a:r>
          </a:p>
          <a:p>
            <a:endParaRPr lang="en-US" baseline="0" dirty="0"/>
          </a:p>
          <a:p>
            <a:r>
              <a:rPr lang="en-US" baseline="0" dirty="0"/>
              <a:t>You’ll find a Flickr Art Gallery via the link on this slide that provides troops with digital assets for this cookie season. A link to this can also be found on </a:t>
            </a:r>
            <a:r>
              <a:rPr lang="en-US" baseline="0" dirty="0" err="1"/>
              <a:t>gswny.org’s</a:t>
            </a:r>
            <a:r>
              <a:rPr lang="en-US" baseline="0" dirty="0"/>
              <a:t> </a:t>
            </a:r>
            <a:r>
              <a:rPr lang="en-US" baseline="0" dirty="0" smtClean="0"/>
              <a:t>volunteer cookie resources </a:t>
            </a:r>
            <a:r>
              <a:rPr lang="en-US" baseline="0" dirty="0"/>
              <a:t>page  </a:t>
            </a:r>
          </a:p>
        </p:txBody>
      </p:sp>
      <p:sp>
        <p:nvSpPr>
          <p:cNvPr id="4" name="Slide Number Placeholder 3"/>
          <p:cNvSpPr>
            <a:spLocks noGrp="1"/>
          </p:cNvSpPr>
          <p:nvPr>
            <p:ph type="sldNum" sz="quarter" idx="10"/>
          </p:nvPr>
        </p:nvSpPr>
        <p:spPr>
          <a:xfrm>
            <a:off x="1869440" y="7920992"/>
            <a:ext cx="4226560" cy="358379"/>
          </a:xfrm>
        </p:spPr>
        <p:txBody>
          <a:bodyPr/>
          <a:lstStyle/>
          <a:p>
            <a:fld id="{871B2431-D351-4C6E-A3CF-9DFAC0E3E050}" type="slidenum">
              <a:rPr lang="cs-CZ" smtClean="0"/>
              <a:t>8</a:t>
            </a:fld>
            <a:endParaRPr lang="cs-CZ" dirty="0"/>
          </a:p>
        </p:txBody>
      </p:sp>
    </p:spTree>
    <p:extLst>
      <p:ext uri="{BB962C8B-B14F-4D97-AF65-F5344CB8AC3E}">
        <p14:creationId xmlns:p14="http://schemas.microsoft.com/office/powerpoint/2010/main" val="177182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481013"/>
            <a:ext cx="4789487" cy="2693987"/>
          </a:xfrm>
        </p:spPr>
      </p:sp>
      <p:sp>
        <p:nvSpPr>
          <p:cNvPr id="3" name="Notes Placeholder 2"/>
          <p:cNvSpPr>
            <a:spLocks noGrp="1"/>
          </p:cNvSpPr>
          <p:nvPr>
            <p:ph type="body" idx="1"/>
          </p:nvPr>
        </p:nvSpPr>
        <p:spPr>
          <a:xfrm>
            <a:off x="457200" y="3413760"/>
            <a:ext cx="6172200" cy="5867400"/>
          </a:xfrm>
        </p:spPr>
        <p:txBody>
          <a:bodyPr/>
          <a:lstStyle/>
          <a:p>
            <a:r>
              <a:rPr lang="en-US" dirty="0"/>
              <a:t>Let’s talk about this year’s program. </a:t>
            </a:r>
          </a:p>
          <a:p>
            <a:endParaRPr lang="en-US" dirty="0"/>
          </a:p>
          <a:p>
            <a:r>
              <a:rPr lang="en-US" dirty="0"/>
              <a:t>This year’s program officially begins on Jan 7</a:t>
            </a:r>
            <a:r>
              <a:rPr lang="en-US" baseline="30000" dirty="0"/>
              <a:t>th</a:t>
            </a:r>
            <a:r>
              <a:rPr lang="en-US" dirty="0"/>
              <a:t>. However, we are offering a “soft” program opening on December 12</a:t>
            </a:r>
            <a:r>
              <a:rPr lang="en-US" baseline="30000" dirty="0"/>
              <a:t>th</a:t>
            </a:r>
            <a:r>
              <a:rPr lang="en-US" dirty="0"/>
              <a:t>.</a:t>
            </a:r>
          </a:p>
          <a:p>
            <a:endParaRPr lang="en-US" dirty="0"/>
          </a:p>
          <a:p>
            <a:r>
              <a:rPr lang="en-US" dirty="0"/>
              <a:t>On the 12</a:t>
            </a:r>
            <a:r>
              <a:rPr lang="en-US" baseline="30000" dirty="0"/>
              <a:t>th</a:t>
            </a:r>
            <a:r>
              <a:rPr lang="en-US" dirty="0"/>
              <a:t>, girls will receive an email inviting them to login to Digital Cookie, launch their site, and get started. ONLY Direct Shipped orders will be available from December 12</a:t>
            </a:r>
            <a:r>
              <a:rPr lang="en-US" baseline="30000" dirty="0"/>
              <a:t>th</a:t>
            </a:r>
            <a:r>
              <a:rPr lang="en-US" dirty="0"/>
              <a:t> until January 6</a:t>
            </a:r>
            <a:r>
              <a:rPr lang="en-US" baseline="30000" dirty="0"/>
              <a:t>th</a:t>
            </a:r>
            <a:r>
              <a:rPr lang="en-US" dirty="0"/>
              <a:t>.</a:t>
            </a:r>
          </a:p>
          <a:p>
            <a:endParaRPr lang="en-US" dirty="0"/>
          </a:p>
          <a:p>
            <a:r>
              <a:rPr lang="en-US" dirty="0"/>
              <a:t>When the program officially begins on Jan 7</a:t>
            </a:r>
            <a:r>
              <a:rPr lang="en-US" baseline="30000" dirty="0"/>
              <a:t>th</a:t>
            </a:r>
            <a:r>
              <a:rPr lang="en-US" dirty="0"/>
              <a:t>, Girl Delivery will also open up on the girls site. We will also resend registration emails to any Girl Scout who has not already launched their site at that time.</a:t>
            </a:r>
          </a:p>
          <a:p>
            <a:endParaRPr lang="en-US" dirty="0"/>
          </a:p>
          <a:p>
            <a:r>
              <a:rPr lang="en-US" dirty="0"/>
              <a:t>The initial ordering period closes on January 31</a:t>
            </a:r>
            <a:r>
              <a:rPr lang="en-US" baseline="30000" dirty="0"/>
              <a:t>st</a:t>
            </a:r>
            <a:r>
              <a:rPr lang="en-US" dirty="0"/>
              <a:t> at 11:59pm. Caregivers have until this date to enter and SUBMIT their paper order card or offline orders in Digital Cookie.</a:t>
            </a:r>
          </a:p>
          <a:p>
            <a:endParaRPr lang="en-US" dirty="0"/>
          </a:p>
          <a:p>
            <a:r>
              <a:rPr lang="en-US" dirty="0"/>
              <a:t>Caregivers will still have 5 days after the 31</a:t>
            </a:r>
            <a:r>
              <a:rPr lang="en-US" baseline="30000" dirty="0"/>
              <a:t>st</a:t>
            </a:r>
            <a:r>
              <a:rPr lang="en-US" dirty="0"/>
              <a:t> to approve Girl Delivery orders taken through then. If they do so, these orders will move into the initial order and it will adjust troop extras and recognitions accordingly. Troops should plan on finalizing their initial orders on February 6</a:t>
            </a:r>
            <a:r>
              <a:rPr lang="en-US" baseline="30000" dirty="0"/>
              <a:t>th</a:t>
            </a:r>
            <a:r>
              <a:rPr lang="en-US" dirty="0"/>
              <a:t>.</a:t>
            </a:r>
          </a:p>
          <a:p>
            <a:endParaRPr lang="en-US" dirty="0"/>
          </a:p>
          <a:p>
            <a:r>
              <a:rPr lang="en-US" dirty="0"/>
              <a:t>SUPPM’s will have the next day to review and edit.</a:t>
            </a:r>
          </a:p>
          <a:p>
            <a:endParaRPr lang="en-US" dirty="0"/>
          </a:p>
          <a:p>
            <a:r>
              <a:rPr lang="en-US" dirty="0"/>
              <a:t>Cookie delivery is Feb 25-28 kicking off our Direct Sale and Cookie Booths.</a:t>
            </a:r>
          </a:p>
          <a:p>
            <a:endParaRPr lang="en-US" dirty="0"/>
          </a:p>
          <a:p>
            <a:r>
              <a:rPr lang="en-US" dirty="0"/>
              <a:t>Please take note of the Initial Payment and Final Payment </a:t>
            </a:r>
            <a:r>
              <a:rPr lang="en-US" dirty="0" err="1" smtClean="0"/>
              <a:t>datesSUPPM’s</a:t>
            </a:r>
            <a:r>
              <a:rPr lang="en-US" dirty="0" smtClean="0"/>
              <a:t> </a:t>
            </a:r>
            <a:r>
              <a:rPr lang="en-US" dirty="0"/>
              <a:t>will have the next day to review and edit.</a:t>
            </a:r>
          </a:p>
          <a:p>
            <a:endParaRPr lang="en-US" dirty="0"/>
          </a:p>
          <a:p>
            <a:r>
              <a:rPr lang="en-US" dirty="0"/>
              <a:t>Cookie delivery is Feb 25-28 kicking off our Direct Sale. </a:t>
            </a:r>
          </a:p>
          <a:p>
            <a:endParaRPr lang="en-US" dirty="0"/>
          </a:p>
          <a:p>
            <a:r>
              <a:rPr lang="en-US" dirty="0"/>
              <a:t>Also, please be sure to reiterate Initial Payment and Final Payment dates to troops.</a:t>
            </a:r>
          </a:p>
        </p:txBody>
      </p:sp>
      <p:sp>
        <p:nvSpPr>
          <p:cNvPr id="4" name="Slide Number Placeholder 3"/>
          <p:cNvSpPr>
            <a:spLocks noGrp="1"/>
          </p:cNvSpPr>
          <p:nvPr>
            <p:ph type="sldNum" sz="quarter" idx="10"/>
          </p:nvPr>
        </p:nvSpPr>
        <p:spPr>
          <a:xfrm>
            <a:off x="2275840" y="8922783"/>
            <a:ext cx="4226560" cy="358379"/>
          </a:xfrm>
        </p:spPr>
        <p:txBody>
          <a:bodyPr/>
          <a:lstStyle/>
          <a:p>
            <a:fld id="{871B2431-D351-4C6E-A3CF-9DFAC0E3E050}" type="slidenum">
              <a:rPr lang="cs-CZ" smtClean="0"/>
              <a:t>9</a:t>
            </a:fld>
            <a:endParaRPr lang="cs-CZ" dirty="0"/>
          </a:p>
        </p:txBody>
      </p:sp>
    </p:spTree>
    <p:extLst>
      <p:ext uri="{BB962C8B-B14F-4D97-AF65-F5344CB8AC3E}">
        <p14:creationId xmlns:p14="http://schemas.microsoft.com/office/powerpoint/2010/main" val="381852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48000" y="1728000"/>
            <a:ext cx="8262000" cy="756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9379800" y="1728788"/>
            <a:ext cx="8262000" cy="75580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648000" y="648000"/>
            <a:ext cx="16993800" cy="648000"/>
          </a:xfrm>
        </p:spPr>
        <p:txBody>
          <a:bodyPr/>
          <a:lstStyle>
            <a:lvl1pPr>
              <a:defRPr sz="7200"/>
            </a:lvl1p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301352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5.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6.png"/><Relationship Id="rId7" Type="http://schemas.microsoft.com/office/2007/relationships/hdphoto" Target="../media/hdphoto8.wdp"/><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04.jp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2.png"/><Relationship Id="rId5" Type="http://schemas.openxmlformats.org/officeDocument/2006/relationships/image" Target="../media/image97.jpg"/><Relationship Id="rId10" Type="http://schemas.openxmlformats.org/officeDocument/2006/relationships/image" Target="../media/image101.png"/><Relationship Id="rId4" Type="http://schemas.openxmlformats.org/officeDocument/2006/relationships/image" Target="../media/image96.jpeg"/><Relationship Id="rId9"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74.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12.jpeg"/><Relationship Id="rId5" Type="http://schemas.openxmlformats.org/officeDocument/2006/relationships/image" Target="../media/image111.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15.jpeg"/><Relationship Id="rId5" Type="http://schemas.openxmlformats.org/officeDocument/2006/relationships/image" Target="../media/image114.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72.png"/><Relationship Id="rId5" Type="http://schemas.openxmlformats.org/officeDocument/2006/relationships/image" Target="../media/image117.png"/><Relationship Id="rId10" Type="http://schemas.openxmlformats.org/officeDocument/2006/relationships/image" Target="../media/image36.png"/><Relationship Id="rId4" Type="http://schemas.openxmlformats.org/officeDocument/2006/relationships/image" Target="../media/image78.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tiff"/><Relationship Id="rId4" Type="http://schemas.openxmlformats.org/officeDocument/2006/relationships/image" Target="../media/image122.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mailto:ABCSmartCookieBakers@hearthsidefoods.com" TargetMode="External"/><Relationship Id="rId3" Type="http://schemas.openxmlformats.org/officeDocument/2006/relationships/image" Target="../media/image132.png"/><Relationship Id="rId7" Type="http://schemas.openxmlformats.org/officeDocument/2006/relationships/hyperlink" Target="https://www.abcsmartcookies.com/cookie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mailto:ABCSmartCookieTechSupport@makerspride.com" TargetMode="External"/><Relationship Id="rId5" Type="http://schemas.openxmlformats.org/officeDocument/2006/relationships/hyperlink" Target="mailto:customercare@gswny.org" TargetMode="External"/><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6.png"/><Relationship Id="rId5" Type="http://schemas.microsoft.com/office/2007/relationships/hdphoto" Target="../media/hdphoto12.wdp"/><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hyperlink" Target="https://www.flickr.com/photos/abcbakersvolunteergallery/albums/" TargetMode="External"/><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343530" cy="10287000"/>
            <a:chOff x="0" y="0"/>
            <a:chExt cx="1934098" cy="2709333"/>
          </a:xfrm>
          <a:solidFill>
            <a:srgbClr val="0081A3"/>
          </a:solidFill>
        </p:grpSpPr>
        <p:sp>
          <p:nvSpPr>
            <p:cNvPr id="3" name="Freeform 3"/>
            <p:cNvSpPr/>
            <p:nvPr/>
          </p:nvSpPr>
          <p:spPr>
            <a:xfrm>
              <a:off x="0" y="0"/>
              <a:ext cx="1934098" cy="2709333"/>
            </a:xfrm>
            <a:custGeom>
              <a:avLst/>
              <a:gdLst/>
              <a:ahLst/>
              <a:cxnLst/>
              <a:rect l="l" t="t" r="r" b="b"/>
              <a:pathLst>
                <a:path w="1934098" h="2709333">
                  <a:moveTo>
                    <a:pt x="0" y="0"/>
                  </a:moveTo>
                  <a:lnTo>
                    <a:pt x="1934098" y="0"/>
                  </a:lnTo>
                  <a:lnTo>
                    <a:pt x="1934098" y="2709333"/>
                  </a:lnTo>
                  <a:lnTo>
                    <a:pt x="0" y="2709333"/>
                  </a:lnTo>
                  <a:close/>
                </a:path>
              </a:pathLst>
            </a:custGeom>
            <a:grpFill/>
          </p:spPr>
          <p:txBody>
            <a:bodyPr/>
            <a:lstStyle/>
            <a:p>
              <a:endParaRPr lang="en-US"/>
            </a:p>
          </p:txBody>
        </p:sp>
        <p:sp>
          <p:nvSpPr>
            <p:cNvPr id="4" name="TextBox 4"/>
            <p:cNvSpPr txBox="1"/>
            <p:nvPr/>
          </p:nvSpPr>
          <p:spPr>
            <a:xfrm>
              <a:off x="0" y="-47625"/>
              <a:ext cx="1934098" cy="2756958"/>
            </a:xfrm>
            <a:prstGeom prst="rect">
              <a:avLst/>
            </a:prstGeom>
            <a:grpFill/>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5"/>
          <p:cNvGrpSpPr/>
          <p:nvPr/>
        </p:nvGrpSpPr>
        <p:grpSpPr>
          <a:xfrm>
            <a:off x="18240375" y="0"/>
            <a:ext cx="47625" cy="10287000"/>
            <a:chOff x="0" y="0"/>
            <a:chExt cx="12543" cy="2709333"/>
          </a:xfrm>
        </p:grpSpPr>
        <p:sp>
          <p:nvSpPr>
            <p:cNvPr id="6" name="Freeform 6"/>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289DD2"/>
            </a:solidFill>
          </p:spPr>
          <p:txBody>
            <a:bodyPr/>
            <a:lstStyle/>
            <a:p>
              <a:endParaRPr lang="en-US"/>
            </a:p>
          </p:txBody>
        </p:sp>
        <p:sp>
          <p:nvSpPr>
            <p:cNvPr id="7" name="TextBox 7"/>
            <p:cNvSpPr txBox="1"/>
            <p:nvPr/>
          </p:nvSpPr>
          <p:spPr>
            <a:xfrm>
              <a:off x="0" y="-47625"/>
              <a:ext cx="12543" cy="2756958"/>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Freeform 8"/>
          <p:cNvSpPr/>
          <p:nvPr/>
        </p:nvSpPr>
        <p:spPr>
          <a:xfrm>
            <a:off x="9626423" y="6149988"/>
            <a:ext cx="6331060" cy="3884969"/>
          </a:xfrm>
          <a:custGeom>
            <a:avLst/>
            <a:gdLst/>
            <a:ahLst/>
            <a:cxnLst/>
            <a:rect l="l" t="t" r="r" b="b"/>
            <a:pathLst>
              <a:path w="6331060" h="3884969">
                <a:moveTo>
                  <a:pt x="0" y="0"/>
                </a:moveTo>
                <a:lnTo>
                  <a:pt x="6331059" y="0"/>
                </a:lnTo>
                <a:lnTo>
                  <a:pt x="6331059" y="3884969"/>
                </a:lnTo>
                <a:lnTo>
                  <a:pt x="0" y="3884969"/>
                </a:lnTo>
                <a:lnTo>
                  <a:pt x="0" y="0"/>
                </a:lnTo>
                <a:close/>
              </a:path>
            </a:pathLst>
          </a:custGeom>
          <a:blipFill>
            <a:blip r:embed="rId3"/>
            <a:stretch>
              <a:fillRect t="-4287" b="-4287"/>
            </a:stretch>
          </a:blipFill>
        </p:spPr>
        <p:txBody>
          <a:bodyPr/>
          <a:lstStyle/>
          <a:p>
            <a:endParaRPr lang="en-US"/>
          </a:p>
        </p:txBody>
      </p:sp>
      <p:sp>
        <p:nvSpPr>
          <p:cNvPr id="9" name="Freeform 9"/>
          <p:cNvSpPr/>
          <p:nvPr/>
        </p:nvSpPr>
        <p:spPr>
          <a:xfrm rot="618000">
            <a:off x="-1380596" y="-894959"/>
            <a:ext cx="10614192" cy="10231728"/>
          </a:xfrm>
          <a:custGeom>
            <a:avLst/>
            <a:gdLst/>
            <a:ahLst/>
            <a:cxnLst/>
            <a:rect l="l" t="t" r="r" b="b"/>
            <a:pathLst>
              <a:path w="10614192" h="10231728">
                <a:moveTo>
                  <a:pt x="0" y="1645351"/>
                </a:moveTo>
                <a:lnTo>
                  <a:pt x="9053783" y="0"/>
                </a:lnTo>
                <a:lnTo>
                  <a:pt x="10614192" y="8586377"/>
                </a:lnTo>
                <a:lnTo>
                  <a:pt x="1560409" y="10231728"/>
                </a:lnTo>
                <a:lnTo>
                  <a:pt x="0" y="1645351"/>
                </a:lnTo>
                <a:close/>
              </a:path>
            </a:pathLst>
          </a:custGeom>
          <a:blipFill>
            <a:blip r:embed="rId4"/>
            <a:stretch>
              <a:fillRect l="-2159" t="-95" r="-1767" b="-7715"/>
            </a:stretch>
          </a:blipFill>
        </p:spPr>
        <p:txBody>
          <a:bodyPr/>
          <a:lstStyle/>
          <a:p>
            <a:endParaRPr lang="en-US"/>
          </a:p>
        </p:txBody>
      </p:sp>
      <p:sp>
        <p:nvSpPr>
          <p:cNvPr id="10" name="Freeform 10"/>
          <p:cNvSpPr/>
          <p:nvPr/>
        </p:nvSpPr>
        <p:spPr>
          <a:xfrm>
            <a:off x="1082569" y="495300"/>
            <a:ext cx="2328582" cy="2257153"/>
          </a:xfrm>
          <a:custGeom>
            <a:avLst/>
            <a:gdLst/>
            <a:ahLst/>
            <a:cxnLst/>
            <a:rect l="l" t="t" r="r" b="b"/>
            <a:pathLst>
              <a:path w="2328582" h="2257153">
                <a:moveTo>
                  <a:pt x="0" y="0"/>
                </a:moveTo>
                <a:lnTo>
                  <a:pt x="2328582" y="0"/>
                </a:lnTo>
                <a:lnTo>
                  <a:pt x="2328582" y="2257153"/>
                </a:lnTo>
                <a:lnTo>
                  <a:pt x="0" y="2257153"/>
                </a:lnTo>
                <a:lnTo>
                  <a:pt x="0" y="0"/>
                </a:lnTo>
                <a:close/>
              </a:path>
            </a:pathLst>
          </a:custGeom>
          <a:blipFill>
            <a:blip r:embed="rId5"/>
            <a:stretch>
              <a:fillRect/>
            </a:stretch>
          </a:blipFill>
        </p:spPr>
        <p:txBody>
          <a:bodyPr/>
          <a:lstStyle/>
          <a:p>
            <a:endParaRPr lang="en-US"/>
          </a:p>
        </p:txBody>
      </p:sp>
      <p:sp>
        <p:nvSpPr>
          <p:cNvPr id="12" name="Freeform 12"/>
          <p:cNvSpPr/>
          <p:nvPr/>
        </p:nvSpPr>
        <p:spPr>
          <a:xfrm>
            <a:off x="8915400" y="161647"/>
            <a:ext cx="8229600" cy="1933853"/>
          </a:xfrm>
          <a:custGeom>
            <a:avLst/>
            <a:gdLst/>
            <a:ahLst/>
            <a:cxnLst/>
            <a:rect l="l" t="t" r="r" b="b"/>
            <a:pathLst>
              <a:path w="5448092" h="2083895">
                <a:moveTo>
                  <a:pt x="0" y="0"/>
                </a:moveTo>
                <a:lnTo>
                  <a:pt x="5448091" y="0"/>
                </a:lnTo>
                <a:lnTo>
                  <a:pt x="5448091" y="2083895"/>
                </a:lnTo>
                <a:lnTo>
                  <a:pt x="0" y="2083895"/>
                </a:lnTo>
                <a:lnTo>
                  <a:pt x="0" y="0"/>
                </a:lnTo>
                <a:close/>
              </a:path>
            </a:pathLst>
          </a:custGeom>
          <a:blipFill>
            <a:blip r:embed="rId6">
              <a:duotone>
                <a:prstClr val="black"/>
                <a:schemeClr val="accent6">
                  <a:tint val="45000"/>
                  <a:satMod val="400000"/>
                </a:schemeClr>
              </a:duotone>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Rectangle 18"/>
          <p:cNvSpPr/>
          <p:nvPr/>
        </p:nvSpPr>
        <p:spPr>
          <a:xfrm>
            <a:off x="0" y="8572500"/>
            <a:ext cx="7343530" cy="1714500"/>
          </a:xfrm>
          <a:prstGeom prst="rect">
            <a:avLst/>
          </a:prstGeom>
          <a:solidFill>
            <a:srgbClr val="E0A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7423053" y="4284699"/>
            <a:ext cx="10896845" cy="1692771"/>
          </a:xfrm>
          <a:prstGeom prst="rect">
            <a:avLst/>
          </a:prstGeom>
        </p:spPr>
        <p:txBody>
          <a:bodyPr lIns="0" tIns="0" rIns="0" bIns="0" rtlCol="0" anchor="t">
            <a:spAutoFit/>
          </a:bodyPr>
          <a:lstStyle/>
          <a:p>
            <a:pPr marL="0" marR="0" lvl="0" indent="0" algn="ctr" defTabSz="914400" rtl="0" eaLnBrk="1" fontAlgn="auto" latinLnBrk="0" hangingPunct="1">
              <a:lnSpc>
                <a:spcPts val="6596"/>
              </a:lnSpc>
              <a:spcBef>
                <a:spcPts val="0"/>
              </a:spcBef>
              <a:spcAft>
                <a:spcPts val="0"/>
              </a:spcAft>
              <a:buClrTx/>
              <a:buSzTx/>
              <a:buFontTx/>
              <a:buNone/>
              <a:tabLst/>
              <a:defRPr/>
            </a:pPr>
            <a:r>
              <a:rPr kumimoji="0" lang="en-US" sz="5997" b="0" i="0" u="none" strike="noStrike" kern="1200" cap="none" spc="0" normalizeH="0" baseline="0" noProof="0" dirty="0">
                <a:ln>
                  <a:noFill/>
                </a:ln>
                <a:solidFill>
                  <a:srgbClr val="365B6D"/>
                </a:solidFill>
                <a:effectLst/>
                <a:uLnTx/>
                <a:uFillTx/>
                <a:latin typeface="Girl Scout Text Medium" panose="02020003000000000000" pitchFamily="18" charset="0"/>
                <a:ea typeface="Source Sans Pro"/>
                <a:cs typeface="Source Sans Pro"/>
                <a:sym typeface="Source Sans Pro"/>
              </a:rPr>
              <a:t>2026 Cookie Program </a:t>
            </a:r>
          </a:p>
          <a:p>
            <a:pPr marL="0" marR="0" lvl="0" indent="0" algn="ctr" defTabSz="914400" rtl="0" eaLnBrk="1" fontAlgn="auto" latinLnBrk="0" hangingPunct="1">
              <a:lnSpc>
                <a:spcPts val="6596"/>
              </a:lnSpc>
              <a:spcBef>
                <a:spcPts val="0"/>
              </a:spcBef>
              <a:spcAft>
                <a:spcPts val="0"/>
              </a:spcAft>
              <a:buClrTx/>
              <a:buSzTx/>
              <a:buFontTx/>
              <a:buNone/>
              <a:tabLst/>
              <a:defRPr/>
            </a:pPr>
            <a:r>
              <a:rPr kumimoji="0" lang="en-US" sz="5997" b="0" i="0" u="none" strike="noStrike" kern="1200" cap="none" spc="0" normalizeH="0" baseline="0" noProof="0" dirty="0">
                <a:ln>
                  <a:noFill/>
                </a:ln>
                <a:solidFill>
                  <a:srgbClr val="365B6D"/>
                </a:solidFill>
                <a:effectLst/>
                <a:uLnTx/>
                <a:uFillTx/>
                <a:latin typeface="Girl Scout Text Medium" panose="02020003000000000000" pitchFamily="18" charset="0"/>
                <a:ea typeface="Source Sans Pro"/>
                <a:cs typeface="Source Sans Pro"/>
                <a:sym typeface="Source Sans Pro"/>
              </a:rPr>
              <a:t>Troop Volunteer Training</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1032" y="2204925"/>
            <a:ext cx="4961840" cy="201598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38" y="5988859"/>
            <a:ext cx="6934200" cy="693420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 y="8167114"/>
            <a:ext cx="2514600" cy="2514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143000" y="678820"/>
            <a:ext cx="15783575" cy="8787377"/>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1600200" y="4305300"/>
            <a:ext cx="15087600" cy="1077218"/>
          </a:xfrm>
          <a:prstGeom prst="rect">
            <a:avLst/>
          </a:prstGeom>
        </p:spPr>
        <p:txBody>
          <a:bodyPr wrap="square" lIns="0" tIns="0" rIns="0" bIns="0" rtlCol="0" anchor="t">
            <a:spAutoFit/>
          </a:bodyPr>
          <a:lstStyle/>
          <a:p>
            <a:pPr marL="0" lvl="0" indent="0" algn="ctr">
              <a:lnSpc>
                <a:spcPts val="8360"/>
              </a:lnSpc>
              <a:spcBef>
                <a:spcPct val="0"/>
              </a:spcBef>
            </a:pPr>
            <a:r>
              <a:rPr lang="en-US" sz="11500" dirty="0">
                <a:solidFill>
                  <a:schemeClr val="bg1"/>
                </a:solidFill>
                <a:latin typeface="Girl Scout Display Light" panose="02020003000000000000" pitchFamily="18" charset="0"/>
                <a:ea typeface="Source Sans Pro"/>
                <a:cs typeface="Source Sans Pro"/>
                <a:sym typeface="Source Sans Pro"/>
              </a:rPr>
              <a:t>The Girl Experience</a:t>
            </a:r>
          </a:p>
        </p:txBody>
      </p:sp>
    </p:spTree>
    <p:extLst>
      <p:ext uri="{BB962C8B-B14F-4D97-AF65-F5344CB8AC3E}">
        <p14:creationId xmlns:p14="http://schemas.microsoft.com/office/powerpoint/2010/main" val="87782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905000" cy="10287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5" name="Freeform 5"/>
          <p:cNvSpPr/>
          <p:nvPr/>
        </p:nvSpPr>
        <p:spPr>
          <a:xfrm>
            <a:off x="1905000" y="2167331"/>
            <a:ext cx="6721472" cy="7990614"/>
          </a:xfrm>
          <a:custGeom>
            <a:avLst/>
            <a:gdLst/>
            <a:ahLst/>
            <a:cxnLst/>
            <a:rect l="l" t="t" r="r" b="b"/>
            <a:pathLst>
              <a:path w="7990614" h="7990614">
                <a:moveTo>
                  <a:pt x="0" y="0"/>
                </a:moveTo>
                <a:lnTo>
                  <a:pt x="7990614" y="0"/>
                </a:lnTo>
                <a:lnTo>
                  <a:pt x="7990614" y="7990614"/>
                </a:lnTo>
                <a:lnTo>
                  <a:pt x="0" y="7990614"/>
                </a:lnTo>
                <a:lnTo>
                  <a:pt x="0" y="0"/>
                </a:lnTo>
                <a:close/>
              </a:path>
            </a:pathLst>
          </a:custGeom>
          <a:blipFill>
            <a:blip r:embed="rId3"/>
            <a:srcRect/>
            <a:stretch>
              <a:fillRect l="-18882"/>
            </a:stretch>
          </a:blipFill>
        </p:spPr>
        <p:txBody>
          <a:bodyPr/>
          <a:lstStyle/>
          <a:p>
            <a:endParaRPr lang="en-US"/>
          </a:p>
        </p:txBody>
      </p:sp>
      <p:sp>
        <p:nvSpPr>
          <p:cNvPr id="6" name="TextBox 6"/>
          <p:cNvSpPr txBox="1"/>
          <p:nvPr/>
        </p:nvSpPr>
        <p:spPr>
          <a:xfrm>
            <a:off x="2514600" y="440126"/>
            <a:ext cx="15310957" cy="987450"/>
          </a:xfrm>
          <a:prstGeom prst="rect">
            <a:avLst/>
          </a:prstGeom>
        </p:spPr>
        <p:txBody>
          <a:bodyPr wrap="square" lIns="0" tIns="0" rIns="0" bIns="0" rtlCol="0" anchor="t">
            <a:spAutoFit/>
          </a:bodyPr>
          <a:lstStyle/>
          <a:p>
            <a:pPr marL="0" lvl="0" indent="0" algn="l">
              <a:lnSpc>
                <a:spcPts val="7700"/>
              </a:lnSpc>
              <a:spcBef>
                <a:spcPct val="0"/>
              </a:spcBef>
            </a:pPr>
            <a:r>
              <a:rPr lang="en-US" sz="4400" dirty="0">
                <a:solidFill>
                  <a:srgbClr val="365B6D"/>
                </a:solidFill>
                <a:latin typeface="Source Sans Pro"/>
                <a:ea typeface="Source Sans Pro"/>
                <a:cs typeface="Source Sans Pro"/>
                <a:sym typeface="Source Sans Pro"/>
              </a:rPr>
              <a:t>The purpose of the Girl Scout Cookie Program </a:t>
            </a:r>
          </a:p>
        </p:txBody>
      </p:sp>
      <p:sp>
        <p:nvSpPr>
          <p:cNvPr id="7" name="TextBox 7"/>
          <p:cNvSpPr txBox="1"/>
          <p:nvPr/>
        </p:nvSpPr>
        <p:spPr>
          <a:xfrm>
            <a:off x="3993898" y="1386280"/>
            <a:ext cx="11293940" cy="752476"/>
          </a:xfrm>
          <a:prstGeom prst="rect">
            <a:avLst/>
          </a:prstGeom>
        </p:spPr>
        <p:txBody>
          <a:bodyPr lIns="0" tIns="0" rIns="0" bIns="0" rtlCol="0" anchor="t">
            <a:spAutoFit/>
          </a:bodyPr>
          <a:lstStyle/>
          <a:p>
            <a:pPr algn="ctr">
              <a:lnSpc>
                <a:spcPts val="6299"/>
              </a:lnSpc>
              <a:spcBef>
                <a:spcPct val="0"/>
              </a:spcBef>
            </a:pPr>
            <a:r>
              <a:rPr lang="en-US" sz="4400" b="1" dirty="0">
                <a:solidFill>
                  <a:srgbClr val="365B6D"/>
                </a:solidFill>
                <a:latin typeface="Source Sans Pro Bold"/>
                <a:ea typeface="Source Sans Pro Bold"/>
                <a:cs typeface="Source Sans Pro Bold"/>
                <a:sym typeface="Source Sans Pro Bold"/>
              </a:rPr>
              <a:t>…it’s about more than just selling cookies. </a:t>
            </a:r>
          </a:p>
        </p:txBody>
      </p:sp>
      <p:sp>
        <p:nvSpPr>
          <p:cNvPr id="8" name="TextBox 8"/>
          <p:cNvSpPr txBox="1"/>
          <p:nvPr/>
        </p:nvSpPr>
        <p:spPr>
          <a:xfrm>
            <a:off x="8883647" y="3866911"/>
            <a:ext cx="7055936" cy="901529"/>
          </a:xfrm>
          <a:prstGeom prst="rect">
            <a:avLst/>
          </a:prstGeom>
        </p:spPr>
        <p:txBody>
          <a:bodyPr lIns="0" tIns="0" rIns="0" bIns="0" rtlCol="0" anchor="t">
            <a:spAutoFit/>
          </a:bodyPr>
          <a:lstStyle/>
          <a:p>
            <a:pPr algn="l">
              <a:lnSpc>
                <a:spcPts val="3553"/>
              </a:lnSpc>
              <a:spcBef>
                <a:spcPct val="0"/>
              </a:spcBef>
            </a:pPr>
            <a:r>
              <a:rPr lang="en-US" sz="2800" b="1" dirty="0">
                <a:solidFill>
                  <a:srgbClr val="0AA951"/>
                </a:solidFill>
                <a:latin typeface="Source Sans Pro Bold"/>
                <a:ea typeface="Source Sans Pro Bold"/>
                <a:cs typeface="Source Sans Pro Bold"/>
                <a:sym typeface="Source Sans Pro Bold"/>
              </a:rPr>
              <a:t>Girl Scouts learn how to set goals and create a plan to reach them.</a:t>
            </a:r>
          </a:p>
        </p:txBody>
      </p:sp>
      <p:sp>
        <p:nvSpPr>
          <p:cNvPr id="9" name="TextBox 9"/>
          <p:cNvSpPr txBox="1"/>
          <p:nvPr/>
        </p:nvSpPr>
        <p:spPr>
          <a:xfrm>
            <a:off x="8768953" y="5095875"/>
            <a:ext cx="7385447" cy="856645"/>
          </a:xfrm>
          <a:prstGeom prst="rect">
            <a:avLst/>
          </a:prstGeom>
        </p:spPr>
        <p:txBody>
          <a:bodyPr wrap="square" lIns="0" tIns="0" rIns="0" bIns="0" rtlCol="0" anchor="t">
            <a:spAutoFit/>
          </a:bodyPr>
          <a:lstStyle/>
          <a:p>
            <a:pPr algn="l">
              <a:lnSpc>
                <a:spcPts val="3359"/>
              </a:lnSpc>
              <a:spcBef>
                <a:spcPct val="0"/>
              </a:spcBef>
            </a:pPr>
            <a:r>
              <a:rPr lang="en-US" sz="2800" b="1" dirty="0">
                <a:solidFill>
                  <a:srgbClr val="2776BC"/>
                </a:solidFill>
                <a:latin typeface="Source Sans Pro Bold"/>
                <a:ea typeface="Source Sans Pro Bold"/>
                <a:cs typeface="Source Sans Pro Bold"/>
                <a:sym typeface="Source Sans Pro Bold"/>
              </a:rPr>
              <a:t>Girl Scouts learn to make decisions on their own and as a team.</a:t>
            </a:r>
          </a:p>
        </p:txBody>
      </p:sp>
      <p:sp>
        <p:nvSpPr>
          <p:cNvPr id="10" name="TextBox 10"/>
          <p:cNvSpPr txBox="1"/>
          <p:nvPr/>
        </p:nvSpPr>
        <p:spPr>
          <a:xfrm>
            <a:off x="8883646" y="6263640"/>
            <a:ext cx="7055935" cy="856645"/>
          </a:xfrm>
          <a:prstGeom prst="rect">
            <a:avLst/>
          </a:prstGeom>
        </p:spPr>
        <p:txBody>
          <a:bodyPr wrap="square" lIns="0" tIns="0" rIns="0" bIns="0" rtlCol="0" anchor="t">
            <a:spAutoFit/>
          </a:bodyPr>
          <a:lstStyle/>
          <a:p>
            <a:pPr algn="l">
              <a:lnSpc>
                <a:spcPts val="3359"/>
              </a:lnSpc>
              <a:spcBef>
                <a:spcPct val="0"/>
              </a:spcBef>
            </a:pPr>
            <a:r>
              <a:rPr lang="en-US" sz="2800" b="1" dirty="0">
                <a:solidFill>
                  <a:srgbClr val="4F1573"/>
                </a:solidFill>
                <a:latin typeface="Source Sans Pro Bold"/>
                <a:ea typeface="Source Sans Pro Bold"/>
                <a:cs typeface="Source Sans Pro Bold"/>
                <a:sym typeface="Source Sans Pro Bold"/>
              </a:rPr>
              <a:t>Girl Scouts learn how to create a budget and handle money.</a:t>
            </a:r>
          </a:p>
        </p:txBody>
      </p:sp>
      <p:sp>
        <p:nvSpPr>
          <p:cNvPr id="11" name="TextBox 11"/>
          <p:cNvSpPr txBox="1"/>
          <p:nvPr/>
        </p:nvSpPr>
        <p:spPr>
          <a:xfrm>
            <a:off x="8768953" y="7431405"/>
            <a:ext cx="8379147" cy="846386"/>
          </a:xfrm>
          <a:prstGeom prst="rect">
            <a:avLst/>
          </a:prstGeom>
        </p:spPr>
        <p:txBody>
          <a:bodyPr lIns="0" tIns="0" rIns="0" bIns="0" rtlCol="0" anchor="t">
            <a:spAutoFit/>
          </a:bodyPr>
          <a:lstStyle/>
          <a:p>
            <a:pPr algn="l">
              <a:lnSpc>
                <a:spcPts val="3258"/>
              </a:lnSpc>
              <a:spcBef>
                <a:spcPct val="0"/>
              </a:spcBef>
            </a:pPr>
            <a:r>
              <a:rPr lang="en-US" sz="2800" b="1" dirty="0">
                <a:solidFill>
                  <a:srgbClr val="EC2C26"/>
                </a:solidFill>
                <a:latin typeface="Source Sans Pro Bold"/>
                <a:ea typeface="Source Sans Pro Bold"/>
                <a:cs typeface="Source Sans Pro Bold"/>
                <a:sym typeface="Source Sans Pro Bold"/>
              </a:rPr>
              <a:t>Girl Scouts find their voice and build confidence through customer interactions.</a:t>
            </a:r>
          </a:p>
        </p:txBody>
      </p:sp>
      <p:sp>
        <p:nvSpPr>
          <p:cNvPr id="12" name="TextBox 12"/>
          <p:cNvSpPr txBox="1"/>
          <p:nvPr/>
        </p:nvSpPr>
        <p:spPr>
          <a:xfrm>
            <a:off x="8768953" y="8581957"/>
            <a:ext cx="7766447" cy="856645"/>
          </a:xfrm>
          <a:prstGeom prst="rect">
            <a:avLst/>
          </a:prstGeom>
        </p:spPr>
        <p:txBody>
          <a:bodyPr wrap="square" lIns="0" tIns="0" rIns="0" bIns="0" rtlCol="0" anchor="t">
            <a:spAutoFit/>
          </a:bodyPr>
          <a:lstStyle/>
          <a:p>
            <a:pPr algn="l">
              <a:lnSpc>
                <a:spcPts val="3359"/>
              </a:lnSpc>
              <a:spcBef>
                <a:spcPct val="0"/>
              </a:spcBef>
            </a:pPr>
            <a:r>
              <a:rPr lang="en-US" sz="2800" b="1" dirty="0">
                <a:solidFill>
                  <a:srgbClr val="E78108"/>
                </a:solidFill>
                <a:latin typeface="Source Sans Pro Bold"/>
                <a:ea typeface="Source Sans Pro Bold"/>
                <a:cs typeface="Source Sans Pro Bold"/>
                <a:sym typeface="Source Sans Pro Bold"/>
              </a:rPr>
              <a:t>Girl Scouts learn to act ethically, both in business and in life.</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8525573"/>
            <a:ext cx="625614" cy="6256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248" y="5095875"/>
            <a:ext cx="739047" cy="73904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 y="3866911"/>
            <a:ext cx="670836" cy="6708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 y="6193191"/>
            <a:ext cx="787086" cy="70572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317" y="7446614"/>
            <a:ext cx="850907" cy="5687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1A3"/>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4BA44F0-1131-4E88-C4E8-E2922AF43E09}"/>
              </a:ext>
            </a:extLst>
          </p:cNvPr>
          <p:cNvSpPr/>
          <p:nvPr/>
        </p:nvSpPr>
        <p:spPr>
          <a:xfrm>
            <a:off x="593931" y="7845314"/>
            <a:ext cx="8245269" cy="2186218"/>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Rectangle 6">
            <a:extLst>
              <a:ext uri="{FF2B5EF4-FFF2-40B4-BE49-F238E27FC236}">
                <a16:creationId xmlns:a16="http://schemas.microsoft.com/office/drawing/2014/main" id="{E4BA44F0-1131-4E88-C4E8-E2922AF43E09}"/>
              </a:ext>
            </a:extLst>
          </p:cNvPr>
          <p:cNvSpPr/>
          <p:nvPr/>
        </p:nvSpPr>
        <p:spPr>
          <a:xfrm>
            <a:off x="-10175" y="13723"/>
            <a:ext cx="7750928" cy="103976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1111623" y="-21147"/>
            <a:ext cx="7711628" cy="941027"/>
          </a:xfrm>
          <a:prstGeom prst="rect">
            <a:avLst/>
          </a:prstGeom>
        </p:spPr>
        <p:txBody>
          <a:bodyPr wrap="square" lIns="0" tIns="0" rIns="0" bIns="0" rtlCol="0" anchor="t">
            <a:spAutoFit/>
          </a:bodyPr>
          <a:lstStyle/>
          <a:p>
            <a:pPr marL="0" lvl="0" indent="0" algn="l">
              <a:lnSpc>
                <a:spcPts val="8360"/>
              </a:lnSpc>
              <a:spcBef>
                <a:spcPct val="0"/>
              </a:spcBef>
            </a:pPr>
            <a:r>
              <a:rPr lang="en-US" sz="4400" dirty="0">
                <a:solidFill>
                  <a:schemeClr val="bg1"/>
                </a:solidFill>
                <a:latin typeface="Girl Scout Display Light" panose="02020003000000000000" pitchFamily="18" charset="0"/>
                <a:ea typeface="Source Sans Pro"/>
                <a:cs typeface="Source Sans Pro"/>
                <a:sym typeface="Source Sans Pro"/>
              </a:rPr>
              <a:t>Girl Scout Participation</a:t>
            </a:r>
          </a:p>
        </p:txBody>
      </p:sp>
      <p:sp>
        <p:nvSpPr>
          <p:cNvPr id="33" name="Title 1">
            <a:extLst>
              <a:ext uri="{FF2B5EF4-FFF2-40B4-BE49-F238E27FC236}">
                <a16:creationId xmlns:a16="http://schemas.microsoft.com/office/drawing/2014/main" id="{426CC39E-F077-5A82-BAE3-FEA4D2F78770}"/>
              </a:ext>
            </a:extLst>
          </p:cNvPr>
          <p:cNvSpPr txBox="1">
            <a:spLocks/>
          </p:cNvSpPr>
          <p:nvPr/>
        </p:nvSpPr>
        <p:spPr>
          <a:xfrm>
            <a:off x="3300590" y="8276389"/>
            <a:ext cx="3360489" cy="479194"/>
          </a:xfrm>
          <a:prstGeom prst="rect">
            <a:avLst/>
          </a:prstGeom>
        </p:spPr>
        <p:txBody>
          <a:bodyPr vert="horz" lIns="182880" tIns="91440" rIns="182880" bIns="91440" rtlCol="0" anchor="t">
            <a:normAutofit fontScale="85000" lnSpcReduction="2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3200" b="1" dirty="0">
                <a:latin typeface="Girl Scout Display Light" panose="02020003000000000000" pitchFamily="18" charset="0"/>
              </a:rPr>
              <a:t>Juliette’s / IRG</a:t>
            </a:r>
          </a:p>
          <a:p>
            <a:endParaRPr lang="en-US" sz="3200" b="1" dirty="0">
              <a:latin typeface="Girl Scout Display Light" panose="02020003000000000000" pitchFamily="18" charset="0"/>
            </a:endParaRPr>
          </a:p>
        </p:txBody>
      </p:sp>
      <p:sp>
        <p:nvSpPr>
          <p:cNvPr id="34" name="Rectangle 33"/>
          <p:cNvSpPr/>
          <p:nvPr/>
        </p:nvSpPr>
        <p:spPr>
          <a:xfrm>
            <a:off x="3314767" y="8771159"/>
            <a:ext cx="5166324" cy="830997"/>
          </a:xfrm>
          <a:prstGeom prst="rect">
            <a:avLst/>
          </a:prstGeom>
        </p:spPr>
        <p:txBody>
          <a:bodyPr wrap="square">
            <a:spAutoFit/>
          </a:bodyPr>
          <a:lstStyle/>
          <a:p>
            <a:r>
              <a:rPr lang="en-US" sz="1600" dirty="0">
                <a:latin typeface="Girl Scout Text Book" panose="02020003000000000000" pitchFamily="18" charset="0"/>
              </a:rPr>
              <a:t>Managed by the service unit, these Girl Scouts are encouraged to participate in the Cookie Program within IRG guidelines.</a:t>
            </a:r>
          </a:p>
        </p:txBody>
      </p:sp>
      <p:pic>
        <p:nvPicPr>
          <p:cNvPr id="37" name="Picture 3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47" r="100000"/>
                    </a14:imgEffect>
                  </a14:imgLayer>
                </a14:imgProps>
              </a:ext>
              <a:ext uri="{28A0092B-C50C-407E-A947-70E740481C1C}">
                <a14:useLocalDpi xmlns:a14="http://schemas.microsoft.com/office/drawing/2010/main" val="0"/>
              </a:ext>
            </a:extLst>
          </a:blip>
          <a:stretch>
            <a:fillRect/>
          </a:stretch>
        </p:blipFill>
        <p:spPr>
          <a:xfrm>
            <a:off x="981660" y="8086318"/>
            <a:ext cx="1823592" cy="1705382"/>
          </a:xfrm>
          <a:prstGeom prst="rect">
            <a:avLst/>
          </a:prstGeom>
        </p:spPr>
      </p:pic>
      <p:pic>
        <p:nvPicPr>
          <p:cNvPr id="38" name="Picture 37"/>
          <p:cNvPicPr>
            <a:picLocks noChangeAspect="1"/>
          </p:cNvPicPr>
          <p:nvPr/>
        </p:nvPicPr>
        <p:blipFill>
          <a:blip r:embed="rId5"/>
          <a:stretch>
            <a:fillRect/>
          </a:stretch>
        </p:blipFill>
        <p:spPr>
          <a:xfrm>
            <a:off x="11660952" y="1714500"/>
            <a:ext cx="5785525" cy="748655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1887200" y="7540529"/>
            <a:ext cx="5486400" cy="166052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26CC39E-F077-5A82-BAE3-FEA4D2F78770}"/>
              </a:ext>
            </a:extLst>
          </p:cNvPr>
          <p:cNvSpPr txBox="1">
            <a:spLocks/>
          </p:cNvSpPr>
          <p:nvPr/>
        </p:nvSpPr>
        <p:spPr>
          <a:xfrm>
            <a:off x="228600" y="1382094"/>
            <a:ext cx="10829339" cy="5867400"/>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nSpc>
                <a:spcPct val="120000"/>
              </a:lnSpc>
              <a:spcAft>
                <a:spcPts val="600"/>
              </a:spcAft>
            </a:pPr>
            <a:r>
              <a:rPr lang="en-US" sz="2400" b="1" dirty="0">
                <a:solidFill>
                  <a:schemeClr val="bg1"/>
                </a:solidFill>
              </a:rPr>
              <a:t>All 2025/2026 Registered Girl Scouts can participate in the Girl Scout Cookie Program. Girls will receive an email  invitation to login to Digital Cookie and launch their cookie business on December 12th.</a:t>
            </a:r>
          </a:p>
          <a:p>
            <a:pPr>
              <a:lnSpc>
                <a:spcPct val="120000"/>
              </a:lnSpc>
              <a:spcAft>
                <a:spcPts val="600"/>
              </a:spcAft>
            </a:pPr>
            <a:endParaRPr lang="en-US" sz="800" b="1" dirty="0">
              <a:solidFill>
                <a:schemeClr val="bg1"/>
              </a:solidFill>
            </a:endParaRPr>
          </a:p>
          <a:p>
            <a:pPr>
              <a:lnSpc>
                <a:spcPct val="120000"/>
              </a:lnSpc>
              <a:spcAft>
                <a:spcPts val="600"/>
              </a:spcAft>
            </a:pPr>
            <a:r>
              <a:rPr lang="en-US" sz="2400" b="1" dirty="0">
                <a:solidFill>
                  <a:schemeClr val="bg1"/>
                </a:solidFill>
              </a:rPr>
              <a:t>Girls who do not launch will receive additional email invitations periodically throughout the program. </a:t>
            </a:r>
          </a:p>
          <a:p>
            <a:pPr>
              <a:lnSpc>
                <a:spcPct val="120000"/>
              </a:lnSpc>
              <a:spcAft>
                <a:spcPts val="600"/>
              </a:spcAft>
            </a:pPr>
            <a:endParaRPr lang="en-US" sz="1000" b="1" dirty="0">
              <a:solidFill>
                <a:schemeClr val="bg1"/>
              </a:solidFill>
            </a:endParaRPr>
          </a:p>
          <a:p>
            <a:pPr>
              <a:lnSpc>
                <a:spcPct val="120000"/>
              </a:lnSpc>
              <a:spcAft>
                <a:spcPts val="600"/>
              </a:spcAft>
            </a:pPr>
            <a:r>
              <a:rPr lang="en-US" sz="2400" b="1" dirty="0">
                <a:solidFill>
                  <a:schemeClr val="bg1"/>
                </a:solidFill>
              </a:rPr>
              <a:t>All participating Girl Scouts must have one of these signed permission forms submitted to the Troop Cookie Manager:</a:t>
            </a:r>
          </a:p>
          <a:p>
            <a:pPr>
              <a:spcAft>
                <a:spcPts val="600"/>
              </a:spcAft>
            </a:pPr>
            <a:endParaRPr lang="en-US" sz="700" dirty="0">
              <a:solidFill>
                <a:schemeClr val="bg1"/>
              </a:solidFill>
            </a:endParaRPr>
          </a:p>
          <a:p>
            <a:pPr marL="571500" indent="-571500">
              <a:spcAft>
                <a:spcPts val="600"/>
              </a:spcAft>
              <a:buFont typeface="Arial" panose="020B0604020202020204" pitchFamily="34" charset="0"/>
              <a:buChar char="•"/>
            </a:pPr>
            <a:r>
              <a:rPr lang="en-US" sz="2400" dirty="0">
                <a:solidFill>
                  <a:schemeClr val="bg1"/>
                </a:solidFill>
              </a:rPr>
              <a:t>Troop’s Annual Information (Permission) Form with permission to participate in the Product Programs given</a:t>
            </a:r>
          </a:p>
          <a:p>
            <a:pPr>
              <a:spcAft>
                <a:spcPts val="600"/>
              </a:spcAft>
            </a:pPr>
            <a:endParaRPr lang="en-US" sz="900" dirty="0">
              <a:solidFill>
                <a:schemeClr val="bg1"/>
              </a:solidFill>
            </a:endParaRPr>
          </a:p>
          <a:p>
            <a:pPr marL="571500" indent="-571500">
              <a:spcAft>
                <a:spcPts val="600"/>
              </a:spcAft>
              <a:buFont typeface="Arial" panose="020B0604020202020204" pitchFamily="34" charset="0"/>
              <a:buChar char="•"/>
            </a:pPr>
            <a:r>
              <a:rPr lang="en-US" sz="2400" dirty="0">
                <a:solidFill>
                  <a:schemeClr val="bg1"/>
                </a:solidFill>
              </a:rPr>
              <a:t>OR a completed Caregiver Cookie Permission Form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Pentagon 21"/>
          <p:cNvSpPr/>
          <p:nvPr/>
        </p:nvSpPr>
        <p:spPr>
          <a:xfrm>
            <a:off x="0" y="266701"/>
            <a:ext cx="13639800" cy="1219200"/>
          </a:xfrm>
          <a:prstGeom prst="homePlat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26CC39E-F077-5A82-BAE3-FEA4D2F78770}"/>
              </a:ext>
            </a:extLst>
          </p:cNvPr>
          <p:cNvSpPr txBox="1">
            <a:spLocks/>
          </p:cNvSpPr>
          <p:nvPr/>
        </p:nvSpPr>
        <p:spPr>
          <a:xfrm>
            <a:off x="14173200" y="3356915"/>
            <a:ext cx="4038600" cy="4807057"/>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a:t>Take Girl Delivery Orders (payment due at delivery or order)</a:t>
            </a:r>
          </a:p>
          <a:p>
            <a:endParaRPr lang="en-US" sz="2000" dirty="0"/>
          </a:p>
          <a:p>
            <a:r>
              <a:rPr lang="en-US" sz="2000" dirty="0"/>
              <a:t>Input your Initial Offline Order (what you need to fulfill offline orders through Jan 31</a:t>
            </a:r>
            <a:r>
              <a:rPr lang="en-US" sz="2000" baseline="30000" dirty="0"/>
              <a:t>st</a:t>
            </a:r>
            <a:r>
              <a:rPr lang="en-US" sz="2000" dirty="0"/>
              <a:t>) into Digital Cookie no later than January 31</a:t>
            </a:r>
            <a:r>
              <a:rPr lang="en-US" sz="2000" baseline="30000" dirty="0"/>
              <a:t>st</a:t>
            </a:r>
            <a:r>
              <a:rPr lang="en-US" sz="2000" dirty="0"/>
              <a:t> </a:t>
            </a:r>
          </a:p>
          <a:p>
            <a:endParaRPr lang="en-US" sz="2000" dirty="0"/>
          </a:p>
          <a:p>
            <a:r>
              <a:rPr lang="en-US" sz="2000" dirty="0"/>
              <a:t>Request any additional cookies needed for orders taken Feb 1</a:t>
            </a:r>
            <a:r>
              <a:rPr lang="en-US" sz="2000" baseline="30000" dirty="0"/>
              <a:t>st</a:t>
            </a:r>
            <a:r>
              <a:rPr lang="en-US" sz="2000" dirty="0"/>
              <a:t> – March 29</a:t>
            </a:r>
            <a:r>
              <a:rPr lang="en-US" sz="2000" baseline="30000" dirty="0"/>
              <a:t>th</a:t>
            </a:r>
            <a:r>
              <a:rPr lang="en-US" sz="2000" dirty="0"/>
              <a:t> from your Troop Cookie Manager</a:t>
            </a:r>
          </a:p>
          <a:p>
            <a:endParaRPr lang="en-US" sz="2000" dirty="0"/>
          </a:p>
          <a:p>
            <a:pPr>
              <a:spcAft>
                <a:spcPts val="1200"/>
              </a:spcAft>
            </a:pPr>
            <a:r>
              <a:rPr lang="en-US" sz="2000" dirty="0"/>
              <a:t>Submit payment to your Troop Leader for all ordered cookies by the end of the program, March 29th</a:t>
            </a:r>
          </a:p>
        </p:txBody>
      </p:sp>
      <p:sp>
        <p:nvSpPr>
          <p:cNvPr id="24" name="Title 1">
            <a:extLst>
              <a:ext uri="{FF2B5EF4-FFF2-40B4-BE49-F238E27FC236}">
                <a16:creationId xmlns:a16="http://schemas.microsoft.com/office/drawing/2014/main" id="{426CC39E-F077-5A82-BAE3-FEA4D2F78770}"/>
              </a:ext>
            </a:extLst>
          </p:cNvPr>
          <p:cNvSpPr txBox="1">
            <a:spLocks/>
          </p:cNvSpPr>
          <p:nvPr/>
        </p:nvSpPr>
        <p:spPr>
          <a:xfrm>
            <a:off x="4910125" y="3314700"/>
            <a:ext cx="4359379" cy="4810257"/>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a:t>Take Direct Shipped &amp; Girl Delivery Orders</a:t>
            </a:r>
          </a:p>
          <a:p>
            <a:endParaRPr lang="en-US" sz="2000" dirty="0"/>
          </a:p>
          <a:p>
            <a:r>
              <a:rPr lang="en-US" sz="2000" dirty="0"/>
              <a:t>Send emails, download QR code &amp; share site link</a:t>
            </a:r>
          </a:p>
          <a:p>
            <a:endParaRPr lang="en-US" sz="2000" dirty="0"/>
          </a:p>
          <a:p>
            <a:r>
              <a:rPr lang="en-US" sz="2000" dirty="0"/>
              <a:t>Track sales goals &amp; make recognition selections</a:t>
            </a:r>
          </a:p>
          <a:p>
            <a:endParaRPr lang="en-US" sz="1200" dirty="0"/>
          </a:p>
          <a:p>
            <a:pPr>
              <a:spcAft>
                <a:spcPts val="1200"/>
              </a:spcAft>
            </a:pPr>
            <a:endParaRPr lang="en-US" sz="600" dirty="0"/>
          </a:p>
          <a:p>
            <a:pPr>
              <a:spcAft>
                <a:spcPts val="1200"/>
              </a:spcAft>
            </a:pPr>
            <a:r>
              <a:rPr lang="en-US" sz="2000" dirty="0"/>
              <a:t>Input Initial Offline Order (total needed to fulfill Girl Delivery Paper Order Card orders)</a:t>
            </a:r>
          </a:p>
          <a:p>
            <a:pPr>
              <a:spcAft>
                <a:spcPts val="1200"/>
              </a:spcAft>
            </a:pPr>
            <a:endParaRPr lang="en-US" sz="100" dirty="0"/>
          </a:p>
          <a:p>
            <a:pPr>
              <a:spcAft>
                <a:spcPts val="1200"/>
              </a:spcAft>
            </a:pPr>
            <a:r>
              <a:rPr lang="en-US" sz="2000" dirty="0"/>
              <a:t>Send cheers to troop members and track badge activities completion</a:t>
            </a:r>
          </a:p>
        </p:txBody>
      </p:sp>
      <p:pic>
        <p:nvPicPr>
          <p:cNvPr id="5" name="Picture 4"/>
          <p:cNvPicPr>
            <a:picLocks noChangeAspect="1"/>
          </p:cNvPicPr>
          <p:nvPr/>
        </p:nvPicPr>
        <p:blipFill>
          <a:blip r:embed="rId3"/>
          <a:stretch>
            <a:fillRect/>
          </a:stretch>
        </p:blipFill>
        <p:spPr>
          <a:xfrm>
            <a:off x="10348991" y="3348808"/>
            <a:ext cx="2957208" cy="4526005"/>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160332" y="3321603"/>
            <a:ext cx="3670306" cy="2477139"/>
            <a:chOff x="8124398" y="647700"/>
            <a:chExt cx="3604393" cy="2321780"/>
          </a:xfrm>
        </p:grpSpPr>
        <p:pic>
          <p:nvPicPr>
            <p:cNvPr id="6" name="Picture 5"/>
            <p:cNvPicPr>
              <a:picLocks noChangeAspect="1"/>
            </p:cNvPicPr>
            <p:nvPr/>
          </p:nvPicPr>
          <p:blipFill>
            <a:blip r:embed="rId4"/>
            <a:stretch>
              <a:fillRect/>
            </a:stretch>
          </p:blipFill>
          <p:spPr>
            <a:xfrm>
              <a:off x="8124398" y="699668"/>
              <a:ext cx="3604393" cy="226981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8458200" y="723900"/>
              <a:ext cx="76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200" y="647700"/>
              <a:ext cx="855963" cy="347775"/>
            </a:xfrm>
            <a:prstGeom prst="rect">
              <a:avLst/>
            </a:prstGeom>
          </p:spPr>
        </p:pic>
      </p:grpSp>
      <p:pic>
        <p:nvPicPr>
          <p:cNvPr id="15" name="Picture 14"/>
          <p:cNvPicPr>
            <a:picLocks noChangeAspect="1"/>
          </p:cNvPicPr>
          <p:nvPr/>
        </p:nvPicPr>
        <p:blipFill>
          <a:blip r:embed="rId6"/>
          <a:stretch>
            <a:fillRect/>
          </a:stretch>
        </p:blipFill>
        <p:spPr>
          <a:xfrm>
            <a:off x="1516265" y="6017001"/>
            <a:ext cx="2243531" cy="2660734"/>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1600200" y="2444720"/>
            <a:ext cx="6045245" cy="584775"/>
          </a:xfrm>
          <a:prstGeom prst="rect">
            <a:avLst/>
          </a:prstGeom>
        </p:spPr>
        <p:txBody>
          <a:bodyPr wrap="none">
            <a:spAutoFit/>
          </a:bodyPr>
          <a:lstStyle/>
          <a:p>
            <a:r>
              <a:rPr lang="en-US" sz="3200" b="1" dirty="0">
                <a:latin typeface="Girl Scout Display Light" panose="02020003000000000000" pitchFamily="18" charset="0"/>
              </a:rPr>
              <a:t>Digital Cookie Girl Scout’s Site</a:t>
            </a:r>
          </a:p>
        </p:txBody>
      </p:sp>
      <p:sp>
        <p:nvSpPr>
          <p:cNvPr id="18" name="Rectangle 17"/>
          <p:cNvSpPr/>
          <p:nvPr/>
        </p:nvSpPr>
        <p:spPr>
          <a:xfrm>
            <a:off x="10257378" y="2448776"/>
            <a:ext cx="7954422" cy="584775"/>
          </a:xfrm>
          <a:prstGeom prst="rect">
            <a:avLst/>
          </a:prstGeom>
        </p:spPr>
        <p:txBody>
          <a:bodyPr wrap="none">
            <a:spAutoFit/>
          </a:bodyPr>
          <a:lstStyle/>
          <a:p>
            <a:pPr>
              <a:spcAft>
                <a:spcPts val="600"/>
              </a:spcAft>
            </a:pPr>
            <a:r>
              <a:rPr lang="en-US" sz="3200" b="1" dirty="0">
                <a:latin typeface="Girl Scout Display Light" panose="02020003000000000000" pitchFamily="18" charset="0"/>
              </a:rPr>
              <a:t>Paper Order Card (Offline- Girl Delivery)</a:t>
            </a:r>
          </a:p>
        </p:txBody>
      </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t="27501" b="16666"/>
          <a:stretch/>
        </p:blipFill>
        <p:spPr>
          <a:xfrm flipH="1">
            <a:off x="11963401" y="-190500"/>
            <a:ext cx="3951139" cy="2206056"/>
          </a:xfrm>
          <a:prstGeom prst="rect">
            <a:avLst/>
          </a:prstGeom>
        </p:spPr>
      </p:pic>
      <p:sp>
        <p:nvSpPr>
          <p:cNvPr id="29" name="Rectangle 28"/>
          <p:cNvSpPr/>
          <p:nvPr/>
        </p:nvSpPr>
        <p:spPr>
          <a:xfrm>
            <a:off x="1375398" y="463094"/>
            <a:ext cx="9587881" cy="769441"/>
          </a:xfrm>
          <a:prstGeom prst="rect">
            <a:avLst/>
          </a:prstGeom>
        </p:spPr>
        <p:txBody>
          <a:bodyPr wrap="none">
            <a:spAutoFit/>
          </a:bodyPr>
          <a:lstStyle/>
          <a:p>
            <a:r>
              <a:rPr lang="en-US" sz="4400" b="1" dirty="0">
                <a:latin typeface="Girl Scout Display Light" panose="02020003000000000000" pitchFamily="18" charset="0"/>
              </a:rPr>
              <a:t>Entrepreneurship Skills Start Here!</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034" y="4264844"/>
            <a:ext cx="585253" cy="391194"/>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5157" y="7172136"/>
            <a:ext cx="487006" cy="48700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8783" y="3348808"/>
            <a:ext cx="639754" cy="639754"/>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7166" y="5026682"/>
            <a:ext cx="542990" cy="542990"/>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7166" y="6071050"/>
            <a:ext cx="548145" cy="491486"/>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22458" y="3356915"/>
            <a:ext cx="639754" cy="639754"/>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04464" y="5162809"/>
            <a:ext cx="548145" cy="491486"/>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86634" y="6210300"/>
            <a:ext cx="542990" cy="54299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42618" y="7593866"/>
            <a:ext cx="487006" cy="487006"/>
          </a:xfrm>
          <a:prstGeom prst="rect">
            <a:avLst/>
          </a:prstGeom>
        </p:spPr>
      </p:pic>
      <p:pic>
        <p:nvPicPr>
          <p:cNvPr id="32" name="Picture 31"/>
          <p:cNvPicPr>
            <a:picLocks noChangeAspect="1"/>
          </p:cNvPicPr>
          <p:nvPr/>
        </p:nvPicPr>
        <p:blipFill>
          <a:blip r:embed="rId13"/>
          <a:stretch>
            <a:fillRect/>
          </a:stretch>
        </p:blipFill>
        <p:spPr>
          <a:xfrm rot="21047877">
            <a:off x="585432" y="6983059"/>
            <a:ext cx="1314450" cy="281940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65502" y="4415156"/>
            <a:ext cx="585253" cy="391194"/>
          </a:xfrm>
          <a:prstGeom prst="rect">
            <a:avLst/>
          </a:prstGeom>
        </p:spPr>
      </p:pic>
    </p:spTree>
    <p:extLst>
      <p:ext uri="{BB962C8B-B14F-4D97-AF65-F5344CB8AC3E}">
        <p14:creationId xmlns:p14="http://schemas.microsoft.com/office/powerpoint/2010/main" val="1412121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62800" y="5067300"/>
            <a:ext cx="5600700" cy="5600700"/>
          </a:xfrm>
          <a:prstGeom prst="rect">
            <a:avLst/>
          </a:prstGeom>
        </p:spPr>
      </p:pic>
      <p:pic>
        <p:nvPicPr>
          <p:cNvPr id="19" name="Content Placeholder 4">
            <a:extLst>
              <a:ext uri="{FF2B5EF4-FFF2-40B4-BE49-F238E27FC236}">
                <a16:creationId xmlns:a16="http://schemas.microsoft.com/office/drawing/2014/main" id="{973E9C9F-8156-4DC7-B7CF-B10BBBEE5B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3" r="2603" b="2722"/>
          <a:stretch/>
        </p:blipFill>
        <p:spPr>
          <a:xfrm>
            <a:off x="10134600" y="2397"/>
            <a:ext cx="7976586" cy="10246503"/>
          </a:xfrm>
          <a:prstGeom prst="rect">
            <a:avLst/>
          </a:prstGeom>
        </p:spPr>
      </p:pic>
      <p:pic>
        <p:nvPicPr>
          <p:cNvPr id="30" name="Picture 29"/>
          <p:cNvPicPr>
            <a:picLocks noChangeAspect="1"/>
          </p:cNvPicPr>
          <p:nvPr/>
        </p:nvPicPr>
        <p:blipFill rotWithShape="1">
          <a:blip r:embed="rId5"/>
          <a:srcRect l="2268" t="2096" r="930" b="11"/>
          <a:stretch/>
        </p:blipFill>
        <p:spPr>
          <a:xfrm>
            <a:off x="228600" y="335049"/>
            <a:ext cx="7596153" cy="9867900"/>
          </a:xfrm>
          <a:prstGeom prst="rect">
            <a:avLst/>
          </a:prstGeom>
        </p:spPr>
      </p:pic>
      <p:sp>
        <p:nvSpPr>
          <p:cNvPr id="7" name="Pentagon 6"/>
          <p:cNvSpPr/>
          <p:nvPr/>
        </p:nvSpPr>
        <p:spPr>
          <a:xfrm rot="5400000">
            <a:off x="6140204" y="1860799"/>
            <a:ext cx="5855192" cy="2133600"/>
          </a:xfrm>
          <a:prstGeom prst="homePlate">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0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mond 2"/>
          <p:cNvSpPr/>
          <p:nvPr/>
        </p:nvSpPr>
        <p:spPr>
          <a:xfrm>
            <a:off x="914400" y="571500"/>
            <a:ext cx="1676400" cy="2566988"/>
          </a:xfrm>
          <a:prstGeom prst="diamond">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914399" y="3950494"/>
            <a:ext cx="1676400" cy="2209800"/>
          </a:xfrm>
          <a:prstGeom prst="roundRect">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61" y="6972300"/>
            <a:ext cx="2124877" cy="2122935"/>
          </a:xfrm>
          <a:prstGeom prst="rect">
            <a:avLst/>
          </a:prstGeom>
        </p:spPr>
      </p:pic>
      <p:sp>
        <p:nvSpPr>
          <p:cNvPr id="6" name="Title 1">
            <a:extLst>
              <a:ext uri="{FF2B5EF4-FFF2-40B4-BE49-F238E27FC236}">
                <a16:creationId xmlns:a16="http://schemas.microsoft.com/office/drawing/2014/main" id="{426CC39E-F077-5A82-BAE3-FEA4D2F78770}"/>
              </a:ext>
            </a:extLst>
          </p:cNvPr>
          <p:cNvSpPr txBox="1">
            <a:spLocks/>
          </p:cNvSpPr>
          <p:nvPr/>
        </p:nvSpPr>
        <p:spPr>
          <a:xfrm>
            <a:off x="3810000" y="2069092"/>
            <a:ext cx="5715000" cy="3762804"/>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b="1" dirty="0"/>
              <a:t>What it looks like:</a:t>
            </a:r>
          </a:p>
          <a:p>
            <a:r>
              <a:rPr lang="en-US" sz="1600" dirty="0"/>
              <a:t>Girl Scouts can choose to turn off Girl Delivery on their Digital Cookie site. This allows them to share a direct shipped only site link with their customers. Using their customer list, girls market their direct ship site link to customers through Digital Cookie emails.</a:t>
            </a:r>
          </a:p>
          <a:p>
            <a:endParaRPr lang="en-US" sz="2000" b="1" dirty="0"/>
          </a:p>
          <a:p>
            <a:r>
              <a:rPr lang="en-US" sz="2000" b="1" dirty="0"/>
              <a:t>Why it works:</a:t>
            </a:r>
          </a:p>
          <a:p>
            <a:r>
              <a:rPr lang="en-US" sz="1600" dirty="0"/>
              <a:t>Girl Scouts find this an easy, flexible way to continue their cookie business! They save time by not having to facilitate the delivery of cookies.</a:t>
            </a:r>
          </a:p>
          <a:p>
            <a:endParaRPr lang="en-US" sz="1800" dirty="0"/>
          </a:p>
          <a:p>
            <a:r>
              <a:rPr lang="en-US" sz="2000" b="1" dirty="0"/>
              <a:t>Who connects with it:</a:t>
            </a:r>
          </a:p>
          <a:p>
            <a:r>
              <a:rPr lang="en-US" sz="1600" dirty="0"/>
              <a:t>Girls who are tech savvy and creative thinkers when it comes to connecting with customers.</a:t>
            </a:r>
          </a:p>
        </p:txBody>
      </p:sp>
      <p:sp>
        <p:nvSpPr>
          <p:cNvPr id="7" name="Rectangle 6"/>
          <p:cNvSpPr/>
          <p:nvPr/>
        </p:nvSpPr>
        <p:spPr>
          <a:xfrm>
            <a:off x="3906253" y="1445092"/>
            <a:ext cx="3241593" cy="584775"/>
          </a:xfrm>
          <a:prstGeom prst="rect">
            <a:avLst/>
          </a:prstGeom>
        </p:spPr>
        <p:txBody>
          <a:bodyPr wrap="none">
            <a:spAutoFit/>
          </a:bodyPr>
          <a:lstStyle/>
          <a:p>
            <a:r>
              <a:rPr lang="en-US" sz="3200" b="1" dirty="0">
                <a:latin typeface="Girl Scout Display Light" panose="02020003000000000000" pitchFamily="18" charset="0"/>
              </a:rPr>
              <a:t>Online Program</a:t>
            </a:r>
          </a:p>
        </p:txBody>
      </p:sp>
      <p:sp>
        <p:nvSpPr>
          <p:cNvPr id="8" name="Rectangle 7"/>
          <p:cNvSpPr/>
          <p:nvPr/>
        </p:nvSpPr>
        <p:spPr>
          <a:xfrm>
            <a:off x="3886200" y="266700"/>
            <a:ext cx="9568645" cy="769441"/>
          </a:xfrm>
          <a:prstGeom prst="rect">
            <a:avLst/>
          </a:prstGeom>
        </p:spPr>
        <p:txBody>
          <a:bodyPr wrap="none">
            <a:spAutoFit/>
          </a:bodyPr>
          <a:lstStyle/>
          <a:p>
            <a:r>
              <a:rPr lang="en-US" sz="4400" b="1" dirty="0">
                <a:latin typeface="Girl Scout Display Light" panose="02020003000000000000" pitchFamily="18" charset="0"/>
              </a:rPr>
              <a:t>Outside the Box Participation Ideas</a:t>
            </a:r>
          </a:p>
        </p:txBody>
      </p:sp>
      <p:sp>
        <p:nvSpPr>
          <p:cNvPr id="9" name="Title 1">
            <a:extLst>
              <a:ext uri="{FF2B5EF4-FFF2-40B4-BE49-F238E27FC236}">
                <a16:creationId xmlns:a16="http://schemas.microsoft.com/office/drawing/2014/main" id="{426CC39E-F077-5A82-BAE3-FEA4D2F78770}"/>
              </a:ext>
            </a:extLst>
          </p:cNvPr>
          <p:cNvSpPr txBox="1">
            <a:spLocks/>
          </p:cNvSpPr>
          <p:nvPr/>
        </p:nvSpPr>
        <p:spPr>
          <a:xfrm>
            <a:off x="10535653" y="2082126"/>
            <a:ext cx="6260702" cy="3764809"/>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b="1" dirty="0"/>
              <a:t>What it looks like:</a:t>
            </a:r>
          </a:p>
          <a:p>
            <a:r>
              <a:rPr lang="en-US" sz="1600" dirty="0"/>
              <a:t>Troops team up to host a joint cookie booth, create a Cookie Share campaign, plan a walk about together. Boost your sister Girl Scouts by creating teams of older and younger Girl Scouts.</a:t>
            </a:r>
          </a:p>
          <a:p>
            <a:endParaRPr lang="en-US" sz="1400" dirty="0"/>
          </a:p>
          <a:p>
            <a:r>
              <a:rPr lang="en-US" sz="2000" b="1" dirty="0"/>
              <a:t>Why it works:</a:t>
            </a:r>
          </a:p>
          <a:p>
            <a:r>
              <a:rPr lang="en-US" sz="1600" dirty="0"/>
              <a:t>The older Girl Scouts get to pass on their cookie knowledge by teaching the younger Girl Scouts how to run their cookie booth, while the younger girls bring the excitement that reminds everyone just how fun cookie booths really are!</a:t>
            </a:r>
          </a:p>
          <a:p>
            <a:endParaRPr lang="en-US" sz="1800" dirty="0"/>
          </a:p>
          <a:p>
            <a:r>
              <a:rPr lang="en-US" sz="2000" b="1" dirty="0"/>
              <a:t>Who connects with it:</a:t>
            </a:r>
          </a:p>
          <a:p>
            <a:r>
              <a:rPr lang="en-US" sz="1600" dirty="0"/>
              <a:t>Girls who have a love for teaching, have little sisters, or want to cookie booth but are a little shy about putting themselves out there!</a:t>
            </a:r>
          </a:p>
        </p:txBody>
      </p:sp>
      <p:sp>
        <p:nvSpPr>
          <p:cNvPr id="10" name="Rectangle 9"/>
          <p:cNvSpPr/>
          <p:nvPr/>
        </p:nvSpPr>
        <p:spPr>
          <a:xfrm>
            <a:off x="10668000" y="1423011"/>
            <a:ext cx="6739352" cy="584775"/>
          </a:xfrm>
          <a:prstGeom prst="rect">
            <a:avLst/>
          </a:prstGeom>
        </p:spPr>
        <p:txBody>
          <a:bodyPr wrap="square">
            <a:spAutoFit/>
          </a:bodyPr>
          <a:lstStyle/>
          <a:p>
            <a:r>
              <a:rPr lang="en-US" sz="3200" b="1" dirty="0">
                <a:latin typeface="Girl Scout Display Light" panose="02020003000000000000" pitchFamily="18" charset="0"/>
              </a:rPr>
              <a:t>Collab with other Cookie Bosses!</a:t>
            </a:r>
          </a:p>
        </p:txBody>
      </p:sp>
      <p:sp>
        <p:nvSpPr>
          <p:cNvPr id="11" name="Title 1">
            <a:extLst>
              <a:ext uri="{FF2B5EF4-FFF2-40B4-BE49-F238E27FC236}">
                <a16:creationId xmlns:a16="http://schemas.microsoft.com/office/drawing/2014/main" id="{426CC39E-F077-5A82-BAE3-FEA4D2F78770}"/>
              </a:ext>
            </a:extLst>
          </p:cNvPr>
          <p:cNvSpPr txBox="1">
            <a:spLocks/>
          </p:cNvSpPr>
          <p:nvPr/>
        </p:nvSpPr>
        <p:spPr>
          <a:xfrm>
            <a:off x="3886200" y="7197639"/>
            <a:ext cx="13030200" cy="2736255"/>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b="1" dirty="0"/>
              <a:t>What it looks like:</a:t>
            </a:r>
          </a:p>
          <a:p>
            <a:r>
              <a:rPr lang="en-US" sz="1600" dirty="0"/>
              <a:t>Girls build their network with businesses in their community as they learn about Business to Business sales while selling Cookie Buyouts! Businesses have the opportunity to donate the cookies they purchase back to community organizations.</a:t>
            </a:r>
          </a:p>
          <a:p>
            <a:endParaRPr lang="en-US" sz="2000" b="1" dirty="0"/>
          </a:p>
          <a:p>
            <a:r>
              <a:rPr lang="en-US" sz="2000" b="1" dirty="0"/>
              <a:t>Why it works:</a:t>
            </a:r>
          </a:p>
          <a:p>
            <a:r>
              <a:rPr lang="en-US" sz="1600" dirty="0"/>
              <a:t>The program is easy to follow and connects Girl Scouts with their community while highlighting skills they can use on job resumes and college applications. They also have the chance to sell a large number of cookie packages in one go!</a:t>
            </a:r>
          </a:p>
          <a:p>
            <a:endParaRPr lang="en-US" sz="1800" dirty="0"/>
          </a:p>
          <a:p>
            <a:r>
              <a:rPr lang="en-US" sz="2000" b="1" dirty="0"/>
              <a:t>Who connects with it:</a:t>
            </a:r>
          </a:p>
          <a:p>
            <a:r>
              <a:rPr lang="en-US" sz="1600" dirty="0"/>
              <a:t>Girls who want to network in their communities.</a:t>
            </a:r>
          </a:p>
        </p:txBody>
      </p:sp>
      <p:sp>
        <p:nvSpPr>
          <p:cNvPr id="12" name="Rectangle 11"/>
          <p:cNvSpPr/>
          <p:nvPr/>
        </p:nvSpPr>
        <p:spPr>
          <a:xfrm>
            <a:off x="3940951" y="6464184"/>
            <a:ext cx="8531502" cy="584775"/>
          </a:xfrm>
          <a:prstGeom prst="rect">
            <a:avLst/>
          </a:prstGeom>
        </p:spPr>
        <p:txBody>
          <a:bodyPr wrap="square">
            <a:spAutoFit/>
          </a:bodyPr>
          <a:lstStyle/>
          <a:p>
            <a:r>
              <a:rPr lang="en-US" sz="3200" b="1" dirty="0">
                <a:latin typeface="Girl Scout Display Light" panose="02020003000000000000" pitchFamily="18" charset="0"/>
              </a:rPr>
              <a:t>Cookie Community Manager Program</a:t>
            </a:r>
          </a:p>
        </p:txBody>
      </p:sp>
    </p:spTree>
    <p:extLst>
      <p:ext uri="{BB962C8B-B14F-4D97-AF65-F5344CB8AC3E}">
        <p14:creationId xmlns:p14="http://schemas.microsoft.com/office/powerpoint/2010/main" val="265933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6016"/>
            <a:ext cx="13258800" cy="1023823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097000" y="8877300"/>
            <a:ext cx="3996563" cy="1200329"/>
          </a:xfrm>
          <a:prstGeom prst="rect">
            <a:avLst/>
          </a:prstGeom>
          <a:noFill/>
        </p:spPr>
        <p:txBody>
          <a:bodyPr wrap="square" rtlCol="0">
            <a:spAutoFit/>
          </a:bodyPr>
          <a:lstStyle/>
          <a:p>
            <a:pPr algn="ctr">
              <a:spcAft>
                <a:spcPts val="675"/>
              </a:spcAft>
            </a:pPr>
            <a:r>
              <a:rPr lang="en-US" b="1" dirty="0">
                <a:latin typeface="Girl Scout Text Book" panose="02020003000000000000" pitchFamily="18" charset="0"/>
              </a:rPr>
              <a:t>Find this Getting Started flyer for Digital Cookie on the gswny.org Girl Resources page and in the Family Guide </a:t>
            </a:r>
          </a:p>
        </p:txBody>
      </p:sp>
    </p:spTree>
    <p:extLst>
      <p:ext uri="{BB962C8B-B14F-4D97-AF65-F5344CB8AC3E}">
        <p14:creationId xmlns:p14="http://schemas.microsoft.com/office/powerpoint/2010/main" val="123943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143000" y="678820"/>
            <a:ext cx="15783575" cy="8787377"/>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1600200" y="4305300"/>
            <a:ext cx="15087600" cy="1077218"/>
          </a:xfrm>
          <a:prstGeom prst="rect">
            <a:avLst/>
          </a:prstGeom>
        </p:spPr>
        <p:txBody>
          <a:bodyPr wrap="square" lIns="0" tIns="0" rIns="0" bIns="0" rtlCol="0" anchor="t">
            <a:spAutoFit/>
          </a:bodyPr>
          <a:lstStyle/>
          <a:p>
            <a:pPr marL="0" lvl="0" indent="0" algn="ctr">
              <a:lnSpc>
                <a:spcPts val="8360"/>
              </a:lnSpc>
              <a:spcBef>
                <a:spcPct val="0"/>
              </a:spcBef>
            </a:pPr>
            <a:r>
              <a:rPr lang="en-US" sz="11500" dirty="0">
                <a:solidFill>
                  <a:schemeClr val="bg1"/>
                </a:solidFill>
                <a:latin typeface="Girl Scout Display Light" panose="02020003000000000000" pitchFamily="18" charset="0"/>
                <a:ea typeface="Source Sans Pro"/>
                <a:cs typeface="Source Sans Pro"/>
                <a:sym typeface="Source Sans Pro"/>
              </a:rPr>
              <a:t>The Troop Experience</a:t>
            </a:r>
          </a:p>
        </p:txBody>
      </p:sp>
    </p:spTree>
    <p:extLst>
      <p:ext uri="{BB962C8B-B14F-4D97-AF65-F5344CB8AC3E}">
        <p14:creationId xmlns:p14="http://schemas.microsoft.com/office/powerpoint/2010/main" val="2582753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1A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0175" y="13723"/>
            <a:ext cx="7750928" cy="103976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1111623" y="-21147"/>
            <a:ext cx="7711628" cy="941027"/>
          </a:xfrm>
          <a:prstGeom prst="rect">
            <a:avLst/>
          </a:prstGeom>
        </p:spPr>
        <p:txBody>
          <a:bodyPr wrap="square" lIns="0" tIns="0" rIns="0" bIns="0" rtlCol="0" anchor="t">
            <a:spAutoFit/>
          </a:bodyPr>
          <a:lstStyle/>
          <a:p>
            <a:pPr marL="0" lvl="0" indent="0" algn="l">
              <a:lnSpc>
                <a:spcPts val="8360"/>
              </a:lnSpc>
              <a:spcBef>
                <a:spcPct val="0"/>
              </a:spcBef>
            </a:pPr>
            <a:r>
              <a:rPr lang="en-US" sz="4400" dirty="0">
                <a:solidFill>
                  <a:schemeClr val="bg1"/>
                </a:solidFill>
                <a:latin typeface="Girl Scout Display Light" panose="02020003000000000000" pitchFamily="18" charset="0"/>
                <a:ea typeface="Source Sans Pro"/>
                <a:cs typeface="Source Sans Pro"/>
                <a:sym typeface="Source Sans Pro"/>
              </a:rPr>
              <a:t>Troop Participation</a:t>
            </a:r>
          </a:p>
        </p:txBody>
      </p:sp>
      <p:pic>
        <p:nvPicPr>
          <p:cNvPr id="4" name="Picture 3"/>
          <p:cNvPicPr>
            <a:picLocks noChangeAspect="1"/>
          </p:cNvPicPr>
          <p:nvPr/>
        </p:nvPicPr>
        <p:blipFill>
          <a:blip r:embed="rId3"/>
          <a:stretch>
            <a:fillRect/>
          </a:stretch>
        </p:blipFill>
        <p:spPr>
          <a:xfrm rot="523303">
            <a:off x="12464860" y="3116480"/>
            <a:ext cx="4875420" cy="632812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426CC39E-F077-5A82-BAE3-FEA4D2F78770}"/>
              </a:ext>
            </a:extLst>
          </p:cNvPr>
          <p:cNvSpPr txBox="1">
            <a:spLocks/>
          </p:cNvSpPr>
          <p:nvPr/>
        </p:nvSpPr>
        <p:spPr>
          <a:xfrm>
            <a:off x="981660" y="1409700"/>
            <a:ext cx="10905539" cy="6435614"/>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nSpc>
                <a:spcPct val="120000"/>
              </a:lnSpc>
              <a:spcAft>
                <a:spcPts val="600"/>
              </a:spcAft>
            </a:pPr>
            <a:r>
              <a:rPr lang="en-US" sz="3200" b="1" dirty="0">
                <a:solidFill>
                  <a:schemeClr val="bg1"/>
                </a:solidFill>
              </a:rPr>
              <a:t>Troop Cookie Managers (TCM) must be a 2025-2026 registered, background checked volunteer.</a:t>
            </a:r>
          </a:p>
          <a:p>
            <a:pPr>
              <a:lnSpc>
                <a:spcPct val="120000"/>
              </a:lnSpc>
              <a:spcAft>
                <a:spcPts val="600"/>
              </a:spcAft>
            </a:pPr>
            <a:endParaRPr lang="en-US" sz="1050" b="1" dirty="0">
              <a:solidFill>
                <a:schemeClr val="bg1"/>
              </a:solidFill>
            </a:endParaRPr>
          </a:p>
          <a:p>
            <a:pPr>
              <a:lnSpc>
                <a:spcPct val="120000"/>
              </a:lnSpc>
              <a:spcAft>
                <a:spcPts val="600"/>
              </a:spcAft>
            </a:pPr>
            <a:r>
              <a:rPr lang="en-US" sz="3200" b="1" dirty="0">
                <a:solidFill>
                  <a:schemeClr val="bg1"/>
                </a:solidFill>
              </a:rPr>
              <a:t>Troops who do not have a volunteer with the “Troop Cookie Manager” role assigned will have 2 co-leaders at random be uploaded into Smart Cookies.</a:t>
            </a:r>
          </a:p>
          <a:p>
            <a:pPr>
              <a:lnSpc>
                <a:spcPct val="120000"/>
              </a:lnSpc>
              <a:spcAft>
                <a:spcPts val="600"/>
              </a:spcAft>
            </a:pPr>
            <a:endParaRPr lang="en-US" sz="1050" b="1" dirty="0">
              <a:solidFill>
                <a:schemeClr val="bg1"/>
              </a:solidFill>
            </a:endParaRPr>
          </a:p>
          <a:p>
            <a:pPr>
              <a:lnSpc>
                <a:spcPct val="120000"/>
              </a:lnSpc>
              <a:spcAft>
                <a:spcPts val="600"/>
              </a:spcAft>
            </a:pPr>
            <a:r>
              <a:rPr lang="en-US" sz="3200" b="1" dirty="0">
                <a:solidFill>
                  <a:schemeClr val="bg1"/>
                </a:solidFill>
              </a:rPr>
              <a:t>All troops with at least 1 leader will be uploaded.</a:t>
            </a:r>
          </a:p>
          <a:p>
            <a:pPr>
              <a:lnSpc>
                <a:spcPct val="120000"/>
              </a:lnSpc>
              <a:spcAft>
                <a:spcPts val="600"/>
              </a:spcAft>
            </a:pPr>
            <a:endParaRPr lang="en-US" sz="1050" b="1" dirty="0">
              <a:solidFill>
                <a:schemeClr val="bg1"/>
              </a:solidFill>
            </a:endParaRPr>
          </a:p>
          <a:p>
            <a:pPr>
              <a:lnSpc>
                <a:spcPct val="120000"/>
              </a:lnSpc>
              <a:spcAft>
                <a:spcPts val="600"/>
              </a:spcAft>
            </a:pPr>
            <a:r>
              <a:rPr lang="en-US" sz="3200" b="1" dirty="0">
                <a:solidFill>
                  <a:schemeClr val="bg1"/>
                </a:solidFill>
              </a:rPr>
              <a:t>Troop Co-Leaders and Troop Cookie Managers can be added after the upload by request.</a:t>
            </a:r>
            <a:endParaRPr lang="en-US" sz="2400" dirty="0">
              <a:solidFill>
                <a:schemeClr val="bg1"/>
              </a:solidFill>
            </a:endParaRPr>
          </a:p>
          <a:p>
            <a:pPr>
              <a:spcAft>
                <a:spcPts val="600"/>
              </a:spcAft>
            </a:pPr>
            <a:endParaRPr lang="en-US" sz="90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51738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381000" y="393249"/>
            <a:ext cx="8247848" cy="9601201"/>
          </a:xfrm>
          <a:prstGeom prst="round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8496" y="558962"/>
            <a:ext cx="3008583" cy="219484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71951" y="2852238"/>
            <a:ext cx="7638086" cy="523220"/>
          </a:xfrm>
          <a:prstGeom prst="rect">
            <a:avLst/>
          </a:prstGeom>
        </p:spPr>
        <p:txBody>
          <a:bodyPr wrap="square">
            <a:spAutoFit/>
          </a:bodyPr>
          <a:lstStyle/>
          <a:p>
            <a:pPr algn="ctr"/>
            <a:r>
              <a:rPr lang="en-US" sz="2800" b="1" dirty="0">
                <a:latin typeface="Girl Scout Display Light" panose="02020003000000000000" pitchFamily="18" charset="0"/>
              </a:rPr>
              <a:t>Smart Cookies= Program Management</a:t>
            </a:r>
          </a:p>
        </p:txBody>
      </p:sp>
      <p:sp>
        <p:nvSpPr>
          <p:cNvPr id="31" name="TextBox 30"/>
          <p:cNvSpPr txBox="1"/>
          <p:nvPr/>
        </p:nvSpPr>
        <p:spPr>
          <a:xfrm>
            <a:off x="750597" y="3564674"/>
            <a:ext cx="7513983" cy="3303468"/>
          </a:xfrm>
          <a:prstGeom prst="rect">
            <a:avLst/>
          </a:prstGeom>
          <a:noFill/>
        </p:spPr>
        <p:txBody>
          <a:bodyPr wrap="square" rtlCol="0">
            <a:spAutoFit/>
          </a:bodyPr>
          <a:lstStyle/>
          <a:p>
            <a:pPr marL="285750" indent="-285750">
              <a:spcAft>
                <a:spcPts val="675"/>
              </a:spcAft>
              <a:buFont typeface="Arial" panose="020B0604020202020204" pitchFamily="34" charset="0"/>
              <a:buChar char="•"/>
            </a:pPr>
            <a:r>
              <a:rPr lang="en-US" dirty="0">
                <a:latin typeface="Girl Scout Text Book" panose="02020003000000000000" pitchFamily="18" charset="0"/>
              </a:rPr>
              <a:t>  Check dashboard for a “To Do” task list</a:t>
            </a:r>
          </a:p>
          <a:p>
            <a:pPr marL="385763" indent="-385763">
              <a:spcAft>
                <a:spcPts val="675"/>
              </a:spcAft>
              <a:buFont typeface="Arial" panose="020B0604020202020204" pitchFamily="34" charset="0"/>
              <a:buChar char="•"/>
            </a:pPr>
            <a:r>
              <a:rPr lang="en-US" dirty="0">
                <a:latin typeface="Girl Scout Text Book" panose="02020003000000000000" pitchFamily="18" charset="0"/>
              </a:rPr>
              <a:t>Review Girl Roster</a:t>
            </a:r>
          </a:p>
          <a:p>
            <a:pPr marL="385763" indent="-385763">
              <a:spcAft>
                <a:spcPts val="675"/>
              </a:spcAft>
              <a:buFont typeface="Arial" panose="020B0604020202020204" pitchFamily="34" charset="0"/>
              <a:buChar char="•"/>
            </a:pPr>
            <a:r>
              <a:rPr lang="en-US" dirty="0">
                <a:latin typeface="Girl Scout Text Book" panose="02020003000000000000" pitchFamily="18" charset="0"/>
              </a:rPr>
              <a:t>Enter Initial, Planned, and Recognition Orders</a:t>
            </a:r>
          </a:p>
          <a:p>
            <a:pPr marL="385763" indent="-385763">
              <a:spcAft>
                <a:spcPts val="675"/>
              </a:spcAft>
              <a:buFont typeface="Arial" panose="020B0604020202020204" pitchFamily="34" charset="0"/>
              <a:buChar char="•"/>
            </a:pPr>
            <a:r>
              <a:rPr lang="en-US" dirty="0">
                <a:latin typeface="Girl Scout Text Book" panose="02020003000000000000" pitchFamily="18" charset="0"/>
              </a:rPr>
              <a:t>Enter troop secured booths</a:t>
            </a:r>
          </a:p>
          <a:p>
            <a:pPr marL="385763" indent="-385763">
              <a:spcAft>
                <a:spcPts val="675"/>
              </a:spcAft>
              <a:buFont typeface="Arial" panose="020B0604020202020204" pitchFamily="34" charset="0"/>
              <a:buChar char="•"/>
            </a:pPr>
            <a:r>
              <a:rPr lang="en-US" dirty="0">
                <a:latin typeface="Girl Scout Text Book" panose="02020003000000000000" pitchFamily="18" charset="0"/>
              </a:rPr>
              <a:t>Enter the council’s cookie booth lottery and select FCFS booths</a:t>
            </a:r>
          </a:p>
          <a:p>
            <a:pPr marL="385763" indent="-385763">
              <a:spcAft>
                <a:spcPts val="675"/>
              </a:spcAft>
              <a:buFont typeface="Arial" panose="020B0604020202020204" pitchFamily="34" charset="0"/>
              <a:buChar char="•"/>
            </a:pPr>
            <a:r>
              <a:rPr lang="en-US" dirty="0">
                <a:latin typeface="Girl Scout Text Book" panose="02020003000000000000" pitchFamily="18" charset="0"/>
              </a:rPr>
              <a:t>Manage Troop &amp; Girl Inventory</a:t>
            </a:r>
          </a:p>
          <a:p>
            <a:pPr marL="385763" indent="-385763">
              <a:spcAft>
                <a:spcPts val="675"/>
              </a:spcAft>
              <a:buFont typeface="Arial" panose="020B0604020202020204" pitchFamily="34" charset="0"/>
              <a:buChar char="•"/>
            </a:pPr>
            <a:r>
              <a:rPr lang="en-US" dirty="0">
                <a:latin typeface="Girl Scout Text Book" panose="02020003000000000000" pitchFamily="18" charset="0"/>
              </a:rPr>
              <a:t>Track finances &amp; enter girl payments</a:t>
            </a:r>
          </a:p>
          <a:p>
            <a:pPr marL="385763" indent="-385763">
              <a:spcAft>
                <a:spcPts val="675"/>
              </a:spcAft>
              <a:buFont typeface="Arial" panose="020B0604020202020204" pitchFamily="34" charset="0"/>
              <a:buChar char="•"/>
            </a:pPr>
            <a:r>
              <a:rPr lang="en-US" dirty="0">
                <a:latin typeface="Girl Scout Text Book" panose="02020003000000000000" pitchFamily="18" charset="0"/>
              </a:rPr>
              <a:t>Review program data via reports</a:t>
            </a:r>
          </a:p>
          <a:p>
            <a:pPr marL="385763" indent="-385763">
              <a:spcAft>
                <a:spcPts val="675"/>
              </a:spcAft>
              <a:buFont typeface="Arial" panose="020B0604020202020204" pitchFamily="34" charset="0"/>
              <a:buChar char="•"/>
            </a:pPr>
            <a:r>
              <a:rPr lang="en-US" dirty="0">
                <a:latin typeface="Girl Scout Text Book" panose="02020003000000000000" pitchFamily="18" charset="0"/>
              </a:rPr>
              <a:t>Save end of program reports for troop records</a:t>
            </a:r>
          </a:p>
        </p:txBody>
      </p:sp>
      <p:sp>
        <p:nvSpPr>
          <p:cNvPr id="32" name="TextBox 31"/>
          <p:cNvSpPr txBox="1"/>
          <p:nvPr/>
        </p:nvSpPr>
        <p:spPr>
          <a:xfrm>
            <a:off x="2702370" y="9399368"/>
            <a:ext cx="3996563" cy="369332"/>
          </a:xfrm>
          <a:prstGeom prst="rect">
            <a:avLst/>
          </a:prstGeom>
          <a:noFill/>
        </p:spPr>
        <p:txBody>
          <a:bodyPr wrap="square" rtlCol="0">
            <a:spAutoFit/>
          </a:bodyPr>
          <a:lstStyle/>
          <a:p>
            <a:pPr algn="ctr">
              <a:spcAft>
                <a:spcPts val="675"/>
              </a:spcAft>
            </a:pPr>
            <a:r>
              <a:rPr lang="en-US" b="1" dirty="0">
                <a:solidFill>
                  <a:srgbClr val="0E3263"/>
                </a:solidFill>
                <a:latin typeface="Girl Scout Text Book" panose="02020003000000000000" pitchFamily="18" charset="0"/>
              </a:rPr>
              <a:t>NO ACCESS for Girl Scouts</a:t>
            </a:r>
          </a:p>
        </p:txBody>
      </p:sp>
      <p:sp>
        <p:nvSpPr>
          <p:cNvPr id="33" name="&quot;No&quot; Symbol 32"/>
          <p:cNvSpPr/>
          <p:nvPr/>
        </p:nvSpPr>
        <p:spPr>
          <a:xfrm>
            <a:off x="2456648" y="9370090"/>
            <a:ext cx="491445" cy="501274"/>
          </a:xfrm>
          <a:prstGeom prst="noSmoking">
            <a:avLst/>
          </a:prstGeom>
          <a:solidFill>
            <a:srgbClr val="FF44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35" name="TextBox 34"/>
          <p:cNvSpPr txBox="1"/>
          <p:nvPr/>
        </p:nvSpPr>
        <p:spPr>
          <a:xfrm>
            <a:off x="605393" y="7369322"/>
            <a:ext cx="7958752" cy="1102866"/>
          </a:xfrm>
          <a:prstGeom prst="rect">
            <a:avLst/>
          </a:prstGeom>
          <a:noFill/>
        </p:spPr>
        <p:txBody>
          <a:bodyPr wrap="square" rtlCol="0">
            <a:spAutoFit/>
          </a:bodyPr>
          <a:lstStyle/>
          <a:p>
            <a:pPr algn="ctr">
              <a:spcAft>
                <a:spcPts val="675"/>
              </a:spcAft>
            </a:pPr>
            <a:r>
              <a:rPr lang="en-US" sz="2400" b="1" dirty="0">
                <a:solidFill>
                  <a:srgbClr val="002060"/>
                </a:solidFill>
                <a:latin typeface="Girl Scout Text Book" panose="02020003000000000000" pitchFamily="18" charset="0"/>
              </a:rPr>
              <a:t>Volunteer </a:t>
            </a:r>
            <a:r>
              <a:rPr lang="en-US" sz="2400" b="1" dirty="0">
                <a:solidFill>
                  <a:srgbClr val="0E3263"/>
                </a:solidFill>
                <a:latin typeface="Girl Scout Text Book" panose="02020003000000000000" pitchFamily="18" charset="0"/>
              </a:rPr>
              <a:t>Access Email- December 1</a:t>
            </a:r>
            <a:r>
              <a:rPr lang="en-US" sz="2400" b="1" baseline="30000" dirty="0">
                <a:solidFill>
                  <a:srgbClr val="0E3263"/>
                </a:solidFill>
                <a:latin typeface="Girl Scout Text Book" panose="02020003000000000000" pitchFamily="18" charset="0"/>
              </a:rPr>
              <a:t>st</a:t>
            </a:r>
            <a:r>
              <a:rPr lang="en-US" sz="2400" b="1" dirty="0">
                <a:solidFill>
                  <a:srgbClr val="0E3263"/>
                </a:solidFill>
                <a:latin typeface="Girl Scout Text Book" panose="02020003000000000000" pitchFamily="18" charset="0"/>
              </a:rPr>
              <a:t>  </a:t>
            </a:r>
          </a:p>
          <a:p>
            <a:pPr algn="ctr">
              <a:spcAft>
                <a:spcPts val="675"/>
              </a:spcAft>
            </a:pPr>
            <a:endParaRPr lang="en-US" sz="600" b="1" dirty="0">
              <a:solidFill>
                <a:srgbClr val="002060"/>
              </a:solidFill>
              <a:latin typeface="Girl Scout Text Book" panose="02020003000000000000" pitchFamily="18" charset="0"/>
            </a:endParaRPr>
          </a:p>
          <a:p>
            <a:pPr algn="ctr">
              <a:spcAft>
                <a:spcPts val="675"/>
              </a:spcAft>
            </a:pPr>
            <a:r>
              <a:rPr lang="en-US" sz="2400" b="1" dirty="0">
                <a:solidFill>
                  <a:srgbClr val="002060"/>
                </a:solidFill>
                <a:latin typeface="Girl Scout Text Book" panose="02020003000000000000" pitchFamily="18" charset="0"/>
              </a:rPr>
              <a:t>Check Your Emails (junk/spam)</a:t>
            </a:r>
          </a:p>
        </p:txBody>
      </p:sp>
      <p:sp>
        <p:nvSpPr>
          <p:cNvPr id="14" name="Rectangle 13"/>
          <p:cNvSpPr/>
          <p:nvPr/>
        </p:nvSpPr>
        <p:spPr>
          <a:xfrm>
            <a:off x="1614110" y="8469709"/>
            <a:ext cx="5941318" cy="523220"/>
          </a:xfrm>
          <a:prstGeom prst="rect">
            <a:avLst/>
          </a:prstGeom>
        </p:spPr>
        <p:txBody>
          <a:bodyPr wrap="square">
            <a:spAutoFit/>
          </a:bodyPr>
          <a:lstStyle/>
          <a:p>
            <a:r>
              <a:rPr lang="en-US" sz="1400" dirty="0">
                <a:solidFill>
                  <a:srgbClr val="002060"/>
                </a:solidFill>
                <a:latin typeface="Girl Scout Text Book" panose="02020003000000000000" pitchFamily="18" charset="0"/>
              </a:rPr>
              <a:t>NOTE: All data from Digital Cookie will automatically flow into Smart Cookies &amp; appear on reports.</a:t>
            </a:r>
          </a:p>
        </p:txBody>
      </p:sp>
      <p:sp>
        <p:nvSpPr>
          <p:cNvPr id="15" name="Rounded Rectangle 14"/>
          <p:cNvSpPr/>
          <p:nvPr/>
        </p:nvSpPr>
        <p:spPr>
          <a:xfrm>
            <a:off x="9107114" y="410567"/>
            <a:ext cx="8122760" cy="9601602"/>
          </a:xfrm>
          <a:prstGeom prst="roundRect">
            <a:avLst/>
          </a:prstGeom>
          <a:solidFill>
            <a:srgbClr val="FFB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439" y1="13402" x2="29439" y2="13402"/>
                        <a14:foregroundMark x1="22430" y1="18557" x2="26168" y2="22165"/>
                        <a14:foregroundMark x1="32710" y1="23711" x2="80374" y2="73196"/>
                        <a14:foregroundMark x1="17757" y1="32990" x2="37383" y2="85052"/>
                        <a14:foregroundMark x1="35981" y1="83505" x2="79439" y2="72165"/>
                        <a14:foregroundMark x1="17757" y1="34536" x2="20093" y2="73711"/>
                        <a14:foregroundMark x1="20093" y1="74227" x2="40654" y2="84536"/>
                        <a14:foregroundMark x1="17290" y1="35052" x2="38318" y2="4639"/>
                        <a14:foregroundMark x1="82243" y1="5670" x2="37850" y2="4639"/>
                        <a14:foregroundMark x1="82710" y1="6701" x2="85514" y2="86082"/>
                        <a14:foregroundMark x1="85514" y1="86082" x2="26636" y2="14948"/>
                        <a14:foregroundMark x1="28505" y1="18557" x2="78037" y2="7216"/>
                        <a14:foregroundMark x1="78037" y1="7216" x2="61682" y2="43299"/>
                        <a14:foregroundMark x1="44393" y1="25773" x2="84579" y2="61856"/>
                        <a14:foregroundMark x1="47664" y1="14948" x2="62150" y2="31959"/>
                        <a14:foregroundMark x1="54673" y1="14948" x2="73832" y2="28351"/>
                        <a14:foregroundMark x1="74766" y1="29897" x2="81308" y2="53093"/>
                        <a14:foregroundMark x1="47664" y1="70619" x2="40187" y2="38660"/>
                        <a14:foregroundMark x1="45794" y1="46907" x2="50935" y2="51031"/>
                        <a14:foregroundMark x1="60748" y1="67010" x2="62150" y2="72165"/>
                        <a14:foregroundMark x1="28037" y1="71134" x2="17290" y2="51031"/>
                        <a14:foregroundMark x1="39720" y1="34536" x2="32243" y2="42784"/>
                        <a14:foregroundMark x1="35047" y1="44330" x2="27570" y2="52062"/>
                        <a14:foregroundMark x1="42056" y1="56701" x2="33178" y2="64433"/>
                        <a14:foregroundMark x1="59346" y1="62887" x2="45327" y2="76289"/>
                        <a14:foregroundMark x1="51869" y1="24742" x2="51869" y2="28866"/>
                        <a14:foregroundMark x1="74299" y1="42784" x2="75234" y2="47938"/>
                        <a14:backgroundMark x1="36916" y1="4639" x2="49065" y2="3608"/>
                        <a14:backgroundMark x1="71028" y1="4124" x2="45794" y2="4639"/>
                        <a14:backgroundMark x1="80841" y1="4639" x2="84579" y2="7216"/>
                      </a14:backgroundRemoval>
                    </a14:imgEffect>
                  </a14:imgLayer>
                </a14:imgProps>
              </a:ext>
            </a:extLst>
          </a:blip>
          <a:stretch>
            <a:fillRect/>
          </a:stretch>
        </p:blipFill>
        <p:spPr>
          <a:xfrm>
            <a:off x="11667274" y="621365"/>
            <a:ext cx="2743200" cy="2314140"/>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10653624" y="2961557"/>
            <a:ext cx="4891005" cy="523220"/>
          </a:xfrm>
          <a:prstGeom prst="rect">
            <a:avLst/>
          </a:prstGeom>
        </p:spPr>
        <p:txBody>
          <a:bodyPr wrap="square">
            <a:spAutoFit/>
          </a:bodyPr>
          <a:lstStyle/>
          <a:p>
            <a:r>
              <a:rPr lang="en-US" sz="2800" b="1" dirty="0">
                <a:latin typeface="Girl Scout Display Light" panose="02020003000000000000" pitchFamily="18" charset="0"/>
              </a:rPr>
              <a:t>Digital Cookie = Storefront</a:t>
            </a:r>
          </a:p>
        </p:txBody>
      </p:sp>
      <p:sp>
        <p:nvSpPr>
          <p:cNvPr id="18" name="TextBox 17"/>
          <p:cNvSpPr txBox="1"/>
          <p:nvPr/>
        </p:nvSpPr>
        <p:spPr>
          <a:xfrm>
            <a:off x="9330892" y="7683528"/>
            <a:ext cx="7543800" cy="2354491"/>
          </a:xfrm>
          <a:prstGeom prst="rect">
            <a:avLst/>
          </a:prstGeom>
          <a:noFill/>
        </p:spPr>
        <p:txBody>
          <a:bodyPr wrap="square" rtlCol="0">
            <a:spAutoFit/>
          </a:bodyPr>
          <a:lstStyle/>
          <a:p>
            <a:pPr algn="ctr">
              <a:spcAft>
                <a:spcPts val="675"/>
              </a:spcAft>
            </a:pPr>
            <a:r>
              <a:rPr lang="en-US" sz="2400" b="1" dirty="0">
                <a:solidFill>
                  <a:srgbClr val="002060"/>
                </a:solidFill>
                <a:latin typeface="Girl Scout Text Book" panose="02020003000000000000" pitchFamily="18" charset="0"/>
              </a:rPr>
              <a:t>Volunteer Access- December 8</a:t>
            </a:r>
            <a:r>
              <a:rPr lang="en-US" sz="2400" b="1" baseline="30000" dirty="0">
                <a:solidFill>
                  <a:srgbClr val="002060"/>
                </a:solidFill>
                <a:latin typeface="Girl Scout Text Book" panose="02020003000000000000" pitchFamily="18" charset="0"/>
              </a:rPr>
              <a:t>th</a:t>
            </a:r>
            <a:endParaRPr lang="en-US" sz="2400" b="1" dirty="0">
              <a:solidFill>
                <a:srgbClr val="002060"/>
              </a:solidFill>
              <a:latin typeface="Girl Scout Text Book" panose="02020003000000000000" pitchFamily="18" charset="0"/>
            </a:endParaRPr>
          </a:p>
          <a:p>
            <a:pPr algn="ctr">
              <a:spcAft>
                <a:spcPts val="675"/>
              </a:spcAft>
            </a:pPr>
            <a:endParaRPr lang="en-US" sz="600" b="1" dirty="0">
              <a:solidFill>
                <a:srgbClr val="002060"/>
              </a:solidFill>
              <a:latin typeface="Girl Scout Text Book" panose="02020003000000000000" pitchFamily="18" charset="0"/>
            </a:endParaRPr>
          </a:p>
          <a:p>
            <a:pPr algn="ctr">
              <a:spcAft>
                <a:spcPts val="675"/>
              </a:spcAft>
            </a:pPr>
            <a:r>
              <a:rPr lang="en-US" sz="2400" b="1" dirty="0">
                <a:solidFill>
                  <a:srgbClr val="002060"/>
                </a:solidFill>
                <a:latin typeface="Girl Scout Text Book" panose="02020003000000000000" pitchFamily="18" charset="0"/>
              </a:rPr>
              <a:t>Check Your Emails (junk/spam)</a:t>
            </a:r>
          </a:p>
          <a:p>
            <a:pPr algn="ctr">
              <a:spcAft>
                <a:spcPts val="675"/>
              </a:spcAft>
            </a:pPr>
            <a:endParaRPr lang="en-US" sz="600" b="1" dirty="0">
              <a:solidFill>
                <a:srgbClr val="002060"/>
              </a:solidFill>
              <a:latin typeface="Girl Scout Text Book" panose="02020003000000000000" pitchFamily="18" charset="0"/>
            </a:endParaRPr>
          </a:p>
          <a:p>
            <a:pPr algn="ctr">
              <a:spcAft>
                <a:spcPts val="675"/>
              </a:spcAft>
            </a:pPr>
            <a:r>
              <a:rPr lang="en-US" sz="2400" b="1" dirty="0">
                <a:solidFill>
                  <a:srgbClr val="002060"/>
                </a:solidFill>
                <a:latin typeface="Girl Scout Text Book" panose="02020003000000000000" pitchFamily="18" charset="0"/>
              </a:rPr>
              <a:t>Re-install DC App</a:t>
            </a:r>
          </a:p>
          <a:p>
            <a:pPr algn="ctr">
              <a:spcAft>
                <a:spcPts val="675"/>
              </a:spcAft>
            </a:pPr>
            <a:r>
              <a:rPr lang="en-US" sz="1400" dirty="0">
                <a:solidFill>
                  <a:srgbClr val="002060"/>
                </a:solidFill>
                <a:latin typeface="Girl Scout Text Book" panose="02020003000000000000" pitchFamily="18" charset="0"/>
              </a:rPr>
              <a:t>App will not be usable on the Troop Level </a:t>
            </a:r>
          </a:p>
          <a:p>
            <a:pPr algn="ctr">
              <a:spcAft>
                <a:spcPts val="675"/>
              </a:spcAft>
            </a:pPr>
            <a:r>
              <a:rPr lang="en-US" sz="1400" dirty="0">
                <a:solidFill>
                  <a:srgbClr val="002060"/>
                </a:solidFill>
                <a:latin typeface="Girl Scout Text Book" panose="02020003000000000000" pitchFamily="18" charset="0"/>
              </a:rPr>
              <a:t>until Troop site is launched</a:t>
            </a:r>
            <a:endParaRPr lang="en-US" sz="1200" dirty="0">
              <a:solidFill>
                <a:srgbClr val="002060"/>
              </a:solidFill>
              <a:latin typeface="Girl Scout Text Book" panose="02020003000000000000" pitchFamily="18" charset="0"/>
            </a:endParaRPr>
          </a:p>
        </p:txBody>
      </p:sp>
      <p:sp>
        <p:nvSpPr>
          <p:cNvPr id="20" name="Rectangle 19"/>
          <p:cNvSpPr/>
          <p:nvPr/>
        </p:nvSpPr>
        <p:spPr>
          <a:xfrm>
            <a:off x="9401225" y="3582393"/>
            <a:ext cx="7676249" cy="1477328"/>
          </a:xfrm>
          <a:prstGeom prst="rect">
            <a:avLst/>
          </a:prstGeom>
        </p:spPr>
        <p:txBody>
          <a:bodyPr wrap="square">
            <a:spAutoFit/>
          </a:bodyPr>
          <a:lstStyle/>
          <a:p>
            <a:pPr marL="385763" indent="-385763">
              <a:buFont typeface="Arial" panose="020B0604020202020204" pitchFamily="34" charset="0"/>
              <a:buChar char="•"/>
            </a:pPr>
            <a:r>
              <a:rPr lang="en-US" dirty="0">
                <a:latin typeface="Girl Scout Text Book" panose="02020003000000000000" pitchFamily="18" charset="0"/>
              </a:rPr>
              <a:t>Create &amp; Share Troop site</a:t>
            </a:r>
          </a:p>
          <a:p>
            <a:pPr marL="385763" indent="-385763">
              <a:buFont typeface="Arial" panose="020B0604020202020204" pitchFamily="34" charset="0"/>
              <a:buChar char="•"/>
            </a:pPr>
            <a:r>
              <a:rPr lang="en-US" dirty="0">
                <a:latin typeface="Girl Scout Text Book" panose="02020003000000000000" pitchFamily="18" charset="0"/>
              </a:rPr>
              <a:t>Review rosters &amp; view Girl Scout activity</a:t>
            </a:r>
          </a:p>
          <a:p>
            <a:pPr marL="385763" indent="-385763">
              <a:buFont typeface="Arial" panose="020B0604020202020204" pitchFamily="34" charset="0"/>
              <a:buChar char="•"/>
            </a:pPr>
            <a:r>
              <a:rPr lang="en-US" dirty="0">
                <a:latin typeface="Girl Scout Text Book" panose="02020003000000000000" pitchFamily="18" charset="0"/>
              </a:rPr>
              <a:t>Take Cookie Booth Credit Card Payments</a:t>
            </a:r>
          </a:p>
          <a:p>
            <a:pPr marL="385763" indent="-385763">
              <a:buFont typeface="Arial" panose="020B0604020202020204" pitchFamily="34" charset="0"/>
              <a:buChar char="•"/>
            </a:pPr>
            <a:r>
              <a:rPr lang="en-US" dirty="0">
                <a:latin typeface="Girl Scout Display Light" panose="02020003000000000000" pitchFamily="18" charset="0"/>
              </a:rPr>
              <a:t>Run reports on Orders &amp; Recognition selections made in DC</a:t>
            </a:r>
          </a:p>
          <a:p>
            <a:pPr marL="385763" indent="-385763">
              <a:buFont typeface="Arial" panose="020B0604020202020204" pitchFamily="34" charset="0"/>
              <a:buChar char="•"/>
            </a:pPr>
            <a:r>
              <a:rPr lang="en-US" dirty="0">
                <a:latin typeface="Girl Scout Display Light" panose="02020003000000000000" pitchFamily="18" charset="0"/>
              </a:rPr>
              <a:t>Send cheers to Girl Scouts</a:t>
            </a:r>
          </a:p>
        </p:txBody>
      </p:sp>
      <p:sp>
        <p:nvSpPr>
          <p:cNvPr id="21" name="Title 1">
            <a:extLst>
              <a:ext uri="{FF2B5EF4-FFF2-40B4-BE49-F238E27FC236}">
                <a16:creationId xmlns:a16="http://schemas.microsoft.com/office/drawing/2014/main" id="{426CC39E-F077-5A82-BAE3-FEA4D2F78770}"/>
              </a:ext>
            </a:extLst>
          </p:cNvPr>
          <p:cNvSpPr txBox="1">
            <a:spLocks/>
          </p:cNvSpPr>
          <p:nvPr/>
        </p:nvSpPr>
        <p:spPr>
          <a:xfrm>
            <a:off x="9332513" y="5639464"/>
            <a:ext cx="7557273" cy="2044064"/>
          </a:xfrm>
          <a:prstGeom prst="rect">
            <a:avLst/>
          </a:prstGeom>
        </p:spPr>
        <p:txBody>
          <a:bodyPr vert="horz" lIns="182880" tIns="91440" rIns="182880" bIns="91440" rtlCol="0" anchor="t">
            <a:normAutofit fontScale="92500" lnSpcReduction="1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ctr"/>
            <a:r>
              <a:rPr lang="en-US" sz="2800" b="1" dirty="0">
                <a:latin typeface="Girl Scout Display Light" panose="02020003000000000000" pitchFamily="18" charset="0"/>
              </a:rPr>
              <a:t>Digital Cookie Troop Direct Ship Site Link </a:t>
            </a:r>
          </a:p>
          <a:p>
            <a:pPr algn="ctr"/>
            <a:r>
              <a:rPr lang="en-US" sz="1900" b="1" dirty="0">
                <a:latin typeface="Girl Scout Display Light" panose="02020003000000000000" pitchFamily="18" charset="0"/>
              </a:rPr>
              <a:t>Available </a:t>
            </a:r>
            <a:r>
              <a:rPr lang="en-US" sz="1900" b="1" dirty="0" smtClean="0">
                <a:latin typeface="Girl Scout Display Light" panose="02020003000000000000" pitchFamily="18" charset="0"/>
              </a:rPr>
              <a:t>January 7th</a:t>
            </a:r>
            <a:endParaRPr lang="en-US" sz="1700" b="1" dirty="0">
              <a:latin typeface="Girl Scout Display Light" panose="02020003000000000000" pitchFamily="18" charset="0"/>
            </a:endParaRPr>
          </a:p>
          <a:p>
            <a:endParaRPr lang="en-US" sz="1800" dirty="0">
              <a:latin typeface="Girl Scout Display Light" panose="02020003000000000000" pitchFamily="18" charset="0"/>
            </a:endParaRPr>
          </a:p>
          <a:p>
            <a:r>
              <a:rPr lang="en-US" sz="1800" dirty="0">
                <a:latin typeface="Girl Scout Display Light" panose="02020003000000000000" pitchFamily="18" charset="0"/>
              </a:rPr>
              <a:t>Publishing Troop Site:</a:t>
            </a:r>
          </a:p>
          <a:p>
            <a:pPr marL="285750" indent="-285750">
              <a:buFont typeface="Wingdings" panose="05000000000000000000" pitchFamily="2" charset="2"/>
              <a:buChar char="ü"/>
            </a:pPr>
            <a:r>
              <a:rPr lang="en-US" sz="1800" dirty="0">
                <a:latin typeface="Girl Scout Display Light" panose="02020003000000000000" pitchFamily="18" charset="0"/>
              </a:rPr>
              <a:t>Is required for taking booth payments in the  Digital Cookie App</a:t>
            </a:r>
          </a:p>
          <a:p>
            <a:pPr marL="285750" indent="-285750">
              <a:buFont typeface="Wingdings" panose="05000000000000000000" pitchFamily="2" charset="2"/>
              <a:buChar char="ü"/>
            </a:pPr>
            <a:r>
              <a:rPr lang="en-US" sz="1800" dirty="0">
                <a:latin typeface="Girl Scout Display Light" panose="02020003000000000000" pitchFamily="18" charset="0"/>
              </a:rPr>
              <a:t>Connects your Troop Direct Ship site to the GSUSA Cookie Finder (when available from GSUSA)</a:t>
            </a:r>
          </a:p>
          <a:p>
            <a:pPr marL="285750" indent="-285750">
              <a:buFont typeface="Wingdings" panose="05000000000000000000" pitchFamily="2" charset="2"/>
              <a:buChar char="ü"/>
            </a:pPr>
            <a:r>
              <a:rPr lang="en-US" sz="1800" dirty="0">
                <a:latin typeface="Girl Scout Display Light" panose="02020003000000000000" pitchFamily="18" charset="0"/>
              </a:rPr>
              <a:t>Troop Cookie Managers can distribute credit for sales in Smart Cookies</a:t>
            </a:r>
          </a:p>
          <a:p>
            <a:endParaRPr lang="en-US" sz="1800" dirty="0">
              <a:latin typeface="Girl Scout Display Light" panose="02020003000000000000" pitchFamily="18" charset="0"/>
            </a:endParaRPr>
          </a:p>
        </p:txBody>
      </p:sp>
      <p:sp>
        <p:nvSpPr>
          <p:cNvPr id="24" name="Explosion 1 23"/>
          <p:cNvSpPr/>
          <p:nvPr/>
        </p:nvSpPr>
        <p:spPr>
          <a:xfrm rot="12563496">
            <a:off x="14722296" y="28640"/>
            <a:ext cx="1828800" cy="1943100"/>
          </a:xfrm>
          <a:prstGeom prst="irregularSeal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5639247" y="1181100"/>
            <a:ext cx="2420119" cy="240129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880996" y="852424"/>
            <a:ext cx="1348343" cy="523220"/>
          </a:xfrm>
          <a:prstGeom prst="rect">
            <a:avLst/>
          </a:prstGeom>
        </p:spPr>
        <p:txBody>
          <a:bodyPr wrap="square">
            <a:spAutoFit/>
          </a:bodyPr>
          <a:lstStyle/>
          <a:p>
            <a:r>
              <a:rPr lang="en-US" sz="2800" b="1" dirty="0">
                <a:solidFill>
                  <a:schemeClr val="bg1"/>
                </a:solidFill>
                <a:latin typeface="Girl Scout Display Light" panose="02020003000000000000" pitchFamily="18" charset="0"/>
              </a:rPr>
              <a:t>NEW!</a:t>
            </a:r>
            <a:endParaRPr lang="en-US" sz="2800" dirty="0">
              <a:solidFill>
                <a:schemeClr val="bg1"/>
              </a:solidFill>
            </a:endParaRPr>
          </a:p>
        </p:txBody>
      </p:sp>
      <p:sp>
        <p:nvSpPr>
          <p:cNvPr id="27" name="Rectangle 26"/>
          <p:cNvSpPr/>
          <p:nvPr/>
        </p:nvSpPr>
        <p:spPr>
          <a:xfrm>
            <a:off x="15752148" y="904591"/>
            <a:ext cx="2245088" cy="2585323"/>
          </a:xfrm>
          <a:prstGeom prst="rect">
            <a:avLst/>
          </a:prstGeom>
        </p:spPr>
        <p:txBody>
          <a:bodyPr wrap="square">
            <a:spAutoFit/>
          </a:bodyPr>
          <a:lstStyle/>
          <a:p>
            <a:endParaRPr lang="en-US" dirty="0">
              <a:solidFill>
                <a:schemeClr val="bg1"/>
              </a:solidFill>
              <a:latin typeface="Girl Scout Display Light" panose="02020003000000000000" pitchFamily="18" charset="0"/>
            </a:endParaRPr>
          </a:p>
          <a:p>
            <a:r>
              <a:rPr lang="en-US" dirty="0">
                <a:solidFill>
                  <a:schemeClr val="bg1"/>
                </a:solidFill>
                <a:latin typeface="Girl Scout Display Light" panose="02020003000000000000" pitchFamily="18" charset="0"/>
              </a:rPr>
              <a:t>There is no longer a Troop Site Lead role in Digital Cookie!</a:t>
            </a:r>
          </a:p>
          <a:p>
            <a:r>
              <a:rPr lang="en-US" dirty="0">
                <a:solidFill>
                  <a:schemeClr val="bg1"/>
                </a:solidFill>
                <a:latin typeface="Girl Scout Display Light" panose="02020003000000000000" pitchFamily="18" charset="0"/>
              </a:rPr>
              <a:t>All Troop Cookie Managers/Leaders with access will have the same permissions.</a:t>
            </a:r>
            <a:endParaRPr lang="en-US" dirty="0">
              <a:solidFill>
                <a:schemeClr val="bg1"/>
              </a:solidFill>
            </a:endParaRPr>
          </a:p>
        </p:txBody>
      </p:sp>
    </p:spTree>
    <p:extLst>
      <p:ext uri="{BB962C8B-B14F-4D97-AF65-F5344CB8AC3E}">
        <p14:creationId xmlns:p14="http://schemas.microsoft.com/office/powerpoint/2010/main" val="1452651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1A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 y="9979027"/>
            <a:ext cx="11347450" cy="307974"/>
          </a:xfrm>
        </p:spPr>
        <p:txBody>
          <a:bodyPr/>
          <a:lstStyle/>
          <a:p>
            <a:r>
              <a:rPr lang="en-US"/>
              <a:t>©2021 Girl Scouts of the USA. All Rights Reserved.  Not for public distribution.</a:t>
            </a:r>
            <a:endParaRPr lang="en-US" dirty="0"/>
          </a:p>
        </p:txBody>
      </p:sp>
      <p:sp>
        <p:nvSpPr>
          <p:cNvPr id="5" name="Slide Number Placeholder 4"/>
          <p:cNvSpPr>
            <a:spLocks noGrp="1"/>
          </p:cNvSpPr>
          <p:nvPr>
            <p:ph type="sldNum" sz="quarter" idx="4294967295"/>
          </p:nvPr>
        </p:nvSpPr>
        <p:spPr>
          <a:xfrm>
            <a:off x="17186276" y="9944101"/>
            <a:ext cx="1101724" cy="365126"/>
          </a:xfrm>
        </p:spPr>
        <p:txBody>
          <a:bodyPr/>
          <a:lstStyle/>
          <a:p>
            <a:fld id="{7691CCDB-B024-8747-B233-CAD1CBC7A901}" type="slidenum">
              <a:rPr lang="en-US" smtClean="0"/>
              <a:pPr/>
              <a:t>2</a:t>
            </a:fld>
            <a:endParaRPr lang="en-US"/>
          </a:p>
        </p:txBody>
      </p:sp>
      <p:sp>
        <p:nvSpPr>
          <p:cNvPr id="4" name="TextBox 3"/>
          <p:cNvSpPr txBox="1"/>
          <p:nvPr/>
        </p:nvSpPr>
        <p:spPr>
          <a:xfrm>
            <a:off x="2447240" y="1003525"/>
            <a:ext cx="12912436" cy="3460246"/>
          </a:xfrm>
          <a:prstGeom prst="rect">
            <a:avLst/>
          </a:prstGeom>
          <a:noFill/>
          <a:ln>
            <a:noFill/>
          </a:ln>
        </p:spPr>
        <p:txBody>
          <a:bodyPr vert="horz" wrap="square" lIns="182880" tIns="91440" rIns="182880" bIns="91440" rtlCol="0" anchor="ctr">
            <a:noAutofit/>
          </a:bodyPr>
          <a:lstStyle/>
          <a:p>
            <a:pPr algn="ctr"/>
            <a:r>
              <a:rPr lang="en-US" sz="16000" dirty="0">
                <a:solidFill>
                  <a:schemeClr val="bg1"/>
                </a:solidFill>
                <a:latin typeface="Girl Scout Display Light" panose="02020003000000000000" pitchFamily="18" charset="0"/>
              </a:rPr>
              <a:t>Thank you!!</a:t>
            </a:r>
          </a:p>
        </p:txBody>
      </p:sp>
      <p:sp>
        <p:nvSpPr>
          <p:cNvPr id="14" name="Subtitle 2">
            <a:extLst>
              <a:ext uri="{FF2B5EF4-FFF2-40B4-BE49-F238E27FC236}">
                <a16:creationId xmlns:a16="http://schemas.microsoft.com/office/drawing/2014/main" id="{72258620-D380-473B-A288-E14928A16BDB}"/>
              </a:ext>
            </a:extLst>
          </p:cNvPr>
          <p:cNvSpPr txBox="1">
            <a:spLocks/>
          </p:cNvSpPr>
          <p:nvPr/>
        </p:nvSpPr>
        <p:spPr bwMode="gray">
          <a:xfrm>
            <a:off x="3697962" y="4991847"/>
            <a:ext cx="9910408" cy="4109234"/>
          </a:xfrm>
          <a:prstGeom prst="rect">
            <a:avLst/>
          </a:prstGeom>
        </p:spPr>
        <p:txBody>
          <a:bodyPr vert="horz" lIns="0" tIns="0" rIns="0" bIns="0" rtlCol="0" anchor="t">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lumMod val="75000"/>
                    <a:lumOff val="25000"/>
                  </a:schemeClr>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lumMod val="75000"/>
                    <a:lumOff val="25000"/>
                  </a:schemeClr>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000" b="1" dirty="0">
                <a:solidFill>
                  <a:schemeClr val="bg1"/>
                </a:solidFill>
                <a:cs typeface="Cordia New"/>
              </a:rPr>
              <a:t>Thank you for empowering the next generation of women entrepreneurs by supporting your troops in the product programs! </a:t>
            </a:r>
          </a:p>
          <a:p>
            <a:pPr marL="0" indent="0">
              <a:buNone/>
            </a:pPr>
            <a:endParaRPr lang="en-US" sz="3000" b="1" noProof="1">
              <a:solidFill>
                <a:schemeClr val="bg1"/>
              </a:solidFill>
            </a:endParaRPr>
          </a:p>
          <a:p>
            <a:pPr marL="0" indent="0">
              <a:buNone/>
            </a:pPr>
            <a:r>
              <a:rPr lang="en-US" sz="3000" b="1" noProof="1">
                <a:solidFill>
                  <a:schemeClr val="bg1"/>
                </a:solidFill>
              </a:rPr>
              <a:t>If you have not completed the Troop Cookie Manager Agreement, please take a moment to complete it now and submit it to </a:t>
            </a:r>
            <a:r>
              <a:rPr lang="en-US" sz="3000" b="1" noProof="1" smtClean="0">
                <a:solidFill>
                  <a:schemeClr val="bg1"/>
                </a:solidFill>
              </a:rPr>
              <a:t>your service unit </a:t>
            </a:r>
            <a:r>
              <a:rPr lang="en-US" sz="3000" b="1" noProof="1">
                <a:solidFill>
                  <a:schemeClr val="bg1"/>
                </a:solidFill>
              </a:rPr>
              <a:t>Product Program Manager.</a:t>
            </a:r>
          </a:p>
          <a:p>
            <a:endParaRPr lang="en-US" sz="3000" b="1"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335360918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2250">
            <a:off x="12652942" y="290463"/>
            <a:ext cx="5617599" cy="651401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E4BA44F0-1131-4E88-C4E8-E2922AF43E09}"/>
              </a:ext>
            </a:extLst>
          </p:cNvPr>
          <p:cNvSpPr/>
          <p:nvPr/>
        </p:nvSpPr>
        <p:spPr>
          <a:xfrm>
            <a:off x="-10176" y="13723"/>
            <a:ext cx="10525775" cy="874936"/>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1318">
            <a:off x="12775440" y="-582564"/>
            <a:ext cx="6040877" cy="388997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1468" y="-108216"/>
            <a:ext cx="8794377" cy="1077218"/>
          </a:xfrm>
          <a:prstGeom prst="rect">
            <a:avLst/>
          </a:prstGeom>
        </p:spPr>
        <p:txBody>
          <a:bodyPr wrap="square" lIns="0" tIns="0" rIns="0" bIns="0" rtlCol="0" anchor="t">
            <a:spAutoFit/>
          </a:bodyPr>
          <a:lstStyle/>
          <a:p>
            <a:pPr marL="0" lvl="0" indent="0" algn="l">
              <a:lnSpc>
                <a:spcPts val="8360"/>
              </a:lnSpc>
              <a:spcBef>
                <a:spcPct val="0"/>
              </a:spcBef>
            </a:pPr>
            <a:r>
              <a:rPr lang="en-US" sz="4400" dirty="0">
                <a:solidFill>
                  <a:schemeClr val="bg1"/>
                </a:solidFill>
                <a:latin typeface="Girl Scout Display Light" panose="02020003000000000000" pitchFamily="18" charset="0"/>
                <a:ea typeface="Source Sans Pro"/>
                <a:cs typeface="Source Sans Pro"/>
                <a:sym typeface="Source Sans Pro"/>
              </a:rPr>
              <a:t>Troop Participation: Cookie Booths</a:t>
            </a:r>
          </a:p>
        </p:txBody>
      </p:sp>
      <p:sp>
        <p:nvSpPr>
          <p:cNvPr id="2" name="Oval 1"/>
          <p:cNvSpPr/>
          <p:nvPr/>
        </p:nvSpPr>
        <p:spPr>
          <a:xfrm>
            <a:off x="652220" y="1252825"/>
            <a:ext cx="4038600" cy="4038600"/>
          </a:xfrm>
          <a:prstGeom prst="ellips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67120" y="1252825"/>
            <a:ext cx="4038600" cy="4038600"/>
          </a:xfrm>
          <a:prstGeom prst="ellips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82020" y="1252825"/>
            <a:ext cx="4038600" cy="4038600"/>
          </a:xfrm>
          <a:prstGeom prst="ellips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47570" y="1798577"/>
            <a:ext cx="2286000" cy="800219"/>
          </a:xfrm>
          <a:prstGeom prst="rect">
            <a:avLst/>
          </a:prstGeom>
        </p:spPr>
        <p:txBody>
          <a:bodyPr wrap="square">
            <a:spAutoFit/>
          </a:bodyPr>
          <a:lstStyle/>
          <a:p>
            <a:pPr algn="ctr"/>
            <a:r>
              <a:rPr lang="en-US" dirty="0">
                <a:solidFill>
                  <a:schemeClr val="bg1"/>
                </a:solidFill>
                <a:latin typeface="Citrus Gothic" panose="00000500000000000000" pitchFamily="2" charset="0"/>
                <a:ea typeface="Source Sans Pro"/>
                <a:cs typeface="Source Sans Pro"/>
                <a:sym typeface="Source Sans Pro"/>
              </a:rPr>
              <a:t>Council secured</a:t>
            </a:r>
          </a:p>
          <a:p>
            <a:pPr algn="ctr"/>
            <a:r>
              <a:rPr lang="en-US" sz="2800" dirty="0">
                <a:solidFill>
                  <a:schemeClr val="bg1"/>
                </a:solidFill>
                <a:latin typeface="Citrus Gothic" panose="00000500000000000000" pitchFamily="2" charset="0"/>
              </a:rPr>
              <a:t>Booth lottery</a:t>
            </a:r>
          </a:p>
        </p:txBody>
      </p:sp>
      <p:sp>
        <p:nvSpPr>
          <p:cNvPr id="11" name="Rectangle 10"/>
          <p:cNvSpPr/>
          <p:nvPr/>
        </p:nvSpPr>
        <p:spPr>
          <a:xfrm>
            <a:off x="5662370" y="1798576"/>
            <a:ext cx="3848100" cy="800219"/>
          </a:xfrm>
          <a:prstGeom prst="rect">
            <a:avLst/>
          </a:prstGeom>
        </p:spPr>
        <p:txBody>
          <a:bodyPr wrap="square">
            <a:spAutoFit/>
          </a:bodyPr>
          <a:lstStyle/>
          <a:p>
            <a:pPr algn="ctr"/>
            <a:r>
              <a:rPr lang="en-US" dirty="0">
                <a:solidFill>
                  <a:schemeClr val="bg1"/>
                </a:solidFill>
                <a:latin typeface="Citrus Gothic" panose="00000500000000000000" pitchFamily="2" charset="0"/>
                <a:ea typeface="Source Sans Pro"/>
                <a:cs typeface="Source Sans Pro"/>
                <a:sym typeface="Source Sans Pro"/>
              </a:rPr>
              <a:t>Council secured</a:t>
            </a:r>
          </a:p>
          <a:p>
            <a:pPr algn="ctr"/>
            <a:r>
              <a:rPr lang="en-US" sz="2800" dirty="0">
                <a:solidFill>
                  <a:schemeClr val="bg1"/>
                </a:solidFill>
                <a:latin typeface="Citrus Gothic" panose="00000500000000000000" pitchFamily="2" charset="0"/>
              </a:rPr>
              <a:t>First come, first serve</a:t>
            </a:r>
          </a:p>
        </p:txBody>
      </p:sp>
      <p:sp>
        <p:nvSpPr>
          <p:cNvPr id="12" name="Rectangle 11"/>
          <p:cNvSpPr/>
          <p:nvPr/>
        </p:nvSpPr>
        <p:spPr>
          <a:xfrm>
            <a:off x="11358320" y="1846220"/>
            <a:ext cx="2286000" cy="800219"/>
          </a:xfrm>
          <a:prstGeom prst="rect">
            <a:avLst/>
          </a:prstGeom>
        </p:spPr>
        <p:txBody>
          <a:bodyPr wrap="square">
            <a:spAutoFit/>
          </a:bodyPr>
          <a:lstStyle/>
          <a:p>
            <a:pPr algn="ctr"/>
            <a:r>
              <a:rPr lang="en-US" dirty="0">
                <a:solidFill>
                  <a:schemeClr val="bg1"/>
                </a:solidFill>
                <a:latin typeface="Citrus Gothic" panose="00000500000000000000" pitchFamily="2" charset="0"/>
                <a:ea typeface="Source Sans Pro"/>
                <a:cs typeface="Source Sans Pro"/>
                <a:sym typeface="Source Sans Pro"/>
              </a:rPr>
              <a:t>troop secured</a:t>
            </a:r>
          </a:p>
          <a:p>
            <a:pPr algn="ctr"/>
            <a:r>
              <a:rPr lang="en-US" sz="2800" dirty="0">
                <a:solidFill>
                  <a:schemeClr val="bg1"/>
                </a:solidFill>
                <a:latin typeface="Citrus Gothic" panose="00000500000000000000" pitchFamily="2" charset="0"/>
              </a:rPr>
              <a:t>Cookie BOOTH</a:t>
            </a:r>
          </a:p>
        </p:txBody>
      </p:sp>
      <p:sp>
        <p:nvSpPr>
          <p:cNvPr id="4" name="Rectangle 3"/>
          <p:cNvSpPr/>
          <p:nvPr/>
        </p:nvSpPr>
        <p:spPr>
          <a:xfrm>
            <a:off x="1211826" y="2764125"/>
            <a:ext cx="2982677" cy="1754326"/>
          </a:xfrm>
          <a:prstGeom prst="rect">
            <a:avLst/>
          </a:prstGeom>
        </p:spPr>
        <p:txBody>
          <a:bodyPr wrap="square">
            <a:spAutoFit/>
          </a:bodyPr>
          <a:lstStyle/>
          <a:p>
            <a:r>
              <a:rPr lang="en-US" b="1" dirty="0">
                <a:latin typeface="Girl Scout Display Light" panose="02020003000000000000" pitchFamily="18" charset="0"/>
                <a:ea typeface="Source Sans Pro"/>
                <a:cs typeface="Source Sans Pro"/>
                <a:sym typeface="Source Sans Pro"/>
              </a:rPr>
              <a:t>OPENS	        January 19</a:t>
            </a:r>
            <a:r>
              <a:rPr lang="en-US" b="1" baseline="30000" dirty="0">
                <a:latin typeface="Girl Scout Display Light" panose="02020003000000000000" pitchFamily="18" charset="0"/>
                <a:ea typeface="Source Sans Pro"/>
                <a:cs typeface="Source Sans Pro"/>
                <a:sym typeface="Source Sans Pro"/>
              </a:rPr>
              <a:t>th</a:t>
            </a:r>
            <a:endParaRPr lang="en-US" b="1" dirty="0">
              <a:latin typeface="Girl Scout Display Light" panose="02020003000000000000" pitchFamily="18" charset="0"/>
              <a:ea typeface="Source Sans Pro"/>
              <a:cs typeface="Source Sans Pro"/>
              <a:sym typeface="Source Sans Pro"/>
            </a:endParaRPr>
          </a:p>
          <a:p>
            <a:endParaRPr lang="en-US" b="1" dirty="0">
              <a:latin typeface="Girl Scout Display Light" panose="02020003000000000000" pitchFamily="18" charset="0"/>
              <a:sym typeface="Source Sans Pro"/>
            </a:endParaRPr>
          </a:p>
          <a:p>
            <a:r>
              <a:rPr lang="en-US" b="1" dirty="0">
                <a:latin typeface="Girl Scout Display Light" panose="02020003000000000000" pitchFamily="18" charset="0"/>
                <a:sym typeface="Source Sans Pro"/>
              </a:rPr>
              <a:t>CLOSES	        January 30</a:t>
            </a:r>
            <a:r>
              <a:rPr lang="en-US" b="1" baseline="30000" dirty="0">
                <a:latin typeface="Girl Scout Display Light" panose="02020003000000000000" pitchFamily="18" charset="0"/>
                <a:sym typeface="Source Sans Pro"/>
              </a:rPr>
              <a:t>th</a:t>
            </a:r>
            <a:r>
              <a:rPr lang="en-US" b="1" dirty="0">
                <a:latin typeface="Girl Scout Display Light" panose="02020003000000000000" pitchFamily="18" charset="0"/>
                <a:sym typeface="Source Sans Pro"/>
              </a:rPr>
              <a:t> </a:t>
            </a:r>
          </a:p>
          <a:p>
            <a:endParaRPr lang="en-US" b="1" dirty="0">
              <a:latin typeface="Girl Scout Display Light" panose="02020003000000000000" pitchFamily="18" charset="0"/>
              <a:sym typeface="Source Sans Pro"/>
            </a:endParaRPr>
          </a:p>
          <a:p>
            <a:r>
              <a:rPr lang="en-US" b="1" dirty="0">
                <a:latin typeface="Girl Scout Display Light" panose="02020003000000000000" pitchFamily="18" charset="0"/>
                <a:sym typeface="Source Sans Pro"/>
              </a:rPr>
              <a:t>RESULTS      January 31</a:t>
            </a:r>
            <a:r>
              <a:rPr lang="en-US" b="1" baseline="30000" dirty="0">
                <a:latin typeface="Girl Scout Display Light" panose="02020003000000000000" pitchFamily="18" charset="0"/>
                <a:sym typeface="Source Sans Pro"/>
              </a:rPr>
              <a:t>st</a:t>
            </a:r>
            <a:r>
              <a:rPr lang="en-US" b="1" dirty="0">
                <a:latin typeface="Girl Scout Display Light" panose="02020003000000000000" pitchFamily="18" charset="0"/>
                <a:sym typeface="Source Sans Pro"/>
              </a:rPr>
              <a:t> </a:t>
            </a:r>
          </a:p>
          <a:p>
            <a:r>
              <a:rPr lang="en-US" b="1" dirty="0">
                <a:latin typeface="Girl Scout Display Light" panose="02020003000000000000" pitchFamily="18" charset="0"/>
                <a:sym typeface="Source Sans Pro"/>
              </a:rPr>
              <a:t>EMAILED </a:t>
            </a:r>
            <a:endParaRPr lang="en-US" b="1" dirty="0">
              <a:latin typeface="Girl Scout Display Light" panose="02020003000000000000" pitchFamily="18" charset="0"/>
            </a:endParaRPr>
          </a:p>
        </p:txBody>
      </p:sp>
      <p:sp>
        <p:nvSpPr>
          <p:cNvPr id="14" name="Rectangle 13"/>
          <p:cNvSpPr/>
          <p:nvPr/>
        </p:nvSpPr>
        <p:spPr>
          <a:xfrm>
            <a:off x="6260132" y="2663097"/>
            <a:ext cx="3036918" cy="2308324"/>
          </a:xfrm>
          <a:prstGeom prst="rect">
            <a:avLst/>
          </a:prstGeom>
        </p:spPr>
        <p:txBody>
          <a:bodyPr wrap="square">
            <a:spAutoFit/>
          </a:bodyPr>
          <a:lstStyle/>
          <a:p>
            <a:r>
              <a:rPr lang="en-US" b="1" dirty="0">
                <a:latin typeface="Girl Scout Display Light" panose="02020003000000000000" pitchFamily="18" charset="0"/>
                <a:ea typeface="Source Sans Pro"/>
                <a:cs typeface="Source Sans Pro"/>
                <a:sym typeface="Source Sans Pro"/>
              </a:rPr>
              <a:t>OPENS	     February 1</a:t>
            </a:r>
            <a:r>
              <a:rPr lang="en-US" b="1" baseline="30000" dirty="0">
                <a:latin typeface="Girl Scout Display Light" panose="02020003000000000000" pitchFamily="18" charset="0"/>
                <a:ea typeface="Source Sans Pro"/>
                <a:cs typeface="Source Sans Pro"/>
                <a:sym typeface="Source Sans Pro"/>
              </a:rPr>
              <a:t>st</a:t>
            </a:r>
            <a:r>
              <a:rPr lang="en-US" b="1" dirty="0">
                <a:latin typeface="Girl Scout Display Light" panose="02020003000000000000" pitchFamily="18" charset="0"/>
                <a:ea typeface="Source Sans Pro"/>
                <a:cs typeface="Source Sans Pro"/>
                <a:sym typeface="Source Sans Pro"/>
              </a:rPr>
              <a:t> </a:t>
            </a:r>
          </a:p>
          <a:p>
            <a:endParaRPr lang="en-US" b="1" dirty="0">
              <a:latin typeface="Girl Scout Display Light" panose="02020003000000000000" pitchFamily="18" charset="0"/>
              <a:sym typeface="Source Sans Pro"/>
            </a:endParaRPr>
          </a:p>
          <a:p>
            <a:r>
              <a:rPr lang="en-US" b="1" dirty="0">
                <a:latin typeface="Girl Scout Display Light" panose="02020003000000000000" pitchFamily="18" charset="0"/>
                <a:sym typeface="Source Sans Pro"/>
              </a:rPr>
              <a:t>Check back throughout the program</a:t>
            </a:r>
          </a:p>
          <a:p>
            <a:endParaRPr lang="en-US" b="1" dirty="0">
              <a:latin typeface="Girl Scout Display Light" panose="02020003000000000000" pitchFamily="18" charset="0"/>
              <a:sym typeface="Source Sans Pro"/>
            </a:endParaRPr>
          </a:p>
          <a:p>
            <a:r>
              <a:rPr lang="en-US" b="1" dirty="0">
                <a:latin typeface="Girl Scout Display Light" panose="02020003000000000000" pitchFamily="18" charset="0"/>
                <a:sym typeface="Source Sans Pro"/>
              </a:rPr>
              <a:t>If unable to attend a booth, troop must release it in SC</a:t>
            </a:r>
            <a:endParaRPr lang="en-US" b="1" dirty="0">
              <a:solidFill>
                <a:srgbClr val="FF0000"/>
              </a:solidFill>
              <a:latin typeface="Girl Scout Display Light" panose="02020003000000000000" pitchFamily="18" charset="0"/>
            </a:endParaRPr>
          </a:p>
        </p:txBody>
      </p:sp>
      <p:sp>
        <p:nvSpPr>
          <p:cNvPr id="15" name="Rectangle 14"/>
          <p:cNvSpPr/>
          <p:nvPr/>
        </p:nvSpPr>
        <p:spPr>
          <a:xfrm>
            <a:off x="11108405" y="2746776"/>
            <a:ext cx="2967280" cy="2031325"/>
          </a:xfrm>
          <a:prstGeom prst="rect">
            <a:avLst/>
          </a:prstGeom>
        </p:spPr>
        <p:txBody>
          <a:bodyPr wrap="square">
            <a:spAutoFit/>
          </a:bodyPr>
          <a:lstStyle/>
          <a:p>
            <a:r>
              <a:rPr lang="en-US" b="1" dirty="0">
                <a:latin typeface="Girl Scout Display Light" panose="02020003000000000000" pitchFamily="18" charset="0"/>
                <a:ea typeface="Source Sans Pro"/>
                <a:cs typeface="Source Sans Pro"/>
                <a:sym typeface="Source Sans Pro"/>
              </a:rPr>
              <a:t>Enter into Smart Cookies.</a:t>
            </a:r>
          </a:p>
          <a:p>
            <a:endParaRPr lang="en-US" b="1" dirty="0">
              <a:latin typeface="Girl Scout Display Light" panose="02020003000000000000" pitchFamily="18" charset="0"/>
              <a:sym typeface="Source Sans Pro"/>
            </a:endParaRPr>
          </a:p>
          <a:p>
            <a:r>
              <a:rPr lang="en-US" b="1" dirty="0">
                <a:latin typeface="Girl Scout Display Light" panose="02020003000000000000" pitchFamily="18" charset="0"/>
                <a:sym typeface="Source Sans Pro"/>
              </a:rPr>
              <a:t>Give 24 hours for approval and for it to move to Digital Cookie for payments &amp; Cookie Finder</a:t>
            </a:r>
            <a:endParaRPr lang="en-US" b="1" dirty="0">
              <a:latin typeface="Girl Scout Display Light" panose="02020003000000000000" pitchFamily="18" charset="0"/>
            </a:endParaRPr>
          </a:p>
        </p:txBody>
      </p:sp>
      <p:sp>
        <p:nvSpPr>
          <p:cNvPr id="7" name="Rectangle 6"/>
          <p:cNvSpPr/>
          <p:nvPr/>
        </p:nvSpPr>
        <p:spPr>
          <a:xfrm>
            <a:off x="14128345" y="758487"/>
            <a:ext cx="3060470" cy="1323439"/>
          </a:xfrm>
          <a:prstGeom prst="rect">
            <a:avLst/>
          </a:prstGeom>
        </p:spPr>
        <p:txBody>
          <a:bodyPr wrap="square">
            <a:spAutoFit/>
          </a:bodyPr>
          <a:lstStyle/>
          <a:p>
            <a:r>
              <a:rPr lang="en-US" sz="1600" dirty="0">
                <a:latin typeface="Girl Scout Display Light" panose="02020003000000000000" pitchFamily="18" charset="0"/>
              </a:rPr>
              <a:t>Smart Cookies entry &amp; approval  of troop secured booths is </a:t>
            </a:r>
            <a:r>
              <a:rPr lang="en-US" sz="1600" b="1" u="sng" dirty="0">
                <a:latin typeface="Girl Scout Display Light" panose="02020003000000000000" pitchFamily="18" charset="0"/>
              </a:rPr>
              <a:t>required</a:t>
            </a:r>
            <a:r>
              <a:rPr lang="en-US" sz="1600" dirty="0">
                <a:latin typeface="Girl Scout Display Light" panose="02020003000000000000" pitchFamily="18" charset="0"/>
              </a:rPr>
              <a:t> to accept CC, </a:t>
            </a:r>
            <a:r>
              <a:rPr lang="en-US" sz="1600" dirty="0" err="1">
                <a:latin typeface="Girl Scout Display Light" panose="02020003000000000000" pitchFamily="18" charset="0"/>
              </a:rPr>
              <a:t>Venmo</a:t>
            </a:r>
            <a:r>
              <a:rPr lang="en-US" sz="1600" dirty="0">
                <a:latin typeface="Girl Scout Display Light" panose="02020003000000000000" pitchFamily="18" charset="0"/>
              </a:rPr>
              <a:t> &amp; </a:t>
            </a:r>
            <a:r>
              <a:rPr lang="en-US" sz="1600" dirty="0" err="1">
                <a:latin typeface="Girl Scout Display Light" panose="02020003000000000000" pitchFamily="18" charset="0"/>
              </a:rPr>
              <a:t>Paypal</a:t>
            </a:r>
            <a:r>
              <a:rPr lang="en-US" sz="1600" dirty="0">
                <a:latin typeface="Girl Scout Display Light" panose="02020003000000000000" pitchFamily="18" charset="0"/>
              </a:rPr>
              <a:t> payments via the Digital Cookie app.</a:t>
            </a:r>
          </a:p>
        </p:txBody>
      </p:sp>
      <p:sp>
        <p:nvSpPr>
          <p:cNvPr id="10" name="Rectangle 9"/>
          <p:cNvSpPr/>
          <p:nvPr/>
        </p:nvSpPr>
        <p:spPr>
          <a:xfrm>
            <a:off x="14572330" y="3085300"/>
            <a:ext cx="2263176" cy="1600438"/>
          </a:xfrm>
          <a:prstGeom prst="rect">
            <a:avLst/>
          </a:prstGeom>
        </p:spPr>
        <p:txBody>
          <a:bodyPr wrap="square">
            <a:spAutoFit/>
          </a:bodyPr>
          <a:lstStyle/>
          <a:p>
            <a:r>
              <a:rPr lang="en-US" sz="1600" dirty="0">
                <a:latin typeface="Girl Scout Display Light" panose="02020003000000000000" pitchFamily="18" charset="0"/>
              </a:rPr>
              <a:t>Troops can setup a </a:t>
            </a:r>
            <a:r>
              <a:rPr lang="en-US" sz="1600" b="1" dirty="0">
                <a:latin typeface="Girl Scout Display Light" panose="02020003000000000000" pitchFamily="18" charset="0"/>
              </a:rPr>
              <a:t>Virtual Booth </a:t>
            </a:r>
            <a:r>
              <a:rPr lang="en-US" sz="1600" dirty="0">
                <a:latin typeface="Girl Scout Display Light" panose="02020003000000000000" pitchFamily="18" charset="0"/>
              </a:rPr>
              <a:t>in Digital Cookie to </a:t>
            </a:r>
            <a:r>
              <a:rPr lang="en-US" dirty="0">
                <a:latin typeface="Girl Scout Display Light" panose="02020003000000000000" pitchFamily="18" charset="0"/>
              </a:rPr>
              <a:t>allow</a:t>
            </a:r>
            <a:r>
              <a:rPr lang="en-US" sz="1600" dirty="0">
                <a:latin typeface="Girl Scout Display Light" panose="02020003000000000000" pitchFamily="18" charset="0"/>
              </a:rPr>
              <a:t> customers to order in advance and pick up at a booth location.</a:t>
            </a:r>
          </a:p>
        </p:txBody>
      </p:sp>
      <p:sp>
        <p:nvSpPr>
          <p:cNvPr id="25" name="Title 1">
            <a:extLst>
              <a:ext uri="{FF2B5EF4-FFF2-40B4-BE49-F238E27FC236}">
                <a16:creationId xmlns:a16="http://schemas.microsoft.com/office/drawing/2014/main" id="{426CC39E-F077-5A82-BAE3-FEA4D2F78770}"/>
              </a:ext>
            </a:extLst>
          </p:cNvPr>
          <p:cNvSpPr txBox="1">
            <a:spLocks/>
          </p:cNvSpPr>
          <p:nvPr/>
        </p:nvSpPr>
        <p:spPr>
          <a:xfrm>
            <a:off x="6018724" y="6147677"/>
            <a:ext cx="6046444" cy="3943418"/>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400" b="1" dirty="0">
                <a:latin typeface="Girl Scout Display Light" panose="02020003000000000000" pitchFamily="18" charset="0"/>
              </a:rPr>
              <a:t>Why have a cookie booth?</a:t>
            </a:r>
          </a:p>
          <a:p>
            <a:endParaRPr lang="en-US" sz="1050" dirty="0"/>
          </a:p>
          <a:p>
            <a:pPr marL="285750" indent="-285750">
              <a:buFont typeface="Arial" panose="020B0604020202020204" pitchFamily="34" charset="0"/>
              <a:buChar char="•"/>
            </a:pPr>
            <a:r>
              <a:rPr lang="en-US" sz="2000" dirty="0"/>
              <a:t>Girl Scouts build connection with their of community</a:t>
            </a:r>
          </a:p>
          <a:p>
            <a:endParaRPr lang="en-US" sz="1050" dirty="0"/>
          </a:p>
          <a:p>
            <a:pPr marL="285750" indent="-285750">
              <a:buFont typeface="Arial" panose="020B0604020202020204" pitchFamily="34" charset="0"/>
              <a:buChar char="•"/>
            </a:pPr>
            <a:r>
              <a:rPr lang="en-US" sz="2000" dirty="0"/>
              <a:t>Girl Scouts build confidence when talking to customers</a:t>
            </a:r>
          </a:p>
          <a:p>
            <a:pPr marL="171450" indent="-171450">
              <a:buFont typeface="Arial" panose="020B0604020202020204" pitchFamily="34" charset="0"/>
              <a:buChar char="•"/>
            </a:pPr>
            <a:endParaRPr lang="en-US" sz="1050" dirty="0"/>
          </a:p>
          <a:p>
            <a:pPr marL="285750" indent="-285750">
              <a:buFont typeface="Arial" panose="020B0604020202020204" pitchFamily="34" charset="0"/>
              <a:buChar char="•"/>
            </a:pPr>
            <a:r>
              <a:rPr lang="en-US" sz="2000" dirty="0"/>
              <a:t>Troops work as a team to reach their goals</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2000" dirty="0"/>
              <a:t>Great way to sell Troop Extras brought in on the initial order</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2000" dirty="0"/>
              <a:t>Girl Scouts gain valuable money handling experience</a:t>
            </a:r>
          </a:p>
          <a:p>
            <a:pPr marL="171450" indent="-171450">
              <a:buFont typeface="Arial" panose="020B0604020202020204" pitchFamily="34" charset="0"/>
              <a:buChar char="•"/>
            </a:pPr>
            <a:endParaRPr lang="en-US" sz="1050" dirty="0">
              <a:latin typeface="Girl Scout Display Light" panose="02020003000000000000" pitchFamily="18" charset="0"/>
            </a:endParaRPr>
          </a:p>
          <a:p>
            <a:pPr marL="171450" indent="-171450">
              <a:buFont typeface="Arial" panose="020B0604020202020204" pitchFamily="34" charset="0"/>
              <a:buChar char="•"/>
            </a:pPr>
            <a:endParaRPr lang="en-US" sz="1050" dirty="0">
              <a:latin typeface="Girl Scout Display Light" panose="02020003000000000000" pitchFamily="18" charset="0"/>
            </a:endParaRPr>
          </a:p>
          <a:p>
            <a:endParaRPr lang="en-US" sz="2000" dirty="0">
              <a:latin typeface="Girl Scout Display Light" panose="02020003000000000000" pitchFamily="18" charset="0"/>
            </a:endParaRPr>
          </a:p>
        </p:txBody>
      </p:sp>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t="17743"/>
          <a:stretch/>
        </p:blipFill>
        <p:spPr>
          <a:xfrm>
            <a:off x="203434" y="6270609"/>
            <a:ext cx="5632788" cy="3466469"/>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0000"/>
                    </a14:imgEffect>
                  </a14:imgLayer>
                </a14:imgProps>
              </a:ext>
              <a:ext uri="{28A0092B-C50C-407E-A947-70E740481C1C}">
                <a14:useLocalDpi xmlns:a14="http://schemas.microsoft.com/office/drawing/2010/main" val="0"/>
              </a:ext>
            </a:extLst>
          </a:blip>
          <a:srcRect l="25172"/>
          <a:stretch/>
        </p:blipFill>
        <p:spPr>
          <a:xfrm rot="5400000">
            <a:off x="15565039" y="7654554"/>
            <a:ext cx="2433750" cy="2439332"/>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12789649" y="8313313"/>
            <a:ext cx="2589762" cy="1815882"/>
          </a:xfrm>
          <a:prstGeom prst="rect">
            <a:avLst/>
          </a:prstGeom>
        </p:spPr>
        <p:txBody>
          <a:bodyPr wrap="square">
            <a:spAutoFit/>
          </a:bodyPr>
          <a:lstStyle/>
          <a:p>
            <a:r>
              <a:rPr lang="en-US" sz="1600" dirty="0">
                <a:latin typeface="Girl Scout Display Light" panose="02020003000000000000" pitchFamily="18" charset="0"/>
              </a:rPr>
              <a:t>Distribute package credit from booths in Smart Cookies after the booth using either the Smart Cookies booth divider or through Troop to Girl transfers!</a:t>
            </a:r>
          </a:p>
        </p:txBody>
      </p:sp>
      <p:sp>
        <p:nvSpPr>
          <p:cNvPr id="32" name="Rectangle 31"/>
          <p:cNvSpPr/>
          <p:nvPr/>
        </p:nvSpPr>
        <p:spPr>
          <a:xfrm>
            <a:off x="12719587" y="7773012"/>
            <a:ext cx="2577950" cy="461665"/>
          </a:xfrm>
          <a:prstGeom prst="rect">
            <a:avLst/>
          </a:prstGeom>
        </p:spPr>
        <p:txBody>
          <a:bodyPr wrap="none">
            <a:spAutoFit/>
          </a:bodyPr>
          <a:lstStyle/>
          <a:p>
            <a:r>
              <a:rPr lang="en-US" sz="2400" b="1" dirty="0">
                <a:latin typeface="Girl Scout Display Light" panose="02020003000000000000" pitchFamily="18" charset="0"/>
              </a:rPr>
              <a:t>DON’T FORGET!</a:t>
            </a:r>
          </a:p>
        </p:txBody>
      </p:sp>
    </p:spTree>
    <p:extLst>
      <p:ext uri="{BB962C8B-B14F-4D97-AF65-F5344CB8AC3E}">
        <p14:creationId xmlns:p14="http://schemas.microsoft.com/office/powerpoint/2010/main" val="350327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99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0175" y="25818"/>
            <a:ext cx="6715775" cy="92668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500717" y="-205067"/>
            <a:ext cx="8648343"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Recognitions &amp; Goal Setting</a:t>
            </a:r>
          </a:p>
        </p:txBody>
      </p:sp>
      <p:pic>
        <p:nvPicPr>
          <p:cNvPr id="6" name="Picture 5"/>
          <p:cNvPicPr>
            <a:picLocks noChangeAspect="1"/>
          </p:cNvPicPr>
          <p:nvPr/>
        </p:nvPicPr>
        <p:blipFill>
          <a:blip r:embed="rId3"/>
          <a:stretch>
            <a:fillRect/>
          </a:stretch>
        </p:blipFill>
        <p:spPr>
          <a:xfrm>
            <a:off x="828745" y="1246074"/>
            <a:ext cx="5334000" cy="6959748"/>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rot="10065891">
            <a:off x="5872699" y="3830054"/>
            <a:ext cx="4189096" cy="457200"/>
          </a:xfrm>
          <a:prstGeom prst="rightArrow">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8496300"/>
            <a:ext cx="2463523" cy="1077218"/>
          </a:xfrm>
          <a:prstGeom prst="rect">
            <a:avLst/>
          </a:prstGeom>
        </p:spPr>
        <p:txBody>
          <a:bodyPr wrap="square">
            <a:spAutoFit/>
          </a:bodyPr>
          <a:lstStyle/>
          <a:p>
            <a:r>
              <a:rPr lang="en-US" sz="1600" dirty="0">
                <a:latin typeface="Girl Scout Display Light" panose="02020003000000000000" pitchFamily="18" charset="0"/>
              </a:rPr>
              <a:t>Find fun goal sheets like this and more on the cookie Troop Resources page on gswny.org!</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437" t="1034" r="5976" b="11954"/>
          <a:stretch/>
        </p:blipFill>
        <p:spPr>
          <a:xfrm>
            <a:off x="1447800" y="8496300"/>
            <a:ext cx="1070486" cy="1063461"/>
          </a:xfrm>
          <a:prstGeom prst="rect">
            <a:avLst/>
          </a:prstGeom>
        </p:spPr>
      </p:pic>
      <p:pic>
        <p:nvPicPr>
          <p:cNvPr id="12" name="Picture 11"/>
          <p:cNvPicPr>
            <a:picLocks noChangeAspect="1"/>
          </p:cNvPicPr>
          <p:nvPr/>
        </p:nvPicPr>
        <p:blipFill>
          <a:blip r:embed="rId5"/>
          <a:stretch>
            <a:fillRect/>
          </a:stretch>
        </p:blipFill>
        <p:spPr>
          <a:xfrm>
            <a:off x="9755248" y="84219"/>
            <a:ext cx="6566921" cy="10202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391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99D"/>
        </a:solidFill>
        <a:effectLst/>
      </p:bgPr>
    </p:bg>
    <p:spTree>
      <p:nvGrpSpPr>
        <p:cNvPr id="1" name=""/>
        <p:cNvGrpSpPr/>
        <p:nvPr/>
      </p:nvGrpSpPr>
      <p:grpSpPr>
        <a:xfrm>
          <a:off x="0" y="0"/>
          <a:ext cx="0" cy="0"/>
          <a:chOff x="0" y="0"/>
          <a:chExt cx="0" cy="0"/>
        </a:xfrm>
      </p:grpSpPr>
      <p:sp>
        <p:nvSpPr>
          <p:cNvPr id="8" name="Rectangle 7"/>
          <p:cNvSpPr/>
          <p:nvPr/>
        </p:nvSpPr>
        <p:spPr>
          <a:xfrm>
            <a:off x="4191000" y="7995814"/>
            <a:ext cx="8148010" cy="1801301"/>
          </a:xfrm>
          <a:prstGeom prst="rect">
            <a:avLst/>
          </a:prstGeom>
          <a:solidFill>
            <a:srgbClr val="0E3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60" y="7576254"/>
            <a:ext cx="4050428" cy="2509227"/>
          </a:xfrm>
          <a:prstGeom prst="rect">
            <a:avLst/>
          </a:prstGeom>
        </p:spPr>
      </p:pic>
      <p:sp>
        <p:nvSpPr>
          <p:cNvPr id="7" name="Rectangle 6">
            <a:extLst>
              <a:ext uri="{FF2B5EF4-FFF2-40B4-BE49-F238E27FC236}">
                <a16:creationId xmlns:a16="http://schemas.microsoft.com/office/drawing/2014/main" id="{E4BA44F0-1131-4E88-C4E8-E2922AF43E09}"/>
              </a:ext>
            </a:extLst>
          </p:cNvPr>
          <p:cNvSpPr/>
          <p:nvPr/>
        </p:nvSpPr>
        <p:spPr>
          <a:xfrm>
            <a:off x="-10175" y="25818"/>
            <a:ext cx="6715775" cy="92668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Heart 5"/>
          <p:cNvSpPr/>
          <p:nvPr/>
        </p:nvSpPr>
        <p:spPr>
          <a:xfrm>
            <a:off x="2151974" y="7844854"/>
            <a:ext cx="1295400" cy="1147165"/>
          </a:xfrm>
          <a:prstGeom prst="heart">
            <a:avLst/>
          </a:prstGeom>
          <a:solidFill>
            <a:srgbClr val="0E3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
          <p:cNvSpPr txBox="1"/>
          <p:nvPr/>
        </p:nvSpPr>
        <p:spPr>
          <a:xfrm>
            <a:off x="500717" y="-205067"/>
            <a:ext cx="8648343"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Recognitions &amp; Goal Setting</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800" t="20805" r="8626" b="23566"/>
          <a:stretch/>
        </p:blipFill>
        <p:spPr>
          <a:xfrm>
            <a:off x="-685800" y="64058"/>
            <a:ext cx="19505092" cy="7391400"/>
          </a:xfrm>
          <a:prstGeom prst="rect">
            <a:avLst/>
          </a:prstGeom>
        </p:spPr>
      </p:pic>
      <p:sp>
        <p:nvSpPr>
          <p:cNvPr id="13" name="Rectangle 12"/>
          <p:cNvSpPr/>
          <p:nvPr/>
        </p:nvSpPr>
        <p:spPr>
          <a:xfrm>
            <a:off x="4795210" y="8324179"/>
            <a:ext cx="7543800" cy="1200329"/>
          </a:xfrm>
          <a:prstGeom prst="rect">
            <a:avLst/>
          </a:prstGeom>
        </p:spPr>
        <p:txBody>
          <a:bodyPr wrap="square">
            <a:spAutoFit/>
          </a:bodyPr>
          <a:lstStyle/>
          <a:p>
            <a:r>
              <a:rPr lang="en-US" sz="2000" dirty="0">
                <a:solidFill>
                  <a:schemeClr val="bg1"/>
                </a:solidFill>
                <a:latin typeface="Girl Scout Display Light" panose="02020003000000000000" pitchFamily="18" charset="0"/>
              </a:rPr>
              <a:t>Troops! Average 200+ packages per girl selling by February 5</a:t>
            </a:r>
            <a:r>
              <a:rPr lang="en-US" sz="2000" baseline="30000" dirty="0">
                <a:solidFill>
                  <a:schemeClr val="bg1"/>
                </a:solidFill>
                <a:latin typeface="Girl Scout Display Light" panose="02020003000000000000" pitchFamily="18" charset="0"/>
              </a:rPr>
              <a:t>th</a:t>
            </a:r>
            <a:r>
              <a:rPr lang="en-US" sz="2000" dirty="0">
                <a:solidFill>
                  <a:schemeClr val="bg1"/>
                </a:solidFill>
                <a:latin typeface="Girl Scout Display Light" panose="02020003000000000000" pitchFamily="18" charset="0"/>
              </a:rPr>
              <a:t> and receive TWO* 2026 Themed sweatshirts! </a:t>
            </a:r>
            <a:r>
              <a:rPr lang="en-US" sz="1600" dirty="0">
                <a:solidFill>
                  <a:schemeClr val="bg1"/>
                </a:solidFill>
                <a:latin typeface="Girl Scout Display Light" panose="02020003000000000000" pitchFamily="18" charset="0"/>
              </a:rPr>
              <a:t/>
            </a:r>
            <a:br>
              <a:rPr lang="en-US" sz="1600" dirty="0">
                <a:solidFill>
                  <a:schemeClr val="bg1"/>
                </a:solidFill>
                <a:latin typeface="Girl Scout Display Light" panose="02020003000000000000" pitchFamily="18" charset="0"/>
              </a:rPr>
            </a:br>
            <a:endParaRPr lang="en-US" sz="1600" dirty="0">
              <a:solidFill>
                <a:schemeClr val="bg1"/>
              </a:solidFill>
              <a:latin typeface="Girl Scout Display Light" panose="02020003000000000000" pitchFamily="18" charset="0"/>
            </a:endParaRPr>
          </a:p>
          <a:p>
            <a:r>
              <a:rPr lang="en-US" sz="1600" dirty="0">
                <a:solidFill>
                  <a:schemeClr val="bg1"/>
                </a:solidFill>
                <a:latin typeface="Girl Scout Display Light" panose="02020003000000000000" pitchFamily="18" charset="0"/>
              </a:rPr>
              <a:t>*must have 2 volunteers in Smart Cookies to claim.</a:t>
            </a:r>
          </a:p>
        </p:txBody>
      </p:sp>
      <p:sp>
        <p:nvSpPr>
          <p:cNvPr id="16" name="Rectangle 15"/>
          <p:cNvSpPr/>
          <p:nvPr/>
        </p:nvSpPr>
        <p:spPr>
          <a:xfrm>
            <a:off x="2155507" y="7993034"/>
            <a:ext cx="1301597" cy="738664"/>
          </a:xfrm>
          <a:prstGeom prst="rect">
            <a:avLst/>
          </a:prstGeom>
        </p:spPr>
        <p:txBody>
          <a:bodyPr wrap="square">
            <a:spAutoFit/>
          </a:bodyPr>
          <a:lstStyle/>
          <a:p>
            <a:pPr algn="ctr"/>
            <a:r>
              <a:rPr lang="en-US" sz="1400" b="1" dirty="0">
                <a:solidFill>
                  <a:schemeClr val="bg1"/>
                </a:solidFill>
                <a:latin typeface="Girl Scout Display Light" panose="02020003000000000000" pitchFamily="18" charset="0"/>
              </a:rPr>
              <a:t>TROOP INITIAL</a:t>
            </a:r>
          </a:p>
          <a:p>
            <a:pPr algn="ctr"/>
            <a:r>
              <a:rPr lang="en-US" sz="1400" b="1" dirty="0">
                <a:solidFill>
                  <a:schemeClr val="bg1"/>
                </a:solidFill>
                <a:latin typeface="Girl Scout Display Light" panose="02020003000000000000" pitchFamily="18" charset="0"/>
              </a:rPr>
              <a:t>REWARD</a:t>
            </a:r>
            <a:endParaRPr lang="en-US" sz="1400" dirty="0">
              <a:solidFill>
                <a:schemeClr val="bg1"/>
              </a:solidFill>
            </a:endParaRPr>
          </a:p>
        </p:txBody>
      </p:sp>
      <p:pic>
        <p:nvPicPr>
          <p:cNvPr id="17" name="Picture 16"/>
          <p:cNvPicPr>
            <a:picLocks noChangeAspect="1"/>
          </p:cNvPicPr>
          <p:nvPr/>
        </p:nvPicPr>
        <p:blipFill>
          <a:blip r:embed="rId5"/>
          <a:stretch>
            <a:fillRect/>
          </a:stretch>
        </p:blipFill>
        <p:spPr>
          <a:xfrm>
            <a:off x="15849600" y="6299439"/>
            <a:ext cx="1371032" cy="1485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17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99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0175" y="25818"/>
            <a:ext cx="6715775" cy="92668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500717" y="-205067"/>
            <a:ext cx="8648343"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Recognitions &amp; Goal Setting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351" r="100000"/>
                    </a14:imgEffect>
                  </a14:imgLayer>
                </a14:imgProps>
              </a:ext>
            </a:extLst>
          </a:blip>
          <a:stretch>
            <a:fillRect/>
          </a:stretch>
        </p:blipFill>
        <p:spPr>
          <a:xfrm>
            <a:off x="871211" y="2324100"/>
            <a:ext cx="5606935" cy="54102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831" b="98851" l="1706" r="97868">
                        <a14:foregroundMark x1="31983" y1="8812" x2="31983" y2="8812"/>
                        <a14:foregroundMark x1="27292" y1="6130" x2="27292" y2="6130"/>
                        <a14:foregroundMark x1="22388" y1="7663" x2="22388" y2="7663"/>
                        <a14:foregroundMark x1="15991" y1="10728" x2="15991" y2="10728"/>
                        <a14:foregroundMark x1="10874" y1="19540" x2="7889" y2="24904"/>
                        <a14:foregroundMark x1="7036" y1="26054" x2="3625" y2="58621"/>
                        <a14:foregroundMark x1="3625" y1="60920" x2="14925" y2="87356"/>
                        <a14:foregroundMark x1="62473" y1="6130" x2="62473" y2="6130"/>
                        <a14:foregroundMark x1="56503" y1="6513" x2="56503" y2="6513"/>
                        <a14:foregroundMark x1="53731" y1="7663" x2="53731" y2="7663"/>
                        <a14:foregroundMark x1="49467" y1="13027" x2="49467" y2="13027"/>
                        <a14:foregroundMark x1="97868" y1="83908" x2="97228" y2="84291"/>
                        <a14:foregroundMark x1="95522" y1="91571" x2="95522" y2="91571"/>
                        <a14:foregroundMark x1="65458" y1="6130" x2="89339" y2="6130"/>
                        <a14:foregroundMark x1="91684" y1="6897" x2="94883" y2="9962"/>
                        <a14:foregroundMark x1="95949" y1="12261" x2="97228" y2="16092"/>
                        <a14:foregroundMark x1="96802" y1="18008" x2="97228" y2="81992"/>
                        <a14:foregroundMark x1="36034" y1="8812" x2="39659" y2="9962"/>
                        <a14:foregroundMark x1="50959" y1="10345" x2="50959" y2="10345"/>
                        <a14:foregroundMark x1="48188" y1="18774" x2="48188" y2="18774"/>
                        <a14:foregroundMark x1="48401" y1="86207" x2="49893" y2="90421"/>
                        <a14:foregroundMark x1="50533" y1="92720" x2="53731" y2="96552"/>
                        <a14:backgroundMark x1="15352" y1="5364" x2="35181" y2="0"/>
                        <a14:backgroundMark x1="47122" y1="93103" x2="32623" y2="99617"/>
                        <a14:backgroundMark x1="22175" y1="99617" x2="32409" y2="99234"/>
                        <a14:backgroundMark x1="47335" y1="29119" x2="45629" y2="16475"/>
                        <a14:backgroundMark x1="74200" y1="1533" x2="98934" y2="4598"/>
                        <a14:backgroundMark x1="98721" y1="40230" x2="98721" y2="64368"/>
                        <a14:backgroundMark x1="37953" y1="12261" x2="42004" y2="14559"/>
                        <a14:backgroundMark x1="37100" y1="11494" x2="39659" y2="13410"/>
                        <a14:backgroundMark x1="46908" y1="83908" x2="46269" y2="90038"/>
                      </a14:backgroundRemoval>
                    </a14:imgEffect>
                  </a14:imgLayer>
                </a14:imgProps>
              </a:ext>
            </a:extLst>
          </a:blip>
          <a:srcRect b="2499"/>
          <a:stretch/>
        </p:blipFill>
        <p:spPr>
          <a:xfrm>
            <a:off x="7315200" y="2200165"/>
            <a:ext cx="10210800" cy="5540337"/>
          </a:xfrm>
          <a:prstGeom prst="rect">
            <a:avLst/>
          </a:prstGeom>
        </p:spPr>
      </p:pic>
    </p:spTree>
    <p:extLst>
      <p:ext uri="{BB962C8B-B14F-4D97-AF65-F5344CB8AC3E}">
        <p14:creationId xmlns:p14="http://schemas.microsoft.com/office/powerpoint/2010/main" val="366694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99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A44F0-1131-4E88-C4E8-E2922AF43E09}"/>
              </a:ext>
            </a:extLst>
          </p:cNvPr>
          <p:cNvSpPr/>
          <p:nvPr/>
        </p:nvSpPr>
        <p:spPr>
          <a:xfrm>
            <a:off x="-10175" y="25818"/>
            <a:ext cx="6715775" cy="926682"/>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5"/>
          <p:cNvSpPr txBox="1"/>
          <p:nvPr/>
        </p:nvSpPr>
        <p:spPr>
          <a:xfrm>
            <a:off x="500717" y="-205067"/>
            <a:ext cx="8648343"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Recognitions &amp; Goal Setting</a:t>
            </a:r>
          </a:p>
        </p:txBody>
      </p:sp>
      <p:sp>
        <p:nvSpPr>
          <p:cNvPr id="8" name="Rectangle 7"/>
          <p:cNvSpPr/>
          <p:nvPr/>
        </p:nvSpPr>
        <p:spPr>
          <a:xfrm>
            <a:off x="12957048" y="25818"/>
            <a:ext cx="5330952" cy="10261182"/>
          </a:xfrm>
          <a:prstGeom prst="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519506" y="544554"/>
            <a:ext cx="2206027" cy="707886"/>
          </a:xfrm>
          <a:prstGeom prst="rect">
            <a:avLst/>
          </a:prstGeom>
        </p:spPr>
        <p:txBody>
          <a:bodyPr wrap="square">
            <a:spAutoFit/>
          </a:bodyPr>
          <a:lstStyle/>
          <a:p>
            <a:pPr algn="ctr"/>
            <a:r>
              <a:rPr lang="en-US" sz="2000" dirty="0">
                <a:latin typeface="Girl Scout Display Light" panose="02020003000000000000" pitchFamily="18" charset="0"/>
              </a:rPr>
              <a:t>Amazon Voucher sent via email*</a:t>
            </a:r>
            <a:endParaRPr lang="en-US" sz="1600" dirty="0">
              <a:latin typeface="Girl Scout Display Light" panose="02020003000000000000" pitchFamily="18" charset="0"/>
            </a:endParaRPr>
          </a:p>
        </p:txBody>
      </p:sp>
      <p:sp>
        <p:nvSpPr>
          <p:cNvPr id="19" name="Rectangle 18"/>
          <p:cNvSpPr/>
          <p:nvPr/>
        </p:nvSpPr>
        <p:spPr>
          <a:xfrm>
            <a:off x="258908" y="1301434"/>
            <a:ext cx="12347448" cy="646331"/>
          </a:xfrm>
          <a:prstGeom prst="rect">
            <a:avLst/>
          </a:prstGeom>
        </p:spPr>
        <p:txBody>
          <a:bodyPr wrap="square">
            <a:spAutoFit/>
          </a:bodyPr>
          <a:lstStyle/>
          <a:p>
            <a:pPr algn="ctr"/>
            <a:r>
              <a:rPr lang="en-US" sz="3600" dirty="0">
                <a:latin typeface="Girl Scout Display Light" panose="02020003000000000000" pitchFamily="18" charset="0"/>
              </a:rPr>
              <a:t>Introducing Cookie Reward Shops powered by Amazon!</a:t>
            </a:r>
            <a:endParaRPr lang="en-US" sz="2800" dirty="0">
              <a:latin typeface="Girl Scout Display Light" panose="02020003000000000000" pitchFamily="18" charset="0"/>
            </a:endParaRPr>
          </a:p>
        </p:txBody>
      </p:sp>
      <p:pic>
        <p:nvPicPr>
          <p:cNvPr id="10" name="Picture 9"/>
          <p:cNvPicPr>
            <a:picLocks noChangeAspect="1"/>
          </p:cNvPicPr>
          <p:nvPr/>
        </p:nvPicPr>
        <p:blipFill rotWithShape="1">
          <a:blip r:embed="rId3"/>
          <a:srcRect l="9009" t="12410" r="8323" b="57590"/>
          <a:stretch/>
        </p:blipFill>
        <p:spPr>
          <a:xfrm>
            <a:off x="13612676" y="7360347"/>
            <a:ext cx="4019696" cy="1945014"/>
          </a:xfrm>
          <a:prstGeom prst="rect">
            <a:avLst/>
          </a:prstGeom>
        </p:spPr>
      </p:pic>
      <p:sp>
        <p:nvSpPr>
          <p:cNvPr id="20" name="Rectangle 19"/>
          <p:cNvSpPr/>
          <p:nvPr/>
        </p:nvSpPr>
        <p:spPr>
          <a:xfrm>
            <a:off x="13477060" y="9524038"/>
            <a:ext cx="4290917" cy="523220"/>
          </a:xfrm>
          <a:prstGeom prst="rect">
            <a:avLst/>
          </a:prstGeom>
        </p:spPr>
        <p:txBody>
          <a:bodyPr wrap="square">
            <a:spAutoFit/>
          </a:bodyPr>
          <a:lstStyle/>
          <a:p>
            <a:r>
              <a:rPr lang="en-US" sz="1400" b="1" dirty="0">
                <a:latin typeface="Girl Scout Display Light" panose="02020003000000000000" pitchFamily="18" charset="0"/>
              </a:rPr>
              <a:t>*Valid until July 1</a:t>
            </a:r>
            <a:r>
              <a:rPr lang="en-US" sz="1400" b="1" baseline="30000" dirty="0">
                <a:latin typeface="Girl Scout Display Light" panose="02020003000000000000" pitchFamily="18" charset="0"/>
              </a:rPr>
              <a:t>,</a:t>
            </a:r>
            <a:r>
              <a:rPr lang="en-US" sz="1400" b="1" dirty="0">
                <a:latin typeface="Girl Scout Display Light" panose="02020003000000000000" pitchFamily="18" charset="0"/>
              </a:rPr>
              <a:t> 2026. Amazon vouchers will expire after this date and cannot be re-issued.</a:t>
            </a:r>
            <a:endParaRPr lang="en-US" sz="1100" b="1" dirty="0">
              <a:latin typeface="Girl Scout Display Light" panose="02020003000000000000" pitchFamily="18" charset="0"/>
            </a:endParaRPr>
          </a:p>
        </p:txBody>
      </p:sp>
      <p:sp>
        <p:nvSpPr>
          <p:cNvPr id="21" name="Rectangle 20"/>
          <p:cNvSpPr/>
          <p:nvPr/>
        </p:nvSpPr>
        <p:spPr>
          <a:xfrm>
            <a:off x="13787267" y="2654286"/>
            <a:ext cx="3670507" cy="707886"/>
          </a:xfrm>
          <a:prstGeom prst="rect">
            <a:avLst/>
          </a:prstGeom>
        </p:spPr>
        <p:txBody>
          <a:bodyPr wrap="square">
            <a:spAutoFit/>
          </a:bodyPr>
          <a:lstStyle/>
          <a:p>
            <a:pPr algn="ctr"/>
            <a:r>
              <a:rPr lang="en-US" sz="2000" dirty="0">
                <a:latin typeface="Girl Scout Display Light" panose="02020003000000000000" pitchFamily="18" charset="0"/>
              </a:rPr>
              <a:t>Girl choose reward from the themed Cookie Reward Shops</a:t>
            </a:r>
            <a:endParaRPr lang="en-US" sz="1600" dirty="0">
              <a:latin typeface="Girl Scout Display Light" panose="02020003000000000000" pitchFamily="18" charset="0"/>
            </a:endParaRPr>
          </a:p>
        </p:txBody>
      </p:sp>
      <p:sp>
        <p:nvSpPr>
          <p:cNvPr id="22" name="Rectangle 21"/>
          <p:cNvSpPr/>
          <p:nvPr/>
        </p:nvSpPr>
        <p:spPr>
          <a:xfrm>
            <a:off x="14064100" y="4997230"/>
            <a:ext cx="3116845" cy="707886"/>
          </a:xfrm>
          <a:prstGeom prst="rect">
            <a:avLst/>
          </a:prstGeom>
        </p:spPr>
        <p:txBody>
          <a:bodyPr wrap="square">
            <a:spAutoFit/>
          </a:bodyPr>
          <a:lstStyle/>
          <a:p>
            <a:pPr algn="ctr"/>
            <a:r>
              <a:rPr lang="en-US" sz="2000" dirty="0">
                <a:latin typeface="Girl Scout Display Light" panose="02020003000000000000" pitchFamily="18" charset="0"/>
              </a:rPr>
              <a:t>Amazon ships reward directly to the Girl Scout!</a:t>
            </a:r>
            <a:endParaRPr lang="en-US" sz="1600" dirty="0">
              <a:latin typeface="Girl Scout Display Light" panose="02020003000000000000" pitchFamily="18" charset="0"/>
            </a:endParaRPr>
          </a:p>
        </p:txBody>
      </p:sp>
      <p:grpSp>
        <p:nvGrpSpPr>
          <p:cNvPr id="28" name="Group 27"/>
          <p:cNvGrpSpPr/>
          <p:nvPr/>
        </p:nvGrpSpPr>
        <p:grpSpPr>
          <a:xfrm>
            <a:off x="14549642" y="1339782"/>
            <a:ext cx="1976169" cy="1066800"/>
            <a:chOff x="3371720" y="8368404"/>
            <a:chExt cx="1976169" cy="1066800"/>
          </a:xfrm>
        </p:grpSpPr>
        <p:pic>
          <p:nvPicPr>
            <p:cNvPr id="23" name="Picture 22"/>
            <p:cNvPicPr>
              <a:picLocks noChangeAspect="1"/>
            </p:cNvPicPr>
            <p:nvPr/>
          </p:nvPicPr>
          <p:blipFill>
            <a:blip r:embed="rId4"/>
            <a:stretch>
              <a:fillRect/>
            </a:stretch>
          </p:blipFill>
          <p:spPr>
            <a:xfrm>
              <a:off x="4281089" y="8368404"/>
              <a:ext cx="1066800" cy="1066800"/>
            </a:xfrm>
            <a:prstGeom prst="rect">
              <a:avLst/>
            </a:prstGeom>
          </p:spPr>
        </p:pic>
        <p:cxnSp>
          <p:nvCxnSpPr>
            <p:cNvPr id="25" name="Straight Connector 24"/>
            <p:cNvCxnSpPr/>
            <p:nvPr/>
          </p:nvCxnSpPr>
          <p:spPr>
            <a:xfrm>
              <a:off x="3371721" y="8708222"/>
              <a:ext cx="89826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822" y="8901804"/>
              <a:ext cx="89826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1720" y="9105900"/>
              <a:ext cx="89826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a:blip r:embed="rId5"/>
          <a:stretch>
            <a:fillRect/>
          </a:stretch>
        </p:blipFill>
        <p:spPr>
          <a:xfrm>
            <a:off x="14928957" y="3405907"/>
            <a:ext cx="1387129" cy="1387129"/>
          </a:xfrm>
          <a:prstGeom prst="rect">
            <a:avLst/>
          </a:prstGeom>
        </p:spPr>
      </p:pic>
      <p:pic>
        <p:nvPicPr>
          <p:cNvPr id="30" name="Picture 2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3095" y1="16317" x2="62262" y2="28205"/>
                        <a14:foregroundMark x1="41786" y1="16550" x2="39286" y2="17949"/>
                        <a14:foregroundMark x1="37024" y1="19347" x2="47381" y2="14452"/>
                        <a14:foregroundMark x1="35952" y1="18648" x2="46905" y2="12121"/>
                        <a14:foregroundMark x1="61786" y1="28438" x2="62738" y2="54779"/>
                      </a14:backgroundRemoval>
                    </a14:imgEffect>
                  </a14:imgLayer>
                </a14:imgProps>
              </a:ext>
            </a:extLst>
          </a:blip>
          <a:stretch>
            <a:fillRect/>
          </a:stretch>
        </p:blipFill>
        <p:spPr>
          <a:xfrm>
            <a:off x="14185448" y="5644773"/>
            <a:ext cx="2874151" cy="1467870"/>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9784" b="52105" l="1606" r="25510"/>
                    </a14:imgEffect>
                  </a14:imgLayer>
                </a14:imgProps>
              </a:ext>
            </a:extLst>
          </a:blip>
          <a:srcRect l="1575" t="9955" r="74707" b="48180"/>
          <a:stretch/>
        </p:blipFill>
        <p:spPr>
          <a:xfrm>
            <a:off x="933151" y="2469232"/>
            <a:ext cx="3657601" cy="3505201"/>
          </a:xfrm>
          <a:prstGeom prst="rect">
            <a:avLst/>
          </a:prstGeom>
        </p:spPr>
      </p:pic>
      <p:pic>
        <p:nvPicPr>
          <p:cNvPr id="31" name="Picture 30"/>
          <p:cNvPicPr>
            <a:picLocks noChangeAspect="1"/>
          </p:cNvPicPr>
          <p:nvPr/>
        </p:nvPicPr>
        <p:blipFill rotWithShape="1">
          <a:blip r:embed="rId10">
            <a:extLst>
              <a:ext uri="{BEBA8EAE-BF5A-486C-A8C5-ECC9F3942E4B}">
                <a14:imgProps xmlns:a14="http://schemas.microsoft.com/office/drawing/2010/main">
                  <a14:imgLayer r:embed="rId9">
                    <a14:imgEffect>
                      <a14:backgroundRemoval t="9556" b="52673" l="49537" r="73564">
                        <a14:foregroundMark x1="60902" y1="11945" x2="64546" y2="12742"/>
                        <a14:foregroundMark x1="67326" y1="15813" x2="68808" y2="18885"/>
                        <a14:foregroundMark x1="65102" y1="12514" x2="68314" y2="16951"/>
                        <a14:foregroundMark x1="69179" y1="18203" x2="70970" y2="22753"/>
                        <a14:foregroundMark x1="70846" y1="23663" x2="71526" y2="28669"/>
                        <a14:foregroundMark x1="71958" y1="30262" x2="71526" y2="34699"/>
                        <a14:foregroundMark x1="71032" y1="35722" x2="70414" y2="39022"/>
                        <a14:foregroundMark x1="56146" y1="14448" x2="60531" y2="10808"/>
                        <a14:foregroundMark x1="51452" y1="26166" x2="51884" y2="20933"/>
                        <a14:foregroundMark x1="56331" y1="14790" x2="52996" y2="18203"/>
                        <a14:foregroundMark x1="51637" y1="37656" x2="50649" y2="33675"/>
                        <a14:foregroundMark x1="55960" y1="47668" x2="51452" y2="40614"/>
                        <a14:foregroundMark x1="63064" y1="50057" x2="57566" y2="50398"/>
                        <a14:foregroundMark x1="68437" y1="45620" x2="64299" y2="49943"/>
                      </a14:backgroundRemoval>
                    </a14:imgEffect>
                  </a14:imgLayer>
                </a14:imgProps>
              </a:ext>
            </a:extLst>
          </a:blip>
          <a:srcRect l="49413" t="9970" r="26869" b="48165"/>
          <a:stretch/>
        </p:blipFill>
        <p:spPr>
          <a:xfrm>
            <a:off x="4733860" y="2401899"/>
            <a:ext cx="3657601" cy="3505201"/>
          </a:xfrm>
          <a:prstGeom prst="rect">
            <a:avLst/>
          </a:prstGeom>
        </p:spPr>
      </p:pic>
      <p:pic>
        <p:nvPicPr>
          <p:cNvPr id="32" name="Picture 31"/>
          <p:cNvPicPr>
            <a:picLocks noChangeAspect="1"/>
          </p:cNvPicPr>
          <p:nvPr/>
        </p:nvPicPr>
        <p:blipFill rotWithShape="1">
          <a:blip r:embed="rId11">
            <a:extLst>
              <a:ext uri="{BEBA8EAE-BF5A-486C-A8C5-ECC9F3942E4B}">
                <a14:imgProps xmlns:a14="http://schemas.microsoft.com/office/drawing/2010/main">
                  <a14:imgLayer r:embed="rId9">
                    <a14:imgEffect>
                      <a14:backgroundRemoval t="9898" b="52218" l="73379" r="97221">
                        <a14:foregroundMark x1="79061" y1="15358" x2="87029" y2="11149"/>
                        <a14:foregroundMark x1="78629" y1="16268" x2="80296" y2="12514"/>
                        <a14:foregroundMark x1="81099" y1="12856" x2="83261" y2="11263"/>
                        <a14:foregroundMark x1="87585" y1="11149" x2="91909" y2="16837"/>
                        <a14:foregroundMark x1="75108" y1="26394" x2="77085" y2="17179"/>
                        <a14:foregroundMark x1="95244" y1="25711" x2="92712" y2="16155"/>
                        <a14:foregroundMark x1="94441" y1="38794" x2="96109" y2="30603"/>
                        <a14:foregroundMark x1="94503" y1="25256" x2="95923" y2="28555"/>
                        <a14:foregroundMark x1="74923" y1="26394" x2="74243" y2="32082"/>
                        <a14:foregroundMark x1="74861" y1="34699" x2="76096" y2="41183"/>
                        <a14:foregroundMark x1="76405" y1="42093" x2="79370" y2="47213"/>
                        <a14:foregroundMark x1="79308" y1="47213" x2="83200" y2="50512"/>
                        <a14:foregroundMark x1="84497" y1="50512" x2="87708" y2="49602"/>
                        <a14:foregroundMark x1="89129" y1="49033" x2="92279" y2="45051"/>
                        <a14:foregroundMark x1="92835" y1="44937" x2="94812" y2="38111"/>
                      </a14:backgroundRemoval>
                    </a14:imgEffect>
                  </a14:imgLayer>
                </a14:imgProps>
              </a:ext>
            </a:extLst>
          </a:blip>
          <a:srcRect l="72934" t="9970" r="3348" b="48165"/>
          <a:stretch/>
        </p:blipFill>
        <p:spPr>
          <a:xfrm>
            <a:off x="8612927" y="2478643"/>
            <a:ext cx="3657601" cy="3505201"/>
          </a:xfrm>
          <a:prstGeom prst="rect">
            <a:avLst/>
          </a:prstGeom>
        </p:spPr>
      </p:pic>
      <p:pic>
        <p:nvPicPr>
          <p:cNvPr id="33" name="Picture 32"/>
          <p:cNvPicPr>
            <a:picLocks noChangeAspect="1"/>
          </p:cNvPicPr>
          <p:nvPr/>
        </p:nvPicPr>
        <p:blipFill rotWithShape="1">
          <a:blip r:embed="rId12">
            <a:extLst>
              <a:ext uri="{BEBA8EAE-BF5A-486C-A8C5-ECC9F3942E4B}">
                <a14:imgProps xmlns:a14="http://schemas.microsoft.com/office/drawing/2010/main">
                  <a14:imgLayer r:embed="rId9">
                    <a14:imgEffect>
                      <a14:backgroundRemoval t="51308" b="92264" l="38789" r="61767">
                        <a14:foregroundMark x1="49537" y1="56997" x2="52810" y2="57452"/>
                        <a14:foregroundMark x1="46943" y1="67804" x2="55466" y2="67463"/>
                        <a14:foregroundMark x1="47190" y1="57793" x2="51699" y2="58589"/>
                        <a14:foregroundMark x1="48796" y1="79750" x2="56393" y2="77474"/>
                        <a14:foregroundMark x1="56949" y1="77474" x2="58863" y2="77247"/>
                        <a14:foregroundMark x1="44966" y1="67577" x2="51452" y2="67577"/>
                      </a14:backgroundRemoval>
                    </a14:imgEffect>
                  </a14:imgLayer>
                </a14:imgProps>
              </a:ext>
            </a:extLst>
          </a:blip>
          <a:srcRect l="38669" t="50618" r="37613" b="7517"/>
          <a:stretch/>
        </p:blipFill>
        <p:spPr>
          <a:xfrm>
            <a:off x="2761951" y="6016351"/>
            <a:ext cx="3657601" cy="3505201"/>
          </a:xfrm>
          <a:prstGeom prst="rect">
            <a:avLst/>
          </a:prstGeom>
        </p:spPr>
      </p:pic>
      <p:pic>
        <p:nvPicPr>
          <p:cNvPr id="34" name="Picture 33"/>
          <p:cNvPicPr>
            <a:picLocks noChangeAspect="1"/>
          </p:cNvPicPr>
          <p:nvPr/>
        </p:nvPicPr>
        <p:blipFill rotWithShape="1">
          <a:blip r:embed="rId13">
            <a:extLst>
              <a:ext uri="{BEBA8EAE-BF5A-486C-A8C5-ECC9F3942E4B}">
                <a14:imgProps xmlns:a14="http://schemas.microsoft.com/office/drawing/2010/main">
                  <a14:imgLayer r:embed="rId9">
                    <a14:imgEffect>
                      <a14:backgroundRemoval t="51308" b="93288" l="60964" r="85485"/>
                    </a14:imgEffect>
                  </a14:imgLayer>
                </a14:imgProps>
              </a:ext>
            </a:extLst>
          </a:blip>
          <a:srcRect l="61401" t="51528" r="14881" b="6607"/>
          <a:stretch/>
        </p:blipFill>
        <p:spPr>
          <a:xfrm>
            <a:off x="6763975" y="6029737"/>
            <a:ext cx="3657601" cy="3505201"/>
          </a:xfrm>
          <a:prstGeom prst="rect">
            <a:avLst/>
          </a:prstGeom>
        </p:spPr>
      </p:pic>
    </p:spTree>
    <p:extLst>
      <p:ext uri="{BB962C8B-B14F-4D97-AF65-F5344CB8AC3E}">
        <p14:creationId xmlns:p14="http://schemas.microsoft.com/office/powerpoint/2010/main" val="208138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70" y="6089754"/>
            <a:ext cx="3073090" cy="30485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5685" y="6371069"/>
            <a:ext cx="2491073" cy="332143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342" y="6371069"/>
            <a:ext cx="4405168" cy="33038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302" t="205" r="11064" b="-205"/>
          <a:stretch/>
        </p:blipFill>
        <p:spPr>
          <a:xfrm>
            <a:off x="15729068" y="6383769"/>
            <a:ext cx="2133182" cy="3321432"/>
          </a:xfrm>
          <a:prstGeom prst="rect">
            <a:avLst/>
          </a:prstGeom>
        </p:spPr>
      </p:pic>
      <p:sp>
        <p:nvSpPr>
          <p:cNvPr id="18" name="Rectangle 17">
            <a:extLst>
              <a:ext uri="{FF2B5EF4-FFF2-40B4-BE49-F238E27FC236}">
                <a16:creationId xmlns:a16="http://schemas.microsoft.com/office/drawing/2014/main" id="{E4BA44F0-1131-4E88-C4E8-E2922AF43E09}"/>
              </a:ext>
            </a:extLst>
          </p:cNvPr>
          <p:cNvSpPr/>
          <p:nvPr/>
        </p:nvSpPr>
        <p:spPr>
          <a:xfrm>
            <a:off x="-10175" y="25818"/>
            <a:ext cx="8683243" cy="904734"/>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TextBox 5"/>
          <p:cNvSpPr txBox="1"/>
          <p:nvPr/>
        </p:nvSpPr>
        <p:spPr>
          <a:xfrm>
            <a:off x="460212" y="-118596"/>
            <a:ext cx="7711628"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Troop Proceeds &amp; Main Reward</a:t>
            </a:r>
          </a:p>
        </p:txBody>
      </p:sp>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5458" r="90000"/>
                    </a14:imgEffect>
                  </a14:imgLayer>
                </a14:imgProps>
              </a:ext>
              <a:ext uri="{28A0092B-C50C-407E-A947-70E740481C1C}">
                <a14:useLocalDpi xmlns:a14="http://schemas.microsoft.com/office/drawing/2010/main" val="0"/>
              </a:ext>
            </a:extLst>
          </a:blip>
          <a:stretch>
            <a:fillRect/>
          </a:stretch>
        </p:blipFill>
        <p:spPr>
          <a:xfrm>
            <a:off x="1792502" y="7213305"/>
            <a:ext cx="3082611" cy="2912860"/>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950066" y="7050800"/>
            <a:ext cx="1388521" cy="830997"/>
          </a:xfrm>
          <a:prstGeom prst="rect">
            <a:avLst/>
          </a:prstGeom>
          <a:solidFill>
            <a:srgbClr val="E8B466"/>
          </a:solidFill>
        </p:spPr>
        <p:txBody>
          <a:bodyPr wrap="none">
            <a:spAutoFit/>
          </a:bodyPr>
          <a:lstStyle/>
          <a:p>
            <a:pPr algn="ctr"/>
            <a:r>
              <a:rPr lang="en-US" sz="3200" dirty="0">
                <a:latin typeface="Girl Scout Text Medium" panose="02020003000000000000" pitchFamily="18" charset="0"/>
              </a:rPr>
              <a:t>$6</a:t>
            </a:r>
          </a:p>
          <a:p>
            <a:pPr algn="ctr"/>
            <a:r>
              <a:rPr lang="en-US" sz="1600" dirty="0">
                <a:latin typeface="Girl Scout Text Medium" panose="02020003000000000000" pitchFamily="18" charset="0"/>
              </a:rPr>
              <a:t>per package</a:t>
            </a:r>
            <a:endParaRPr lang="en-US" sz="2000" dirty="0">
              <a:latin typeface="Girl Scout Text Medium" panose="02020003000000000000" pitchFamily="18" charset="0"/>
            </a:endParaRPr>
          </a:p>
        </p:txBody>
      </p:sp>
      <p:sp>
        <p:nvSpPr>
          <p:cNvPr id="28" name="Rectangle 27"/>
          <p:cNvSpPr/>
          <p:nvPr/>
        </p:nvSpPr>
        <p:spPr>
          <a:xfrm>
            <a:off x="2658528" y="8285014"/>
            <a:ext cx="1289134" cy="769441"/>
          </a:xfrm>
          <a:prstGeom prst="rect">
            <a:avLst/>
          </a:prstGeom>
          <a:solidFill>
            <a:srgbClr val="E8B466"/>
          </a:solidFill>
        </p:spPr>
        <p:txBody>
          <a:bodyPr wrap="none">
            <a:spAutoFit/>
          </a:bodyPr>
          <a:lstStyle/>
          <a:p>
            <a:pPr algn="ctr"/>
            <a:r>
              <a:rPr lang="en-US" sz="2800" dirty="0">
                <a:latin typeface="Girl Scout Text Medium" panose="02020003000000000000" pitchFamily="18" charset="0"/>
              </a:rPr>
              <a:t>$7</a:t>
            </a:r>
          </a:p>
          <a:p>
            <a:pPr algn="ctr"/>
            <a:r>
              <a:rPr lang="en-US" sz="1600" dirty="0">
                <a:latin typeface="Girl Scout Text Medium" panose="02020003000000000000" pitchFamily="18" charset="0"/>
              </a:rPr>
              <a:t>For GFCCC</a:t>
            </a:r>
            <a:endParaRPr lang="en-US" sz="2000" dirty="0">
              <a:latin typeface="Girl Scout Text Medium" panose="02020003000000000000" pitchFamily="18" charset="0"/>
            </a:endParaRPr>
          </a:p>
        </p:txBody>
      </p:sp>
      <p:sp>
        <p:nvSpPr>
          <p:cNvPr id="23" name="Rectangle 22"/>
          <p:cNvSpPr/>
          <p:nvPr/>
        </p:nvSpPr>
        <p:spPr>
          <a:xfrm>
            <a:off x="13008970" y="1700541"/>
            <a:ext cx="1923925" cy="769441"/>
          </a:xfrm>
          <a:prstGeom prst="rect">
            <a:avLst/>
          </a:prstGeom>
        </p:spPr>
        <p:txBody>
          <a:bodyPr wrap="none">
            <a:spAutoFit/>
          </a:bodyPr>
          <a:lstStyle/>
          <a:p>
            <a:pPr algn="ctr"/>
            <a:r>
              <a:rPr lang="en-US" sz="1200" dirty="0">
                <a:latin typeface="Girl Scout Text Medium" panose="02020003000000000000" pitchFamily="18" charset="0"/>
              </a:rPr>
              <a:t>350 </a:t>
            </a:r>
            <a:r>
              <a:rPr lang="en-US" sz="1200" dirty="0" err="1">
                <a:latin typeface="Girl Scout Text Medium" panose="02020003000000000000" pitchFamily="18" charset="0"/>
              </a:rPr>
              <a:t>pkg</a:t>
            </a:r>
            <a:r>
              <a:rPr lang="en-US" sz="1200" dirty="0">
                <a:latin typeface="Girl Scout Text Medium" panose="02020003000000000000" pitchFamily="18" charset="0"/>
              </a:rPr>
              <a:t> Troop PGA </a:t>
            </a:r>
          </a:p>
          <a:p>
            <a:pPr algn="ctr"/>
            <a:r>
              <a:rPr lang="en-US" sz="1200" dirty="0">
                <a:latin typeface="Girl Scout Text Medium" panose="02020003000000000000" pitchFamily="18" charset="0"/>
              </a:rPr>
              <a:t>by March 30: </a:t>
            </a:r>
          </a:p>
          <a:p>
            <a:pPr algn="ctr"/>
            <a:r>
              <a:rPr lang="en-US" sz="2000" dirty="0" smtClean="0">
                <a:latin typeface="Girl Scout Text Medium" panose="02020003000000000000" pitchFamily="18" charset="0"/>
              </a:rPr>
              <a:t>+ $.05 </a:t>
            </a:r>
            <a:r>
              <a:rPr lang="en-US" sz="2000" dirty="0">
                <a:latin typeface="Girl Scout Text Medium" panose="02020003000000000000" pitchFamily="18" charset="0"/>
              </a:rPr>
              <a:t>per </a:t>
            </a:r>
            <a:r>
              <a:rPr lang="en-US" sz="2000" dirty="0" err="1">
                <a:latin typeface="Girl Scout Text Medium" panose="02020003000000000000" pitchFamily="18" charset="0"/>
              </a:rPr>
              <a:t>pkg</a:t>
            </a:r>
            <a:endParaRPr lang="en-US" sz="2000" dirty="0">
              <a:latin typeface="Girl Scout Text Medium" panose="02020003000000000000" pitchFamily="18" charset="0"/>
            </a:endParaRPr>
          </a:p>
        </p:txBody>
      </p:sp>
      <p:sp>
        <p:nvSpPr>
          <p:cNvPr id="24" name="Rectangle 23"/>
          <p:cNvSpPr/>
          <p:nvPr/>
        </p:nvSpPr>
        <p:spPr>
          <a:xfrm>
            <a:off x="15726662" y="661206"/>
            <a:ext cx="1871025" cy="584775"/>
          </a:xfrm>
          <a:prstGeom prst="rect">
            <a:avLst/>
          </a:prstGeom>
        </p:spPr>
        <p:txBody>
          <a:bodyPr wrap="none">
            <a:spAutoFit/>
          </a:bodyPr>
          <a:lstStyle/>
          <a:p>
            <a:pPr algn="ctr"/>
            <a:r>
              <a:rPr lang="en-US" sz="1200" dirty="0">
                <a:latin typeface="Girl Scout Text Medium" panose="02020003000000000000" pitchFamily="18" charset="0"/>
              </a:rPr>
              <a:t>C/S/A Waiver: </a:t>
            </a:r>
          </a:p>
          <a:p>
            <a:pPr algn="ctr"/>
            <a:r>
              <a:rPr lang="en-US" sz="2000" dirty="0">
                <a:latin typeface="Girl Scout Text Medium" panose="02020003000000000000" pitchFamily="18" charset="0"/>
              </a:rPr>
              <a:t>+ $.13 per </a:t>
            </a:r>
            <a:r>
              <a:rPr lang="en-US" sz="2000" dirty="0" err="1">
                <a:latin typeface="Girl Scout Text Medium" panose="02020003000000000000" pitchFamily="18" charset="0"/>
              </a:rPr>
              <a:t>pkg</a:t>
            </a:r>
            <a:endParaRPr lang="en-US" sz="2000" dirty="0">
              <a:latin typeface="Girl Scout Text Medium" panose="02020003000000000000" pitchFamily="18" charset="0"/>
            </a:endParaRPr>
          </a:p>
        </p:txBody>
      </p:sp>
      <p:sp>
        <p:nvSpPr>
          <p:cNvPr id="27" name="Rectangle 26"/>
          <p:cNvSpPr/>
          <p:nvPr/>
        </p:nvSpPr>
        <p:spPr>
          <a:xfrm>
            <a:off x="10439400" y="2834895"/>
            <a:ext cx="1723549" cy="584775"/>
          </a:xfrm>
          <a:prstGeom prst="rect">
            <a:avLst/>
          </a:prstGeom>
        </p:spPr>
        <p:txBody>
          <a:bodyPr wrap="none">
            <a:spAutoFit/>
          </a:bodyPr>
          <a:lstStyle/>
          <a:p>
            <a:pPr algn="ctr"/>
            <a:r>
              <a:rPr lang="en-US" sz="1200" dirty="0">
                <a:latin typeface="Girl Scout Text Medium" panose="02020003000000000000" pitchFamily="18" charset="0"/>
              </a:rPr>
              <a:t>Base per </a:t>
            </a:r>
            <a:r>
              <a:rPr lang="en-US" sz="1200" dirty="0" err="1">
                <a:latin typeface="Girl Scout Text Medium" panose="02020003000000000000" pitchFamily="18" charset="0"/>
              </a:rPr>
              <a:t>pkg</a:t>
            </a:r>
            <a:r>
              <a:rPr lang="en-US" sz="1200" dirty="0">
                <a:latin typeface="Girl Scout Text Medium" panose="02020003000000000000" pitchFamily="18" charset="0"/>
              </a:rPr>
              <a:t>:</a:t>
            </a:r>
          </a:p>
          <a:p>
            <a:pPr algn="ctr"/>
            <a:r>
              <a:rPr lang="en-US" sz="2000" dirty="0">
                <a:latin typeface="Girl Scout Text Medium" panose="02020003000000000000" pitchFamily="18" charset="0"/>
              </a:rPr>
              <a:t>$.90 per </a:t>
            </a:r>
            <a:r>
              <a:rPr lang="en-US" sz="2000" dirty="0" err="1">
                <a:latin typeface="Girl Scout Text Medium" panose="02020003000000000000" pitchFamily="18" charset="0"/>
              </a:rPr>
              <a:t>pkg</a:t>
            </a:r>
            <a:endParaRPr lang="en-US" sz="2000" dirty="0">
              <a:latin typeface="Girl Scout Text Medium" panose="02020003000000000000" pitchFamily="18" charset="0"/>
            </a:endParaRPr>
          </a:p>
        </p:txBody>
      </p:sp>
      <p:grpSp>
        <p:nvGrpSpPr>
          <p:cNvPr id="13" name="Group 12"/>
          <p:cNvGrpSpPr/>
          <p:nvPr/>
        </p:nvGrpSpPr>
        <p:grpSpPr>
          <a:xfrm>
            <a:off x="-90571" y="1759097"/>
            <a:ext cx="8763639" cy="4318120"/>
            <a:chOff x="289585" y="1134210"/>
            <a:chExt cx="8262411" cy="4071149"/>
          </a:xfrm>
        </p:grpSpPr>
        <p:sp>
          <p:nvSpPr>
            <p:cNvPr id="2" name="Oval 1"/>
            <p:cNvSpPr/>
            <p:nvPr/>
          </p:nvSpPr>
          <p:spPr>
            <a:xfrm>
              <a:off x="590761" y="1134210"/>
              <a:ext cx="3733800" cy="3733800"/>
            </a:xfrm>
            <a:prstGeom prst="ellipse">
              <a:avLst/>
            </a:prstGeom>
            <a:solidFill>
              <a:srgbClr val="6D4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1000" y="4076700"/>
              <a:ext cx="4628147" cy="791310"/>
            </a:xfrm>
            <a:prstGeom prst="rect">
              <a:avLst/>
            </a:prstGeom>
            <a:solidFill>
              <a:srgbClr val="47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408122" y="1539708"/>
              <a:ext cx="4143874" cy="3328302"/>
            </a:xfrm>
            <a:prstGeom prst="roundRect">
              <a:avLst/>
            </a:prstGeom>
            <a:solidFill>
              <a:srgbClr val="F6C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4579021" y="2501963"/>
              <a:ext cx="3435251" cy="923330"/>
            </a:xfrm>
            <a:prstGeom prst="rect">
              <a:avLst/>
            </a:prstGeom>
          </p:spPr>
          <p:txBody>
            <a:bodyPr wrap="square">
              <a:spAutoFit/>
            </a:bodyPr>
            <a:lstStyle/>
            <a:p>
              <a:r>
                <a:rPr lang="en-US" b="1" dirty="0"/>
                <a:t>Option 1:</a:t>
              </a:r>
            </a:p>
            <a:p>
              <a:r>
                <a:rPr lang="en-US" dirty="0"/>
                <a:t>A day of fun at Altitude Trampoline Park</a:t>
              </a:r>
            </a:p>
          </p:txBody>
        </p:sp>
        <p:sp>
          <p:nvSpPr>
            <p:cNvPr id="33" name="Rectangle 32"/>
            <p:cNvSpPr/>
            <p:nvPr/>
          </p:nvSpPr>
          <p:spPr>
            <a:xfrm>
              <a:off x="4591022" y="3450070"/>
              <a:ext cx="3743116" cy="1200329"/>
            </a:xfrm>
            <a:prstGeom prst="rect">
              <a:avLst/>
            </a:prstGeom>
          </p:spPr>
          <p:txBody>
            <a:bodyPr wrap="square">
              <a:spAutoFit/>
            </a:bodyPr>
            <a:lstStyle/>
            <a:p>
              <a:r>
                <a:rPr lang="en-US" b="1" dirty="0"/>
                <a:t>Option 2:</a:t>
              </a:r>
            </a:p>
            <a:p>
              <a:r>
                <a:rPr lang="en-US" dirty="0"/>
                <a:t>Your choice of an activity with goats at </a:t>
              </a:r>
              <a:r>
                <a:rPr lang="en-US" dirty="0" err="1"/>
                <a:t>Rowandale</a:t>
              </a:r>
              <a:r>
                <a:rPr lang="en-US" dirty="0"/>
                <a:t> Farms! Choose from a list of activities on your Troop Guide!</a:t>
              </a:r>
            </a:p>
          </p:txBody>
        </p:sp>
        <p:sp>
          <p:nvSpPr>
            <p:cNvPr id="34" name="Rectangle 33"/>
            <p:cNvSpPr/>
            <p:nvPr/>
          </p:nvSpPr>
          <p:spPr>
            <a:xfrm>
              <a:off x="590761" y="1379142"/>
              <a:ext cx="3682025" cy="830997"/>
            </a:xfrm>
            <a:prstGeom prst="rect">
              <a:avLst/>
            </a:prstGeom>
          </p:spPr>
          <p:txBody>
            <a:bodyPr wrap="square">
              <a:spAutoFit/>
            </a:bodyPr>
            <a:lstStyle/>
            <a:p>
              <a:pPr algn="ctr"/>
              <a:r>
                <a:rPr lang="en-US" sz="2400" dirty="0">
                  <a:solidFill>
                    <a:schemeClr val="bg1"/>
                  </a:solidFill>
                  <a:latin typeface="Girl Scout Text Medium" panose="02020003000000000000" pitchFamily="18" charset="0"/>
                </a:rPr>
                <a:t>TROOP </a:t>
              </a:r>
            </a:p>
            <a:p>
              <a:pPr algn="ctr"/>
              <a:r>
                <a:rPr lang="en-US" sz="2400" dirty="0">
                  <a:solidFill>
                    <a:schemeClr val="bg1"/>
                  </a:solidFill>
                  <a:latin typeface="Girl Scout Text Medium" panose="02020003000000000000" pitchFamily="18" charset="0"/>
                </a:rPr>
                <a:t>MAIN REWARD</a:t>
              </a:r>
            </a:p>
          </p:txBody>
        </p:sp>
        <p:sp>
          <p:nvSpPr>
            <p:cNvPr id="9" name="Rectangle 8"/>
            <p:cNvSpPr/>
            <p:nvPr/>
          </p:nvSpPr>
          <p:spPr>
            <a:xfrm>
              <a:off x="4586592" y="1757277"/>
              <a:ext cx="3902125" cy="646331"/>
            </a:xfrm>
            <a:prstGeom prst="rect">
              <a:avLst/>
            </a:prstGeom>
          </p:spPr>
          <p:txBody>
            <a:bodyPr wrap="square">
              <a:spAutoFit/>
            </a:bodyPr>
            <a:lstStyle/>
            <a:p>
              <a:r>
                <a:rPr lang="en-US" b="1" dirty="0"/>
                <a:t>Choose one of these experiences for participating girls and up to 2 leaders: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722325">
              <a:off x="1783696" y="3183511"/>
              <a:ext cx="2021848" cy="2021848"/>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85" y="2994683"/>
              <a:ext cx="2471654" cy="187064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8901" y="2641808"/>
              <a:ext cx="1342459" cy="2223519"/>
            </a:xfrm>
            <a:prstGeom prst="rect">
              <a:avLst/>
            </a:prstGeom>
          </p:spPr>
        </p:pic>
        <p:sp>
          <p:nvSpPr>
            <p:cNvPr id="29" name="Rectangle 28"/>
            <p:cNvSpPr/>
            <p:nvPr/>
          </p:nvSpPr>
          <p:spPr>
            <a:xfrm>
              <a:off x="608591" y="2236995"/>
              <a:ext cx="3682025" cy="338554"/>
            </a:xfrm>
            <a:prstGeom prst="rect">
              <a:avLst/>
            </a:prstGeom>
          </p:spPr>
          <p:txBody>
            <a:bodyPr wrap="square">
              <a:spAutoFit/>
            </a:bodyPr>
            <a:lstStyle/>
            <a:p>
              <a:pPr algn="ctr"/>
              <a:r>
                <a:rPr lang="en-US" sz="1600" dirty="0">
                  <a:solidFill>
                    <a:schemeClr val="bg1"/>
                  </a:solidFill>
                  <a:latin typeface="Girl Scout Text Medium" panose="02020003000000000000" pitchFamily="18" charset="0"/>
                </a:rPr>
                <a:t>Reach 300+ PGA by March 29th</a:t>
              </a:r>
            </a:p>
          </p:txBody>
        </p:sp>
      </p:grpSp>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r="30833"/>
          <a:stretch/>
        </p:blipFill>
        <p:spPr>
          <a:xfrm flipH="1">
            <a:off x="10047662" y="1304970"/>
            <a:ext cx="7846543" cy="4543432"/>
          </a:xfrm>
          <a:prstGeom prst="rect">
            <a:avLst/>
          </a:prstGeom>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593" t="101" r="6437" b="-101"/>
          <a:stretch/>
        </p:blipFill>
        <p:spPr>
          <a:xfrm>
            <a:off x="12400793" y="6366076"/>
            <a:ext cx="3144008" cy="33391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Pentagon 24"/>
          <p:cNvSpPr/>
          <p:nvPr/>
        </p:nvSpPr>
        <p:spPr>
          <a:xfrm rot="5400000" flipV="1">
            <a:off x="11960630" y="797428"/>
            <a:ext cx="5277020" cy="3733800"/>
          </a:xfrm>
          <a:prstGeom prst="homePlat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26CC39E-F077-5A82-BAE3-FEA4D2F78770}"/>
              </a:ext>
            </a:extLst>
          </p:cNvPr>
          <p:cNvSpPr txBox="1">
            <a:spLocks/>
          </p:cNvSpPr>
          <p:nvPr/>
        </p:nvSpPr>
        <p:spPr>
          <a:xfrm>
            <a:off x="152400" y="8664999"/>
            <a:ext cx="12626716" cy="1447287"/>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nSpc>
                <a:spcPct val="100000"/>
              </a:lnSpc>
              <a:spcAft>
                <a:spcPts val="600"/>
              </a:spcAft>
            </a:pPr>
            <a:endParaRPr lang="en-US" sz="700" b="1" dirty="0">
              <a:latin typeface="Girl Scout Display Light" panose="02020003000000000000" pitchFamily="18" charset="0"/>
            </a:endParaRPr>
          </a:p>
          <a:p>
            <a:pPr marL="685800" indent="-685800">
              <a:lnSpc>
                <a:spcPct val="100000"/>
              </a:lnSpc>
              <a:buFont typeface="Wingdings" panose="05000000000000000000" pitchFamily="2" charset="2"/>
              <a:buChar char="ü"/>
            </a:pPr>
            <a:r>
              <a:rPr lang="en-US" sz="1800" dirty="0">
                <a:latin typeface="Girl Scout Display Light" panose="02020003000000000000" pitchFamily="18" charset="0"/>
              </a:rPr>
              <a:t>$6 per package</a:t>
            </a:r>
          </a:p>
          <a:p>
            <a:pPr marL="685800" indent="-685800">
              <a:lnSpc>
                <a:spcPct val="100000"/>
              </a:lnSpc>
              <a:buFont typeface="Wingdings" panose="05000000000000000000" pitchFamily="2" charset="2"/>
              <a:buChar char="ü"/>
            </a:pPr>
            <a:r>
              <a:rPr lang="en-US" sz="1800" dirty="0">
                <a:latin typeface="Girl Scout Display Light" panose="02020003000000000000" pitchFamily="18" charset="0"/>
              </a:rPr>
              <a:t>Package is donated to local hometown heroes and community organizations across Western New York</a:t>
            </a:r>
          </a:p>
          <a:p>
            <a:pPr marL="685800" indent="-685800">
              <a:lnSpc>
                <a:spcPct val="100000"/>
              </a:lnSpc>
              <a:buFont typeface="Wingdings" panose="05000000000000000000" pitchFamily="2" charset="2"/>
              <a:buChar char="ü"/>
            </a:pPr>
            <a:r>
              <a:rPr lang="en-US" sz="1800" dirty="0">
                <a:latin typeface="Girl Scout Display Light" panose="02020003000000000000" pitchFamily="18" charset="0"/>
              </a:rPr>
              <a:t>Girl Scouts receive package credit</a:t>
            </a:r>
          </a:p>
          <a:p>
            <a:pPr marL="685800" indent="-685800">
              <a:lnSpc>
                <a:spcPct val="100000"/>
              </a:lnSpc>
              <a:buFont typeface="Wingdings" panose="05000000000000000000" pitchFamily="2" charset="2"/>
              <a:buChar char="ü"/>
            </a:pPr>
            <a:r>
              <a:rPr lang="en-US" sz="1800" dirty="0">
                <a:latin typeface="Girl Scout Display Light" panose="02020003000000000000" pitchFamily="18" charset="0"/>
              </a:rPr>
              <a:t>Troops receive proceeds </a:t>
            </a:r>
          </a:p>
        </p:txBody>
      </p:sp>
      <p:sp>
        <p:nvSpPr>
          <p:cNvPr id="10" name="Rectangle 9">
            <a:extLst>
              <a:ext uri="{FF2B5EF4-FFF2-40B4-BE49-F238E27FC236}">
                <a16:creationId xmlns:a16="http://schemas.microsoft.com/office/drawing/2014/main" id="{E4BA44F0-1131-4E88-C4E8-E2922AF43E09}"/>
              </a:ext>
            </a:extLst>
          </p:cNvPr>
          <p:cNvSpPr/>
          <p:nvPr/>
        </p:nvSpPr>
        <p:spPr>
          <a:xfrm>
            <a:off x="-10175" y="25818"/>
            <a:ext cx="12260777" cy="904734"/>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TextBox 5"/>
          <p:cNvSpPr txBox="1"/>
          <p:nvPr/>
        </p:nvSpPr>
        <p:spPr>
          <a:xfrm>
            <a:off x="460212" y="-118596"/>
            <a:ext cx="7711628" cy="904735"/>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Cookie Share</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tretch>
            <a:fillRect/>
          </a:stretch>
        </p:blipFill>
        <p:spPr>
          <a:xfrm>
            <a:off x="13386843" y="389360"/>
            <a:ext cx="2424594" cy="2424594"/>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13568114" y="2782769"/>
            <a:ext cx="2062052" cy="1323439"/>
          </a:xfrm>
          <a:prstGeom prst="rect">
            <a:avLst/>
          </a:prstGeom>
        </p:spPr>
        <p:txBody>
          <a:bodyPr wrap="square">
            <a:spAutoFit/>
          </a:bodyPr>
          <a:lstStyle/>
          <a:p>
            <a:r>
              <a:rPr lang="en-US" sz="2000" dirty="0">
                <a:solidFill>
                  <a:schemeClr val="bg1"/>
                </a:solidFill>
                <a:latin typeface="Girl Scout Display Light" panose="02020003000000000000" pitchFamily="18" charset="0"/>
              </a:rPr>
              <a:t>Cookie Share patches available at all GSWNY Shops!</a:t>
            </a:r>
          </a:p>
        </p:txBody>
      </p:sp>
      <p:grpSp>
        <p:nvGrpSpPr>
          <p:cNvPr id="23" name="Group 22"/>
          <p:cNvGrpSpPr/>
          <p:nvPr/>
        </p:nvGrpSpPr>
        <p:grpSpPr>
          <a:xfrm>
            <a:off x="14548585" y="3994484"/>
            <a:ext cx="3739415" cy="6286500"/>
            <a:chOff x="6299325" y="4000500"/>
            <a:chExt cx="3739415" cy="6286500"/>
          </a:xfrm>
        </p:grpSpPr>
        <p:sp>
          <p:nvSpPr>
            <p:cNvPr id="18" name="Pentagon 17"/>
            <p:cNvSpPr/>
            <p:nvPr/>
          </p:nvSpPr>
          <p:spPr>
            <a:xfrm rot="16200000">
              <a:off x="5028590" y="5276850"/>
              <a:ext cx="6286500" cy="3733800"/>
            </a:xfrm>
            <a:prstGeom prst="homePlate">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99325" y="5375576"/>
              <a:ext cx="3696672" cy="1107996"/>
            </a:xfrm>
            <a:prstGeom prst="rect">
              <a:avLst/>
            </a:prstGeom>
          </p:spPr>
          <p:txBody>
            <a:bodyPr wrap="square">
              <a:spAutoFit/>
            </a:bodyPr>
            <a:lstStyle/>
            <a:p>
              <a:pPr algn="ctr"/>
              <a:r>
                <a:rPr lang="en-US" b="1" dirty="0">
                  <a:solidFill>
                    <a:schemeClr val="bg1"/>
                  </a:solidFill>
                </a:rPr>
                <a:t>Smart Cookies Report:</a:t>
              </a:r>
            </a:p>
            <a:p>
              <a:pPr algn="ctr"/>
              <a:r>
                <a:rPr lang="en-US" sz="2400" b="1" dirty="0">
                  <a:solidFill>
                    <a:schemeClr val="bg1"/>
                  </a:solidFill>
                </a:rPr>
                <a:t>Pending Manual </a:t>
              </a:r>
            </a:p>
            <a:p>
              <a:pPr algn="ctr"/>
              <a:r>
                <a:rPr lang="en-US" sz="2400" b="1" dirty="0">
                  <a:solidFill>
                    <a:schemeClr val="bg1"/>
                  </a:solidFill>
                </a:rPr>
                <a:t>Cookie Share Orders</a:t>
              </a:r>
            </a:p>
          </p:txBody>
        </p:sp>
        <p:sp>
          <p:nvSpPr>
            <p:cNvPr id="21" name="Rectangle 20"/>
            <p:cNvSpPr/>
            <p:nvPr/>
          </p:nvSpPr>
          <p:spPr>
            <a:xfrm>
              <a:off x="7497668" y="4785634"/>
              <a:ext cx="1348343" cy="523220"/>
            </a:xfrm>
            <a:prstGeom prst="rect">
              <a:avLst/>
            </a:prstGeom>
          </p:spPr>
          <p:txBody>
            <a:bodyPr wrap="square">
              <a:spAutoFit/>
            </a:bodyPr>
            <a:lstStyle/>
            <a:p>
              <a:r>
                <a:rPr lang="en-US" sz="2800" b="1" dirty="0">
                  <a:solidFill>
                    <a:schemeClr val="bg1"/>
                  </a:solidFill>
                  <a:latin typeface="Girl Scout Display Light" panose="02020003000000000000" pitchFamily="18" charset="0"/>
                </a:rPr>
                <a:t>NEW!</a:t>
              </a:r>
              <a:endParaRPr lang="en-US" sz="2800" dirty="0">
                <a:solidFill>
                  <a:schemeClr val="bg1"/>
                </a:solidFill>
              </a:endParaRPr>
            </a:p>
          </p:txBody>
        </p:sp>
        <p:sp>
          <p:nvSpPr>
            <p:cNvPr id="22" name="Rectangle 21"/>
            <p:cNvSpPr/>
            <p:nvPr/>
          </p:nvSpPr>
          <p:spPr>
            <a:xfrm>
              <a:off x="6532992" y="6783199"/>
              <a:ext cx="3277696" cy="1815882"/>
            </a:xfrm>
            <a:prstGeom prst="rect">
              <a:avLst/>
            </a:prstGeom>
          </p:spPr>
          <p:txBody>
            <a:bodyPr wrap="square">
              <a:spAutoFit/>
            </a:bodyPr>
            <a:lstStyle/>
            <a:p>
              <a:pPr marL="285750" indent="-285750">
                <a:buFont typeface="Wingdings" panose="05000000000000000000" pitchFamily="2" charset="2"/>
                <a:buChar char="ü"/>
              </a:pPr>
              <a:r>
                <a:rPr lang="en-US" sz="1600" dirty="0">
                  <a:solidFill>
                    <a:schemeClr val="bg1"/>
                  </a:solidFill>
                </a:rPr>
                <a:t>View total Cookies Share (all and those not in the Initial Order)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View balance of Cookie Share sold that still needs to be allocated to Girl Scouts (shown as a negative balance)</a:t>
              </a: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86855" y="8634134"/>
            <a:ext cx="2068487" cy="1509019"/>
          </a:xfrm>
          <a:prstGeom prst="rect">
            <a:avLst/>
          </a:prstGeom>
          <a:ln>
            <a:noFill/>
          </a:ln>
          <a:effectLst>
            <a:outerShdw blurRad="292100" dist="139700" dir="2700000" algn="tl" rotWithShape="0">
              <a:schemeClr val="bg1">
                <a:alpha val="65000"/>
              </a:schemeClr>
            </a:outerShdw>
          </a:effectLst>
        </p:spPr>
      </p:pic>
      <p:sp>
        <p:nvSpPr>
          <p:cNvPr id="19" name="Rectangle 18"/>
          <p:cNvSpPr/>
          <p:nvPr/>
        </p:nvSpPr>
        <p:spPr>
          <a:xfrm>
            <a:off x="12344400" y="5823774"/>
            <a:ext cx="1579870" cy="2585323"/>
          </a:xfrm>
          <a:prstGeom prst="rect">
            <a:avLst/>
          </a:prstGeom>
        </p:spPr>
        <p:txBody>
          <a:bodyPr wrap="square">
            <a:spAutoFit/>
          </a:bodyPr>
          <a:lstStyle/>
          <a:p>
            <a:r>
              <a:rPr lang="en-US" dirty="0">
                <a:latin typeface="Girl Scout Display Light" panose="02020003000000000000" pitchFamily="18" charset="0"/>
              </a:rPr>
              <a:t>A troop transaction version of this chart is available on </a:t>
            </a:r>
            <a:r>
              <a:rPr lang="en-US" dirty="0" err="1">
                <a:latin typeface="Girl Scout Display Light" panose="02020003000000000000" pitchFamily="18" charset="0"/>
              </a:rPr>
              <a:t>gswny.org’s</a:t>
            </a:r>
            <a:r>
              <a:rPr lang="en-US" dirty="0">
                <a:latin typeface="Girl Scout Display Light" panose="02020003000000000000" pitchFamily="18" charset="0"/>
              </a:rPr>
              <a:t> Cookie Troop Resources page.</a:t>
            </a:r>
            <a:endParaRPr lang="en-US" dirty="0"/>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4008" r="3529"/>
          <a:stretch/>
        </p:blipFill>
        <p:spPr>
          <a:xfrm>
            <a:off x="-2154" y="944589"/>
            <a:ext cx="12252756" cy="7791925"/>
          </a:xfrm>
          <a:prstGeom prst="rect">
            <a:avLst/>
          </a:prstGeom>
        </p:spPr>
      </p:pic>
    </p:spTree>
    <p:extLst>
      <p:ext uri="{BB962C8B-B14F-4D97-AF65-F5344CB8AC3E}">
        <p14:creationId xmlns:p14="http://schemas.microsoft.com/office/powerpoint/2010/main" val="312640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p:nvPr/>
        </p:nvSpPr>
        <p:spPr>
          <a:xfrm>
            <a:off x="0" y="0"/>
            <a:ext cx="4648200" cy="10287000"/>
          </a:xfrm>
          <a:prstGeom prst="rect">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333" t="16667" r="18334" b="13333"/>
          <a:stretch/>
        </p:blipFill>
        <p:spPr>
          <a:xfrm>
            <a:off x="-76200" y="12433"/>
            <a:ext cx="5105400" cy="6126480"/>
          </a:xfrm>
          <a:prstGeom prst="rect">
            <a:avLst/>
          </a:prstGeom>
        </p:spPr>
      </p:pic>
      <p:sp>
        <p:nvSpPr>
          <p:cNvPr id="3" name="Rectangle 2"/>
          <p:cNvSpPr/>
          <p:nvPr/>
        </p:nvSpPr>
        <p:spPr>
          <a:xfrm>
            <a:off x="914400" y="3924300"/>
            <a:ext cx="2667000" cy="1485022"/>
          </a:xfrm>
          <a:prstGeom prst="rect">
            <a:avLst/>
          </a:prstGeom>
        </p:spPr>
        <p:txBody>
          <a:bodyPr wrap="square">
            <a:spAutoFit/>
          </a:bodyPr>
          <a:lstStyle/>
          <a:p>
            <a:pPr>
              <a:spcAft>
                <a:spcPts val="300"/>
              </a:spcAft>
            </a:pPr>
            <a:r>
              <a:rPr lang="en-US" sz="2400" dirty="0">
                <a:latin typeface="Girl Scout Display Light" panose="02020003000000000000" pitchFamily="18" charset="0"/>
              </a:rPr>
              <a:t>For every minute spent organizing, an hour is earned.</a:t>
            </a:r>
          </a:p>
          <a:p>
            <a:pPr algn="r"/>
            <a:r>
              <a:rPr lang="en-US" sz="1600" i="1" dirty="0">
                <a:latin typeface="Girl Scout Display Light" panose="02020003000000000000" pitchFamily="18" charset="0"/>
              </a:rPr>
              <a:t>- Benjamin Franklin</a:t>
            </a:r>
          </a:p>
        </p:txBody>
      </p:sp>
      <p:pic>
        <p:nvPicPr>
          <p:cNvPr id="10"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024" y="42703"/>
            <a:ext cx="3286719" cy="411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5469765" y="6108834"/>
            <a:ext cx="5296709" cy="3657599"/>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1540180" y="1557414"/>
            <a:ext cx="4743273" cy="3739485"/>
          </a:xfrm>
          <a:prstGeom prst="rect">
            <a:avLst/>
          </a:prstGeom>
        </p:spPr>
        <p:txBody>
          <a:bodyPr wrap="square">
            <a:spAutoFit/>
          </a:bodyPr>
          <a:lstStyle/>
          <a:p>
            <a:pPr>
              <a:spcAft>
                <a:spcPts val="300"/>
              </a:spcAft>
            </a:pPr>
            <a:r>
              <a:rPr lang="en-US" sz="2400" b="1" dirty="0">
                <a:latin typeface="Girl Scout Display Light" panose="02020003000000000000" pitchFamily="18" charset="0"/>
              </a:rPr>
              <a:t>Managing Financials TIPS!</a:t>
            </a:r>
          </a:p>
          <a:p>
            <a:pPr marL="457200" indent="-457200">
              <a:spcAft>
                <a:spcPts val="300"/>
              </a:spcAft>
              <a:buFont typeface="Wingdings" panose="05000000000000000000" pitchFamily="2" charset="2"/>
              <a:buChar char="ü"/>
            </a:pPr>
            <a:endParaRPr lang="en-US" dirty="0">
              <a:latin typeface="Girl Scout Display Light" panose="02020003000000000000" pitchFamily="18" charset="0"/>
            </a:endParaRPr>
          </a:p>
          <a:p>
            <a:pPr marL="285750" indent="-285750">
              <a:spcAft>
                <a:spcPts val="300"/>
              </a:spcAft>
              <a:buFont typeface="Wingdings" panose="05000000000000000000" pitchFamily="2" charset="2"/>
              <a:buChar char="q"/>
            </a:pPr>
            <a:r>
              <a:rPr lang="en-US" dirty="0">
                <a:latin typeface="Girl Scout Text Book" panose="02020003000000000000" pitchFamily="18" charset="0"/>
              </a:rPr>
              <a:t>Post ALL Girl Payments (all payments received via Digital Cookie automatically transfer to Smart Cookies and will appear on reports)</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Receipt all payments and transfers </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Communicate balances due using the </a:t>
            </a:r>
            <a:r>
              <a:rPr lang="en-US" i="1" dirty="0">
                <a:latin typeface="Girl Scout Text Book" panose="02020003000000000000" pitchFamily="18" charset="0"/>
              </a:rPr>
              <a:t>Girl Balance Summary </a:t>
            </a:r>
            <a:r>
              <a:rPr lang="en-US" dirty="0">
                <a:latin typeface="Girl Scout Text Book" panose="02020003000000000000" pitchFamily="18" charset="0"/>
              </a:rPr>
              <a:t>report</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Communicate deadlines for payment </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Track balance due to council using the </a:t>
            </a:r>
            <a:r>
              <a:rPr lang="en-US" i="1" dirty="0">
                <a:latin typeface="Girl Scout Text Book" panose="02020003000000000000" pitchFamily="18" charset="0"/>
              </a:rPr>
              <a:t>Troop Balance Summary </a:t>
            </a:r>
            <a:r>
              <a:rPr lang="en-US" b="1" i="1" dirty="0">
                <a:latin typeface="Girl Scout Text Book" panose="02020003000000000000" pitchFamily="18" charset="0"/>
              </a:rPr>
              <a:t> </a:t>
            </a:r>
            <a:r>
              <a:rPr lang="en-US" dirty="0">
                <a:latin typeface="Girl Scout Text Book" panose="02020003000000000000" pitchFamily="18" charset="0"/>
              </a:rPr>
              <a:t>report</a:t>
            </a:r>
          </a:p>
        </p:txBody>
      </p:sp>
      <p:sp>
        <p:nvSpPr>
          <p:cNvPr id="13" name="Rectangle 12"/>
          <p:cNvSpPr/>
          <p:nvPr/>
        </p:nvSpPr>
        <p:spPr>
          <a:xfrm>
            <a:off x="11540180" y="6029418"/>
            <a:ext cx="6646220" cy="3816429"/>
          </a:xfrm>
          <a:prstGeom prst="rect">
            <a:avLst/>
          </a:prstGeom>
        </p:spPr>
        <p:txBody>
          <a:bodyPr wrap="square">
            <a:spAutoFit/>
          </a:bodyPr>
          <a:lstStyle/>
          <a:p>
            <a:pPr>
              <a:spcAft>
                <a:spcPts val="300"/>
              </a:spcAft>
            </a:pPr>
            <a:r>
              <a:rPr lang="en-US" sz="2400" b="1" dirty="0">
                <a:latin typeface="Girl Scout Display Light" panose="02020003000000000000" pitchFamily="18" charset="0"/>
              </a:rPr>
              <a:t>Managing Inventory TIPS!</a:t>
            </a:r>
          </a:p>
          <a:p>
            <a:pPr marL="457200" indent="-457200">
              <a:spcAft>
                <a:spcPts val="300"/>
              </a:spcAft>
              <a:buFont typeface="Wingdings" panose="05000000000000000000" pitchFamily="2" charset="2"/>
              <a:buChar char="ü"/>
            </a:pPr>
            <a:endParaRPr lang="en-US" dirty="0">
              <a:latin typeface="Girl Scout Text Book" panose="02020003000000000000" pitchFamily="18" charset="0"/>
            </a:endParaRPr>
          </a:p>
          <a:p>
            <a:pPr marL="285750" indent="-285750">
              <a:spcAft>
                <a:spcPts val="300"/>
              </a:spcAft>
              <a:buFont typeface="Wingdings" panose="05000000000000000000" pitchFamily="2" charset="2"/>
              <a:buChar char="q"/>
            </a:pPr>
            <a:r>
              <a:rPr lang="en-US" dirty="0">
                <a:latin typeface="Girl Scout Text Book" panose="02020003000000000000" pitchFamily="18" charset="0"/>
              </a:rPr>
              <a:t>Run Troop On-Hand Inventory Report</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Distribute package credit after each booth</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Track Cookie Share distribution with the </a:t>
            </a:r>
            <a:r>
              <a:rPr lang="en-US" i="1" dirty="0">
                <a:latin typeface="Girl Scout Text Book" panose="02020003000000000000" pitchFamily="18" charset="0"/>
              </a:rPr>
              <a:t>Pending Manual Cookie Share Orders </a:t>
            </a:r>
            <a:r>
              <a:rPr lang="en-US" dirty="0">
                <a:latin typeface="Girl Scout Text Book" panose="02020003000000000000" pitchFamily="18" charset="0"/>
              </a:rPr>
              <a:t>report.</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Distribute troop direct shipped orders</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Review/edit transfers in the </a:t>
            </a:r>
            <a:r>
              <a:rPr lang="en-US" i="1" dirty="0">
                <a:latin typeface="Girl Scout Text Book" panose="02020003000000000000" pitchFamily="18" charset="0"/>
              </a:rPr>
              <a:t>Orders&gt; Manage Orders</a:t>
            </a:r>
            <a:r>
              <a:rPr lang="en-US" dirty="0">
                <a:latin typeface="Girl Scout Text Book" panose="02020003000000000000" pitchFamily="18" charset="0"/>
              </a:rPr>
              <a:t> screen </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Fix incorrect transfer errors early to avoid confusion</a:t>
            </a:r>
          </a:p>
          <a:p>
            <a:pPr marL="285750" indent="-285750">
              <a:spcAft>
                <a:spcPts val="300"/>
              </a:spcAft>
              <a:buFont typeface="Wingdings" panose="05000000000000000000" pitchFamily="2" charset="2"/>
              <a:buChar char="q"/>
            </a:pPr>
            <a:r>
              <a:rPr lang="en-US" dirty="0">
                <a:latin typeface="Girl Scout Text Book" panose="02020003000000000000" pitchFamily="18" charset="0"/>
              </a:rPr>
              <a:t>Ensure total Troop On-Hand Inventory balance is zero at end of program</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691" y="6439543"/>
            <a:ext cx="2369639" cy="1728718"/>
          </a:xfrm>
          <a:prstGeom prst="rect">
            <a:avLst/>
          </a:prstGeom>
          <a:ln>
            <a:noFill/>
          </a:ln>
          <a:effectLst>
            <a:outerShdw blurRad="292100" dist="139700" dir="2700000" algn="tl" rotWithShape="0">
              <a:schemeClr val="bg1">
                <a:lumMod val="85000"/>
                <a:alpha val="65000"/>
              </a:schemeClr>
            </a:outerShdw>
          </a:effectLst>
        </p:spPr>
      </p:pic>
      <p:sp>
        <p:nvSpPr>
          <p:cNvPr id="16" name="Rectangle 15"/>
          <p:cNvSpPr/>
          <p:nvPr/>
        </p:nvSpPr>
        <p:spPr>
          <a:xfrm>
            <a:off x="304800" y="8359823"/>
            <a:ext cx="3886200" cy="1384995"/>
          </a:xfrm>
          <a:prstGeom prst="rect">
            <a:avLst/>
          </a:prstGeom>
        </p:spPr>
        <p:txBody>
          <a:bodyPr wrap="square">
            <a:spAutoFit/>
          </a:bodyPr>
          <a:lstStyle/>
          <a:p>
            <a:pPr algn="ctr"/>
            <a:r>
              <a:rPr lang="en-US" sz="2800" b="1" dirty="0">
                <a:latin typeface="Girl Scout Display Light" panose="02020003000000000000" pitchFamily="18" charset="0"/>
              </a:rPr>
              <a:t>Management Tips for Volunteers in</a:t>
            </a:r>
          </a:p>
          <a:p>
            <a:pPr algn="ctr"/>
            <a:r>
              <a:rPr lang="en-US" sz="2800" b="1" dirty="0">
                <a:latin typeface="Girl Scout Display Light" panose="02020003000000000000" pitchFamily="18" charset="0"/>
              </a:rPr>
              <a:t>Smart Cookies</a:t>
            </a:r>
          </a:p>
        </p:txBody>
      </p:sp>
      <p:grpSp>
        <p:nvGrpSpPr>
          <p:cNvPr id="4" name="Group 3"/>
          <p:cNvGrpSpPr/>
          <p:nvPr/>
        </p:nvGrpSpPr>
        <p:grpSpPr>
          <a:xfrm>
            <a:off x="7467600" y="1477477"/>
            <a:ext cx="3136651" cy="3899360"/>
            <a:chOff x="5106390" y="626862"/>
            <a:chExt cx="3906982" cy="5658592"/>
          </a:xfrm>
        </p:grpSpPr>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779" r="6848"/>
            <a:stretch/>
          </p:blipFill>
          <p:spPr>
            <a:xfrm>
              <a:off x="5106390" y="626862"/>
              <a:ext cx="3906982" cy="565859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970649" y="1822095"/>
              <a:ext cx="953984" cy="89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6"/>
            <p:cNvSpPr/>
            <p:nvPr/>
          </p:nvSpPr>
          <p:spPr>
            <a:xfrm>
              <a:off x="5970649" y="2088293"/>
              <a:ext cx="424142" cy="668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p:cNvSpPr/>
            <p:nvPr/>
          </p:nvSpPr>
          <p:spPr>
            <a:xfrm>
              <a:off x="5970649" y="2838925"/>
              <a:ext cx="491012" cy="1212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7" name="Rectangle 16"/>
          <p:cNvSpPr/>
          <p:nvPr/>
        </p:nvSpPr>
        <p:spPr>
          <a:xfrm>
            <a:off x="7467600" y="6788791"/>
            <a:ext cx="864112" cy="183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638800" y="7200900"/>
            <a:ext cx="1016512" cy="259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23248" y="495300"/>
            <a:ext cx="4657044" cy="461665"/>
          </a:xfrm>
          <a:prstGeom prst="rect">
            <a:avLst/>
          </a:prstGeom>
        </p:spPr>
        <p:txBody>
          <a:bodyPr wrap="none">
            <a:spAutoFit/>
          </a:bodyPr>
          <a:lstStyle/>
          <a:p>
            <a:r>
              <a:rPr lang="en-US" sz="2400" b="1" dirty="0">
                <a:latin typeface="Girl Scout Display Light" panose="02020003000000000000" pitchFamily="18" charset="0"/>
              </a:rPr>
              <a:t>RECEIPT…RECEIPT…RECEIPT</a:t>
            </a:r>
            <a:endParaRPr lang="en-US" sz="2400" dirty="0"/>
          </a:p>
        </p:txBody>
      </p:sp>
    </p:spTree>
    <p:extLst>
      <p:ext uri="{BB962C8B-B14F-4D97-AF65-F5344CB8AC3E}">
        <p14:creationId xmlns:p14="http://schemas.microsoft.com/office/powerpoint/2010/main" val="382473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4648200" cy="10287000"/>
          </a:xfrm>
          <a:prstGeom prst="rect">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439" y1="13402" x2="29439" y2="13402"/>
                        <a14:foregroundMark x1="22430" y1="18557" x2="26168" y2="22165"/>
                        <a14:foregroundMark x1="32710" y1="23711" x2="80374" y2="73196"/>
                        <a14:foregroundMark x1="17757" y1="32990" x2="37383" y2="85052"/>
                        <a14:foregroundMark x1="35981" y1="83505" x2="79439" y2="72165"/>
                        <a14:foregroundMark x1="17757" y1="34536" x2="20093" y2="73711"/>
                        <a14:foregroundMark x1="20093" y1="74227" x2="40654" y2="84536"/>
                        <a14:foregroundMark x1="17290" y1="35052" x2="38318" y2="4639"/>
                        <a14:foregroundMark x1="82243" y1="5670" x2="37850" y2="4639"/>
                        <a14:foregroundMark x1="82710" y1="6701" x2="85514" y2="86082"/>
                        <a14:foregroundMark x1="85514" y1="86082" x2="26636" y2="14948"/>
                        <a14:foregroundMark x1="28505" y1="18557" x2="78037" y2="7216"/>
                        <a14:foregroundMark x1="78037" y1="7216" x2="61682" y2="43299"/>
                        <a14:foregroundMark x1="44393" y1="25773" x2="84579" y2="61856"/>
                        <a14:foregroundMark x1="47664" y1="14948" x2="62150" y2="31959"/>
                        <a14:foregroundMark x1="54673" y1="14948" x2="73832" y2="28351"/>
                        <a14:foregroundMark x1="74766" y1="29897" x2="81308" y2="53093"/>
                        <a14:foregroundMark x1="47664" y1="70619" x2="40187" y2="38660"/>
                        <a14:foregroundMark x1="45794" y1="46907" x2="50935" y2="51031"/>
                        <a14:foregroundMark x1="60748" y1="67010" x2="62150" y2="72165"/>
                        <a14:foregroundMark x1="28037" y1="71134" x2="17290" y2="51031"/>
                        <a14:foregroundMark x1="39720" y1="34536" x2="32243" y2="42784"/>
                        <a14:foregroundMark x1="35047" y1="44330" x2="27570" y2="52062"/>
                        <a14:foregroundMark x1="42056" y1="56701" x2="33178" y2="64433"/>
                        <a14:foregroundMark x1="59346" y1="62887" x2="45327" y2="76289"/>
                        <a14:foregroundMark x1="51869" y1="24742" x2="51869" y2="28866"/>
                        <a14:foregroundMark x1="74299" y1="42784" x2="75234" y2="47938"/>
                        <a14:backgroundMark x1="36916" y1="4639" x2="49065" y2="3608"/>
                        <a14:backgroundMark x1="71028" y1="4124" x2="45794" y2="4639"/>
                        <a14:backgroundMark x1="80841" y1="4639" x2="84579" y2="7216"/>
                      </a14:backgroundRemoval>
                    </a14:imgEffect>
                  </a14:imgLayer>
                </a14:imgProps>
              </a:ext>
            </a:extLst>
          </a:blip>
          <a:stretch>
            <a:fillRect/>
          </a:stretch>
        </p:blipFill>
        <p:spPr>
          <a:xfrm>
            <a:off x="952500" y="419100"/>
            <a:ext cx="2743200" cy="23141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81000" y="3152340"/>
            <a:ext cx="3886200" cy="3046988"/>
          </a:xfrm>
          <a:prstGeom prst="rect">
            <a:avLst/>
          </a:prstGeom>
        </p:spPr>
        <p:txBody>
          <a:bodyPr wrap="square">
            <a:spAutoFit/>
          </a:bodyPr>
          <a:lstStyle/>
          <a:p>
            <a:pPr algn="ctr"/>
            <a:r>
              <a:rPr lang="en-US" sz="4800" b="1" dirty="0">
                <a:latin typeface="Girl Scout Display Light" panose="02020003000000000000" pitchFamily="18" charset="0"/>
              </a:rPr>
              <a:t>Digital Cookie APP Updates</a:t>
            </a:r>
          </a:p>
          <a:p>
            <a:pPr algn="ctr"/>
            <a:endParaRPr lang="en-US" sz="4800" b="1" dirty="0">
              <a:latin typeface="Girl Scout Display Light" panose="02020003000000000000" pitchFamily="18" charset="0"/>
            </a:endParaRPr>
          </a:p>
        </p:txBody>
      </p:sp>
      <p:sp>
        <p:nvSpPr>
          <p:cNvPr id="23" name="Title 22">
            <a:extLst>
              <a:ext uri="{FF2B5EF4-FFF2-40B4-BE49-F238E27FC236}">
                <a16:creationId xmlns:a16="http://schemas.microsoft.com/office/drawing/2014/main" id="{E32517A9-E74A-9604-E703-17443FF16467}"/>
              </a:ext>
            </a:extLst>
          </p:cNvPr>
          <p:cNvSpPr>
            <a:spLocks noGrp="1"/>
          </p:cNvSpPr>
          <p:nvPr>
            <p:ph type="title"/>
          </p:nvPr>
        </p:nvSpPr>
        <p:spPr>
          <a:xfrm>
            <a:off x="4854989" y="419100"/>
            <a:ext cx="4686300" cy="1344386"/>
          </a:xfrm>
        </p:spPr>
        <p:txBody>
          <a:bodyPr>
            <a:normAutofit/>
          </a:bodyPr>
          <a:lstStyle/>
          <a:p>
            <a:r>
              <a:rPr lang="en-US" sz="3000" dirty="0" err="1">
                <a:solidFill>
                  <a:schemeClr val="tx2"/>
                </a:solidFill>
              </a:rPr>
              <a:t>Venmo</a:t>
            </a:r>
            <a:r>
              <a:rPr lang="en-US" sz="3000" dirty="0">
                <a:solidFill>
                  <a:schemeClr val="tx2"/>
                </a:solidFill>
              </a:rPr>
              <a:t> &amp; </a:t>
            </a:r>
            <a:r>
              <a:rPr lang="en-US" sz="3000" dirty="0" err="1">
                <a:solidFill>
                  <a:schemeClr val="tx2"/>
                </a:solidFill>
              </a:rPr>
              <a:t>Paypal</a:t>
            </a:r>
            <a:r>
              <a:rPr lang="en-US" sz="3000" dirty="0">
                <a:solidFill>
                  <a:schemeClr val="tx2"/>
                </a:solidFill>
              </a:rPr>
              <a:t> Now On ALL Mobile App Orders</a:t>
            </a:r>
            <a:br>
              <a:rPr lang="en-US" sz="3000" dirty="0">
                <a:solidFill>
                  <a:schemeClr val="tx2"/>
                </a:solidFill>
              </a:rPr>
            </a:br>
            <a:r>
              <a:rPr lang="en-US" dirty="0">
                <a:solidFill>
                  <a:srgbClr val="FF0000"/>
                </a:solidFill>
              </a:rPr>
              <a:t>ALL ORDER TYPES ACCEPTED VIA APP</a:t>
            </a:r>
          </a:p>
        </p:txBody>
      </p:sp>
      <p:pic>
        <p:nvPicPr>
          <p:cNvPr id="27" name="Picture 26" descr="A screenshot of a phone&#10;&#10;AI-generated content may be incorrect.">
            <a:extLst>
              <a:ext uri="{FF2B5EF4-FFF2-40B4-BE49-F238E27FC236}">
                <a16:creationId xmlns:a16="http://schemas.microsoft.com/office/drawing/2014/main" id="{988B40B4-5354-6191-BEAF-EB2B3F22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999" y="2019299"/>
            <a:ext cx="3434905" cy="76543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9" name="Picture 28" descr="A qr code on a screen&#10;&#10;AI-generated content may be incorrect.">
            <a:extLst>
              <a:ext uri="{FF2B5EF4-FFF2-40B4-BE49-F238E27FC236}">
                <a16:creationId xmlns:a16="http://schemas.microsoft.com/office/drawing/2014/main" id="{7268A7BC-D523-FB88-CC1A-F3FA486A4F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2943" y="5529631"/>
            <a:ext cx="2626644" cy="42026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itle 22">
            <a:extLst>
              <a:ext uri="{FF2B5EF4-FFF2-40B4-BE49-F238E27FC236}">
                <a16:creationId xmlns:a16="http://schemas.microsoft.com/office/drawing/2014/main" id="{E32517A9-E74A-9604-E703-17443FF16467}"/>
              </a:ext>
            </a:extLst>
          </p:cNvPr>
          <p:cNvSpPr txBox="1">
            <a:spLocks/>
          </p:cNvSpPr>
          <p:nvPr/>
        </p:nvSpPr>
        <p:spPr>
          <a:xfrm>
            <a:off x="11242537" y="872225"/>
            <a:ext cx="4953000" cy="891261"/>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3000" dirty="0">
                <a:solidFill>
                  <a:schemeClr val="tx2"/>
                </a:solidFill>
              </a:rPr>
              <a:t>Push Notifications</a:t>
            </a:r>
            <a:br>
              <a:rPr lang="en-US" sz="3000" dirty="0">
                <a:solidFill>
                  <a:schemeClr val="tx2"/>
                </a:solidFill>
              </a:rPr>
            </a:br>
            <a:r>
              <a:rPr lang="en-US" dirty="0">
                <a:solidFill>
                  <a:schemeClr val="tx2"/>
                </a:solidFill>
              </a:rPr>
              <a:t>3 POSSIBLE NEW ORDER NOTIFICATIONS</a:t>
            </a:r>
          </a:p>
        </p:txBody>
      </p:sp>
      <p:pic>
        <p:nvPicPr>
          <p:cNvPr id="3" name="Picture 2"/>
          <p:cNvPicPr>
            <a:picLocks noChangeAspect="1"/>
          </p:cNvPicPr>
          <p:nvPr/>
        </p:nvPicPr>
        <p:blipFill>
          <a:blip r:embed="rId7"/>
          <a:stretch>
            <a:fillRect/>
          </a:stretch>
        </p:blipFill>
        <p:spPr>
          <a:xfrm>
            <a:off x="11233631" y="2019299"/>
            <a:ext cx="6639150" cy="4532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810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4648200" cy="10287000"/>
          </a:xfrm>
          <a:prstGeom prst="rect">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439" y1="13402" x2="29439" y2="13402"/>
                        <a14:foregroundMark x1="22430" y1="18557" x2="26168" y2="22165"/>
                        <a14:foregroundMark x1="32710" y1="23711" x2="80374" y2="73196"/>
                        <a14:foregroundMark x1="17757" y1="32990" x2="37383" y2="85052"/>
                        <a14:foregroundMark x1="35981" y1="83505" x2="79439" y2="72165"/>
                        <a14:foregroundMark x1="17757" y1="34536" x2="20093" y2="73711"/>
                        <a14:foregroundMark x1="20093" y1="74227" x2="40654" y2="84536"/>
                        <a14:foregroundMark x1="17290" y1="35052" x2="38318" y2="4639"/>
                        <a14:foregroundMark x1="82243" y1="5670" x2="37850" y2="4639"/>
                        <a14:foregroundMark x1="82710" y1="6701" x2="85514" y2="86082"/>
                        <a14:foregroundMark x1="85514" y1="86082" x2="26636" y2="14948"/>
                        <a14:foregroundMark x1="28505" y1="18557" x2="78037" y2="7216"/>
                        <a14:foregroundMark x1="78037" y1="7216" x2="61682" y2="43299"/>
                        <a14:foregroundMark x1="44393" y1="25773" x2="84579" y2="61856"/>
                        <a14:foregroundMark x1="47664" y1="14948" x2="62150" y2="31959"/>
                        <a14:foregroundMark x1="54673" y1="14948" x2="73832" y2="28351"/>
                        <a14:foregroundMark x1="74766" y1="29897" x2="81308" y2="53093"/>
                        <a14:foregroundMark x1="47664" y1="70619" x2="40187" y2="38660"/>
                        <a14:foregroundMark x1="45794" y1="46907" x2="50935" y2="51031"/>
                        <a14:foregroundMark x1="60748" y1="67010" x2="62150" y2="72165"/>
                        <a14:foregroundMark x1="28037" y1="71134" x2="17290" y2="51031"/>
                        <a14:foregroundMark x1="39720" y1="34536" x2="32243" y2="42784"/>
                        <a14:foregroundMark x1="35047" y1="44330" x2="27570" y2="52062"/>
                        <a14:foregroundMark x1="42056" y1="56701" x2="33178" y2="64433"/>
                        <a14:foregroundMark x1="59346" y1="62887" x2="45327" y2="76289"/>
                        <a14:foregroundMark x1="51869" y1="24742" x2="51869" y2="28866"/>
                        <a14:foregroundMark x1="74299" y1="42784" x2="75234" y2="47938"/>
                        <a14:backgroundMark x1="36916" y1="4639" x2="49065" y2="3608"/>
                        <a14:backgroundMark x1="71028" y1="4124" x2="45794" y2="4639"/>
                        <a14:backgroundMark x1="80841" y1="4639" x2="84579" y2="7216"/>
                      </a14:backgroundRemoval>
                    </a14:imgEffect>
                  </a14:imgLayer>
                </a14:imgProps>
              </a:ext>
            </a:extLst>
          </a:blip>
          <a:stretch>
            <a:fillRect/>
          </a:stretch>
        </p:blipFill>
        <p:spPr>
          <a:xfrm>
            <a:off x="952500" y="419100"/>
            <a:ext cx="2743200" cy="23141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81000" y="3152340"/>
            <a:ext cx="3886200" cy="3785652"/>
          </a:xfrm>
          <a:prstGeom prst="rect">
            <a:avLst/>
          </a:prstGeom>
        </p:spPr>
        <p:txBody>
          <a:bodyPr wrap="square">
            <a:spAutoFit/>
          </a:bodyPr>
          <a:lstStyle/>
          <a:p>
            <a:pPr algn="ctr"/>
            <a:r>
              <a:rPr lang="en-US" sz="4800" b="1" dirty="0">
                <a:latin typeface="Girl Scout Display Light" panose="02020003000000000000" pitchFamily="18" charset="0"/>
              </a:rPr>
              <a:t>Digital Cookie APP Updates</a:t>
            </a:r>
          </a:p>
          <a:p>
            <a:pPr algn="ctr"/>
            <a:r>
              <a:rPr lang="en-US" sz="4800" b="1" dirty="0">
                <a:latin typeface="Girl Scout Display Light" panose="02020003000000000000" pitchFamily="18" charset="0"/>
              </a:rPr>
              <a:t>Starting in </a:t>
            </a:r>
          </a:p>
          <a:p>
            <a:pPr algn="ctr"/>
            <a:r>
              <a:rPr lang="en-US" sz="4800" b="1" dirty="0">
                <a:latin typeface="Girl Scout Display Light" panose="02020003000000000000" pitchFamily="18" charset="0"/>
              </a:rPr>
              <a:t>Feb. 28th</a:t>
            </a:r>
          </a:p>
        </p:txBody>
      </p:sp>
      <p:sp>
        <p:nvSpPr>
          <p:cNvPr id="23" name="Title 22">
            <a:extLst>
              <a:ext uri="{FF2B5EF4-FFF2-40B4-BE49-F238E27FC236}">
                <a16:creationId xmlns:a16="http://schemas.microsoft.com/office/drawing/2014/main" id="{E32517A9-E74A-9604-E703-17443FF16467}"/>
              </a:ext>
            </a:extLst>
          </p:cNvPr>
          <p:cNvSpPr>
            <a:spLocks noGrp="1"/>
          </p:cNvSpPr>
          <p:nvPr>
            <p:ph type="title"/>
          </p:nvPr>
        </p:nvSpPr>
        <p:spPr>
          <a:xfrm>
            <a:off x="5334000" y="231784"/>
            <a:ext cx="10461212" cy="1344386"/>
          </a:xfrm>
        </p:spPr>
        <p:txBody>
          <a:bodyPr>
            <a:normAutofit/>
          </a:bodyPr>
          <a:lstStyle/>
          <a:p>
            <a:r>
              <a:rPr lang="en-US" sz="3000" dirty="0">
                <a:solidFill>
                  <a:schemeClr val="tx2"/>
                </a:solidFill>
              </a:rPr>
              <a:t>New CASH Payment Recording</a:t>
            </a:r>
            <a:br>
              <a:rPr lang="en-US" sz="3000" dirty="0">
                <a:solidFill>
                  <a:schemeClr val="tx2"/>
                </a:solidFill>
              </a:rPr>
            </a:br>
            <a:r>
              <a:rPr lang="en-US" dirty="0">
                <a:solidFill>
                  <a:schemeClr val="tx2"/>
                </a:solidFill>
              </a:rPr>
              <a:t>FOR COOKIES-IN-HAND</a:t>
            </a:r>
          </a:p>
        </p:txBody>
      </p:sp>
      <p:pic>
        <p:nvPicPr>
          <p:cNvPr id="9" name="Picture 8" descr="A screenshot of a phone&#10;&#10;AI-generated content may be incorrect.">
            <a:extLst>
              <a:ext uri="{FF2B5EF4-FFF2-40B4-BE49-F238E27FC236}">
                <a16:creationId xmlns:a16="http://schemas.microsoft.com/office/drawing/2014/main" id="{2322F598-E14F-EF35-8090-3EB1C04E77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1886776"/>
            <a:ext cx="3228561" cy="78920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screenshot of a cell phone&#10;&#10;AI-generated content may be incorrect.">
            <a:extLst>
              <a:ext uri="{FF2B5EF4-FFF2-40B4-BE49-F238E27FC236}">
                <a16:creationId xmlns:a16="http://schemas.microsoft.com/office/drawing/2014/main" id="{AB835EA6-E77A-4F97-89BD-B0CE14CC1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0325" y="1954874"/>
            <a:ext cx="3228561" cy="78920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Rectangle 12"/>
          <p:cNvSpPr/>
          <p:nvPr/>
        </p:nvSpPr>
        <p:spPr>
          <a:xfrm>
            <a:off x="13030200" y="2733240"/>
            <a:ext cx="4495800" cy="5632311"/>
          </a:xfrm>
          <a:prstGeom prst="rect">
            <a:avLst/>
          </a:prstGeom>
        </p:spPr>
        <p:txBody>
          <a:bodyPr wrap="square">
            <a:spAutoFit/>
          </a:bodyPr>
          <a:lstStyle/>
          <a:p>
            <a:pPr marL="685800" indent="-685800">
              <a:buFont typeface="Wingdings" panose="05000000000000000000" pitchFamily="2" charset="2"/>
              <a:buChar char="ü"/>
            </a:pPr>
            <a:r>
              <a:rPr lang="en-US" sz="3600" b="1" dirty="0">
                <a:latin typeface="Girl Scout Display Light" panose="02020003000000000000" pitchFamily="18" charset="0"/>
              </a:rPr>
              <a:t>Does not transfer to Smart Cookies</a:t>
            </a:r>
          </a:p>
          <a:p>
            <a:pPr marL="685800" indent="-685800">
              <a:buFont typeface="Wingdings" panose="05000000000000000000" pitchFamily="2" charset="2"/>
              <a:buChar char="ü"/>
            </a:pPr>
            <a:endParaRPr lang="en-US" sz="3600" b="1" dirty="0">
              <a:latin typeface="Girl Scout Display Light" panose="02020003000000000000" pitchFamily="18" charset="0"/>
            </a:endParaRPr>
          </a:p>
          <a:p>
            <a:pPr marL="685800" indent="-685800">
              <a:buFont typeface="Wingdings" panose="05000000000000000000" pitchFamily="2" charset="2"/>
              <a:buChar char="ü"/>
            </a:pPr>
            <a:r>
              <a:rPr lang="en-US" sz="3600" b="1" dirty="0">
                <a:latin typeface="Girl Scout Display Light" panose="02020003000000000000" pitchFamily="18" charset="0"/>
              </a:rPr>
              <a:t>Available to troops, volunteers, Girl Scouts, and caregivers in DC.</a:t>
            </a:r>
          </a:p>
        </p:txBody>
      </p:sp>
    </p:spTree>
    <p:extLst>
      <p:ext uri="{BB962C8B-B14F-4D97-AF65-F5344CB8AC3E}">
        <p14:creationId xmlns:p14="http://schemas.microsoft.com/office/powerpoint/2010/main" val="101942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374904" cy="10287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5" name="Freeform 5"/>
          <p:cNvSpPr/>
          <p:nvPr/>
        </p:nvSpPr>
        <p:spPr>
          <a:xfrm>
            <a:off x="1754743" y="1193906"/>
            <a:ext cx="15492626" cy="7835793"/>
          </a:xfrm>
          <a:custGeom>
            <a:avLst/>
            <a:gdLst/>
            <a:ahLst/>
            <a:cxnLst/>
            <a:rect l="l" t="t" r="r" b="b"/>
            <a:pathLst>
              <a:path w="15492626" h="7737914">
                <a:moveTo>
                  <a:pt x="0" y="0"/>
                </a:moveTo>
                <a:lnTo>
                  <a:pt x="15492626" y="0"/>
                </a:lnTo>
                <a:lnTo>
                  <a:pt x="15492626" y="7737914"/>
                </a:lnTo>
                <a:lnTo>
                  <a:pt x="0" y="7737914"/>
                </a:lnTo>
                <a:lnTo>
                  <a:pt x="0" y="0"/>
                </a:lnTo>
                <a:close/>
              </a:path>
            </a:pathLst>
          </a:custGeom>
          <a:blipFill>
            <a:blip r:embed="rId3"/>
            <a:stretch>
              <a:fillRect l="-1052" t="-1959" r="-1052"/>
            </a:stretch>
          </a:blipFill>
        </p:spPr>
        <p:txBody>
          <a:bodyPr/>
          <a:lstStyle/>
          <a:p>
            <a:endParaRPr lang="en-US"/>
          </a:p>
        </p:txBody>
      </p:sp>
      <p:sp>
        <p:nvSpPr>
          <p:cNvPr id="6" name="Freeform 6"/>
          <p:cNvSpPr/>
          <p:nvPr/>
        </p:nvSpPr>
        <p:spPr>
          <a:xfrm>
            <a:off x="6538018" y="1198337"/>
            <a:ext cx="5926075" cy="5572084"/>
          </a:xfrm>
          <a:custGeom>
            <a:avLst/>
            <a:gdLst/>
            <a:ahLst/>
            <a:cxnLst/>
            <a:rect l="l" t="t" r="r" b="b"/>
            <a:pathLst>
              <a:path w="5926075" h="5572084">
                <a:moveTo>
                  <a:pt x="0" y="0"/>
                </a:moveTo>
                <a:lnTo>
                  <a:pt x="5926075" y="0"/>
                </a:lnTo>
                <a:lnTo>
                  <a:pt x="5926075" y="5572084"/>
                </a:lnTo>
                <a:lnTo>
                  <a:pt x="0" y="557208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14113" y="66675"/>
            <a:ext cx="17573887" cy="954941"/>
          </a:xfrm>
          <a:prstGeom prst="rect">
            <a:avLst/>
          </a:prstGeom>
        </p:spPr>
        <p:txBody>
          <a:bodyPr lIns="0" tIns="0" rIns="0" bIns="0" rtlCol="0" anchor="t">
            <a:spAutoFit/>
          </a:bodyPr>
          <a:lstStyle/>
          <a:p>
            <a:pPr marL="0" lvl="0" indent="0" algn="l">
              <a:lnSpc>
                <a:spcPts val="8360"/>
              </a:lnSpc>
              <a:spcBef>
                <a:spcPct val="0"/>
              </a:spcBef>
            </a:pPr>
            <a:r>
              <a:rPr lang="en-US" sz="4400" dirty="0">
                <a:solidFill>
                  <a:srgbClr val="365B6D"/>
                </a:solidFill>
                <a:latin typeface="Girl Scout Text Medium" panose="02020003000000000000" pitchFamily="18" charset="0"/>
                <a:ea typeface="Source Sans Pro"/>
                <a:cs typeface="Source Sans Pro"/>
                <a:sym typeface="Source Sans Pro"/>
              </a:rPr>
              <a:t>ABC Leads with Experience and Innovation</a:t>
            </a:r>
          </a:p>
        </p:txBody>
      </p:sp>
      <p:sp>
        <p:nvSpPr>
          <p:cNvPr id="8" name="TextBox 8"/>
          <p:cNvSpPr txBox="1"/>
          <p:nvPr/>
        </p:nvSpPr>
        <p:spPr>
          <a:xfrm>
            <a:off x="1925649" y="7425413"/>
            <a:ext cx="7164201" cy="1423467"/>
          </a:xfrm>
          <a:prstGeom prst="rect">
            <a:avLst/>
          </a:prstGeom>
        </p:spPr>
        <p:txBody>
          <a:bodyPr wrap="square" lIns="0" tIns="0" rIns="0" bIns="0" rtlCol="0" anchor="t">
            <a:spAutoFit/>
          </a:bodyPr>
          <a:lstStyle/>
          <a:p>
            <a:pPr>
              <a:lnSpc>
                <a:spcPts val="3740"/>
              </a:lnSpc>
              <a:spcBef>
                <a:spcPct val="0"/>
              </a:spcBef>
            </a:pPr>
            <a:r>
              <a:rPr lang="en-US" sz="2000" dirty="0">
                <a:solidFill>
                  <a:srgbClr val="365B6D"/>
                </a:solidFill>
                <a:latin typeface="Girl Scout Text Medium" panose="02020003000000000000" pitchFamily="18" charset="0"/>
                <a:ea typeface="Source Sans Pro"/>
                <a:cs typeface="Source Sans Pro"/>
                <a:sym typeface="Source Sans Pro"/>
              </a:rPr>
              <a:t>An officially licensed Girl Scout Cookie Baker since 1937, ABC Bakers is the oldest and most experienced Baker - with 88 years serving Girl Scouts!</a:t>
            </a:r>
          </a:p>
        </p:txBody>
      </p:sp>
      <p:sp>
        <p:nvSpPr>
          <p:cNvPr id="9" name="TextBox 9"/>
          <p:cNvSpPr txBox="1"/>
          <p:nvPr/>
        </p:nvSpPr>
        <p:spPr>
          <a:xfrm>
            <a:off x="9779769" y="7244595"/>
            <a:ext cx="7467600" cy="1785104"/>
          </a:xfrm>
          <a:prstGeom prst="rect">
            <a:avLst/>
          </a:prstGeom>
        </p:spPr>
        <p:txBody>
          <a:bodyPr wrap="square" lIns="0" tIns="0" rIns="0" bIns="0" rtlCol="0" anchor="t">
            <a:spAutoFit/>
          </a:bodyPr>
          <a:lstStyle/>
          <a:p>
            <a:pPr>
              <a:spcAft>
                <a:spcPts val="600"/>
              </a:spcAft>
            </a:pPr>
            <a:r>
              <a:rPr lang="en-US" sz="3200" dirty="0">
                <a:solidFill>
                  <a:srgbClr val="365B6D"/>
                </a:solidFill>
                <a:latin typeface="Girl Scout Text Medium" panose="02020003000000000000" pitchFamily="18" charset="0"/>
                <a:ea typeface="Source Sans Pro"/>
                <a:cs typeface="Source Sans Pro"/>
                <a:sym typeface="Source Sans Pro"/>
              </a:rPr>
              <a:t>We have led in innovation:</a:t>
            </a:r>
          </a:p>
          <a:p>
            <a:pPr marL="342900" indent="-342900">
              <a:buFont typeface="Arial" panose="020B0604020202020204" pitchFamily="34" charset="0"/>
              <a:buChar char="•"/>
            </a:pPr>
            <a:r>
              <a:rPr lang="en-US" sz="2400" dirty="0">
                <a:solidFill>
                  <a:srgbClr val="365B6D"/>
                </a:solidFill>
                <a:latin typeface="Girl Scout Text Medium" panose="02020003000000000000" pitchFamily="18" charset="0"/>
                <a:ea typeface="Source Sans Pro"/>
                <a:cs typeface="Source Sans Pro"/>
                <a:sym typeface="Source Sans Pro"/>
              </a:rPr>
              <a:t>First ecommerce site and mobile app</a:t>
            </a:r>
          </a:p>
          <a:p>
            <a:pPr marL="342900" indent="-342900">
              <a:buFont typeface="Arial" panose="020B0604020202020204" pitchFamily="34" charset="0"/>
              <a:buChar char="•"/>
            </a:pPr>
            <a:endParaRPr lang="en-US" sz="700" dirty="0">
              <a:solidFill>
                <a:srgbClr val="365B6D"/>
              </a:solidFill>
              <a:latin typeface="Girl Scout Text Medium" panose="02020003000000000000" pitchFamily="18" charset="0"/>
              <a:ea typeface="Source Sans Pro"/>
              <a:cs typeface="Source Sans Pro"/>
              <a:sym typeface="Source Sans Pro"/>
            </a:endParaRPr>
          </a:p>
          <a:p>
            <a:pPr marL="342900" indent="-342900">
              <a:buFont typeface="Arial" panose="020B0604020202020204" pitchFamily="34" charset="0"/>
              <a:buChar char="•"/>
            </a:pPr>
            <a:r>
              <a:rPr lang="en-US" sz="2400" dirty="0">
                <a:solidFill>
                  <a:srgbClr val="365B6D"/>
                </a:solidFill>
                <a:latin typeface="Girl Scout Text Medium" panose="02020003000000000000" pitchFamily="18" charset="0"/>
                <a:ea typeface="Source Sans Pro"/>
                <a:cs typeface="Source Sans Pro"/>
                <a:sym typeface="Source Sans Pro"/>
              </a:rPr>
              <a:t>First fat free, vitamin fortified, allergen free and gluten free cookies</a:t>
            </a:r>
          </a:p>
        </p:txBody>
      </p:sp>
    </p:spTree>
    <p:extLst>
      <p:ext uri="{BB962C8B-B14F-4D97-AF65-F5344CB8AC3E}">
        <p14:creationId xmlns:p14="http://schemas.microsoft.com/office/powerpoint/2010/main" val="568773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15691">
            <a:off x="7416892" y="1731031"/>
            <a:ext cx="1781175" cy="2299536"/>
          </a:xfrm>
          <a:prstGeom prst="rect">
            <a:avLst/>
          </a:prstGeom>
          <a:ln>
            <a:no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E4BA44F0-1131-4E88-C4E8-E2922AF43E09}"/>
              </a:ext>
            </a:extLst>
          </p:cNvPr>
          <p:cNvSpPr/>
          <p:nvPr/>
        </p:nvSpPr>
        <p:spPr>
          <a:xfrm>
            <a:off x="-10175" y="25818"/>
            <a:ext cx="8683243" cy="904734"/>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9" name="TextBox 5"/>
          <p:cNvSpPr txBox="1"/>
          <p:nvPr/>
        </p:nvSpPr>
        <p:spPr>
          <a:xfrm>
            <a:off x="460212" y="-118596"/>
            <a:ext cx="8074188" cy="904735"/>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Girl Scout Tools &amp; Resources</a:t>
            </a:r>
          </a:p>
        </p:txBody>
      </p:sp>
      <p:pic>
        <p:nvPicPr>
          <p:cNvPr id="27" name="Picture 26"/>
          <p:cNvPicPr>
            <a:picLocks noChangeAspect="1"/>
          </p:cNvPicPr>
          <p:nvPr/>
        </p:nvPicPr>
        <p:blipFill>
          <a:blip r:embed="rId4"/>
          <a:stretch>
            <a:fillRect/>
          </a:stretch>
        </p:blipFill>
        <p:spPr>
          <a:xfrm>
            <a:off x="11686891" y="1779015"/>
            <a:ext cx="1540876" cy="2010519"/>
          </a:xfrm>
          <a:prstGeom prst="rect">
            <a:avLst/>
          </a:prstGeom>
          <a:ln>
            <a:noFill/>
          </a:ln>
          <a:effectLst>
            <a:outerShdw blurRad="292100" dist="139700" dir="2700000" algn="tl" rotWithShape="0">
              <a:srgbClr val="333333">
                <a:alpha val="65000"/>
              </a:srgbClr>
            </a:outerShdw>
          </a:effectLst>
        </p:spPr>
      </p:pic>
      <p:sp>
        <p:nvSpPr>
          <p:cNvPr id="2" name="Slide Number Placeholder 3"/>
          <p:cNvSpPr>
            <a:spLocks noGrp="1"/>
          </p:cNvSpPr>
          <p:nvPr>
            <p:ph type="sldNum" sz="quarter" idx="12"/>
          </p:nvPr>
        </p:nvSpPr>
        <p:spPr>
          <a:xfrm>
            <a:off x="6553200" y="6356350"/>
            <a:ext cx="2133600" cy="365125"/>
          </a:xfrm>
        </p:spPr>
        <p:txBody>
          <a:bodyPr/>
          <a:lstStyle/>
          <a:p>
            <a:pPr defTabSz="1371567"/>
            <a:fld id="{189CB434-591C-46E0-AC43-29A15677F0BE}" type="slidenum">
              <a:rPr lang="en-US" smtClean="0"/>
              <a:pPr defTabSz="1371567"/>
              <a:t>30</a:t>
            </a:fld>
            <a:endParaRPr lang="en-US" dirty="0"/>
          </a:p>
        </p:txBody>
      </p:sp>
      <p:sp>
        <p:nvSpPr>
          <p:cNvPr id="10" name="Title 1">
            <a:extLst>
              <a:ext uri="{FF2B5EF4-FFF2-40B4-BE49-F238E27FC236}">
                <a16:creationId xmlns:a16="http://schemas.microsoft.com/office/drawing/2014/main" id="{BAC2940B-AAC6-4F58-B270-A2F8A2F9128F}"/>
              </a:ext>
            </a:extLst>
          </p:cNvPr>
          <p:cNvSpPr txBox="1">
            <a:spLocks/>
          </p:cNvSpPr>
          <p:nvPr/>
        </p:nvSpPr>
        <p:spPr>
          <a:xfrm>
            <a:off x="6899395" y="6104480"/>
            <a:ext cx="5755478"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rPr>
              <a:t>Online Resources</a:t>
            </a:r>
          </a:p>
        </p:txBody>
      </p:sp>
      <p:sp>
        <p:nvSpPr>
          <p:cNvPr id="11" name="TextBox 10"/>
          <p:cNvSpPr txBox="1"/>
          <p:nvPr/>
        </p:nvSpPr>
        <p:spPr>
          <a:xfrm>
            <a:off x="7522923" y="6923914"/>
            <a:ext cx="5131950" cy="3116238"/>
          </a:xfrm>
          <a:prstGeom prst="rect">
            <a:avLst/>
          </a:prstGeom>
          <a:noFill/>
        </p:spPr>
        <p:txBody>
          <a:bodyPr wrap="square" rtlCol="0">
            <a:spAutoFit/>
          </a:bodyPr>
          <a:lstStyle/>
          <a:p>
            <a:pPr marL="514350" indent="-514350">
              <a:buFont typeface="Arial" panose="020B0604020202020204" pitchFamily="34" charset="0"/>
              <a:buChar char="•"/>
            </a:pPr>
            <a:r>
              <a:rPr lang="en-US" sz="2700" dirty="0"/>
              <a:t>Links to How To Videos</a:t>
            </a:r>
          </a:p>
          <a:p>
            <a:pPr marL="514350" indent="-514350">
              <a:buFont typeface="Arial" panose="020B0604020202020204" pitchFamily="34" charset="0"/>
              <a:buChar char="•"/>
            </a:pPr>
            <a:r>
              <a:rPr lang="en-US" sz="2700" dirty="0"/>
              <a:t>Goal Charts</a:t>
            </a:r>
          </a:p>
          <a:p>
            <a:pPr marL="514350" indent="-514350">
              <a:buFont typeface="Arial" panose="020B0604020202020204" pitchFamily="34" charset="0"/>
              <a:buChar char="•"/>
            </a:pPr>
            <a:r>
              <a:rPr lang="en-US" sz="2700" dirty="0"/>
              <a:t>Door Hangers</a:t>
            </a:r>
          </a:p>
          <a:p>
            <a:pPr marL="514350" indent="-514350">
              <a:buFont typeface="Arial" panose="020B0604020202020204" pitchFamily="34" charset="0"/>
              <a:buChar char="•"/>
            </a:pPr>
            <a:r>
              <a:rPr lang="en-US" sz="2700" dirty="0"/>
              <a:t>Links to Family Cookie Entrepreneurship Pin Packets</a:t>
            </a:r>
          </a:p>
          <a:p>
            <a:pPr marL="514350" indent="-514350">
              <a:spcAft>
                <a:spcPts val="900"/>
              </a:spcAft>
              <a:buFont typeface="Arial" panose="020B0604020202020204" pitchFamily="34" charset="0"/>
              <a:buChar char="•"/>
            </a:pPr>
            <a:r>
              <a:rPr lang="en-US" sz="2700" dirty="0"/>
              <a:t>Coloring Sheets</a:t>
            </a:r>
          </a:p>
          <a:p>
            <a:pPr algn="r"/>
            <a:r>
              <a:rPr lang="en-US" sz="2700" dirty="0"/>
              <a:t>AND MORE!!!</a:t>
            </a:r>
          </a:p>
        </p:txBody>
      </p:sp>
      <p:sp>
        <p:nvSpPr>
          <p:cNvPr id="14" name="TextBox 13">
            <a:extLst>
              <a:ext uri="{FF2B5EF4-FFF2-40B4-BE49-F238E27FC236}">
                <a16:creationId xmlns:a16="http://schemas.microsoft.com/office/drawing/2014/main" id="{8508C18C-6448-454C-9626-A5126139541D}"/>
              </a:ext>
            </a:extLst>
          </p:cNvPr>
          <p:cNvSpPr txBox="1"/>
          <p:nvPr/>
        </p:nvSpPr>
        <p:spPr>
          <a:xfrm>
            <a:off x="1539315" y="7245393"/>
            <a:ext cx="4617234" cy="1283099"/>
          </a:xfrm>
          <a:prstGeom prst="rect">
            <a:avLst/>
          </a:prstGeom>
          <a:noFill/>
        </p:spPr>
        <p:txBody>
          <a:bodyPr wrap="square" rtlCol="0">
            <a:noAutofit/>
          </a:bodyPr>
          <a:lstStyle/>
          <a:p>
            <a:pPr marL="428616" indent="-428616">
              <a:buFont typeface="Arial" panose="020B0604020202020204" pitchFamily="34" charset="0"/>
              <a:buChar char="•"/>
            </a:pPr>
            <a:r>
              <a:rPr lang="en-US" sz="2700" dirty="0"/>
              <a:t>Order Card</a:t>
            </a:r>
          </a:p>
          <a:p>
            <a:pPr marL="428616" indent="-428616">
              <a:buFont typeface="Arial" panose="020B0604020202020204" pitchFamily="34" charset="0"/>
              <a:buChar char="•"/>
            </a:pPr>
            <a:r>
              <a:rPr lang="en-US" sz="2700" dirty="0"/>
              <a:t>Family Guide with Recognition Flyer inside!</a:t>
            </a:r>
          </a:p>
        </p:txBody>
      </p:sp>
      <p:sp>
        <p:nvSpPr>
          <p:cNvPr id="18" name="Title 4"/>
          <p:cNvSpPr txBox="1">
            <a:spLocks/>
          </p:cNvSpPr>
          <p:nvPr/>
        </p:nvSpPr>
        <p:spPr>
          <a:xfrm>
            <a:off x="1202062" y="6035675"/>
            <a:ext cx="5708729" cy="685800"/>
          </a:xfrm>
          <a:prstGeom prst="rect">
            <a:avLst/>
          </a:prstGeom>
        </p:spPr>
        <p:txBody>
          <a:bodyPr vert="horz" lIns="0" tIns="54864" rIns="109728" bIns="54864"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sz="4200" dirty="0">
                <a:latin typeface="Arial Rounded MT Bold" panose="020F0704030504030204" pitchFamily="34" charset="0"/>
              </a:rPr>
              <a:t>Paper Resources</a:t>
            </a:r>
          </a:p>
        </p:txBody>
      </p:sp>
      <p:pic>
        <p:nvPicPr>
          <p:cNvPr id="20" name="Picture 19"/>
          <p:cNvPicPr>
            <a:picLocks noChangeAspect="1"/>
          </p:cNvPicPr>
          <p:nvPr/>
        </p:nvPicPr>
        <p:blipFill>
          <a:blip r:embed="rId5"/>
          <a:stretch>
            <a:fillRect/>
          </a:stretch>
        </p:blipFill>
        <p:spPr>
          <a:xfrm>
            <a:off x="1314614" y="1761866"/>
            <a:ext cx="2668749" cy="3429098"/>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6"/>
          <a:stretch>
            <a:fillRect/>
          </a:stretch>
        </p:blipFill>
        <p:spPr>
          <a:xfrm rot="10205266">
            <a:off x="3237212" y="3460930"/>
            <a:ext cx="2658722" cy="2040345"/>
          </a:xfrm>
          <a:prstGeom prst="rect">
            <a:avLst/>
          </a:prstGeom>
          <a:ln>
            <a:noFill/>
          </a:ln>
          <a:effectLst>
            <a:outerShdw blurRad="292100" dist="139700" dir="2700000" algn="tl" rotWithShape="0">
              <a:srgbClr val="333333">
                <a:alpha val="65000"/>
              </a:srgbClr>
            </a:outerShdw>
          </a:effectLst>
        </p:spPr>
      </p:pic>
      <p:sp>
        <p:nvSpPr>
          <p:cNvPr id="22" name="Rounded Rectangle 21"/>
          <p:cNvSpPr/>
          <p:nvPr/>
        </p:nvSpPr>
        <p:spPr>
          <a:xfrm>
            <a:off x="14504141" y="6306352"/>
            <a:ext cx="3188278" cy="3733800"/>
          </a:xfrm>
          <a:prstGeom prst="round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0452" y="3907158"/>
            <a:ext cx="3802059" cy="3802059"/>
          </a:xfrm>
          <a:prstGeom prst="rect">
            <a:avLst/>
          </a:prstGeom>
        </p:spPr>
      </p:pic>
      <p:sp>
        <p:nvSpPr>
          <p:cNvPr id="9" name="TextBox 8"/>
          <p:cNvSpPr txBox="1"/>
          <p:nvPr/>
        </p:nvSpPr>
        <p:spPr>
          <a:xfrm>
            <a:off x="14687652" y="6738114"/>
            <a:ext cx="2704476" cy="907941"/>
          </a:xfrm>
          <a:prstGeom prst="rect">
            <a:avLst/>
          </a:prstGeom>
          <a:noFill/>
        </p:spPr>
        <p:txBody>
          <a:bodyPr wrap="square" rtlCol="0">
            <a:spAutoFit/>
          </a:bodyPr>
          <a:lstStyle/>
          <a:p>
            <a:pPr algn="ctr">
              <a:spcAft>
                <a:spcPts val="600"/>
              </a:spcAft>
            </a:pPr>
            <a:r>
              <a:rPr lang="en-US" sz="2400" b="1" dirty="0"/>
              <a:t>GSWNY.org</a:t>
            </a:r>
          </a:p>
          <a:p>
            <a:pPr algn="ctr">
              <a:spcAft>
                <a:spcPts val="600"/>
              </a:spcAft>
            </a:pPr>
            <a:r>
              <a:rPr lang="en-US" sz="2400" b="1" dirty="0"/>
              <a:t>Girl Resources</a:t>
            </a:r>
            <a:endParaRPr lang="en-US" dirty="0"/>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4023" r="4023" b="9425"/>
          <a:stretch/>
        </p:blipFill>
        <p:spPr>
          <a:xfrm>
            <a:off x="15100865" y="7709217"/>
            <a:ext cx="2020287" cy="1989983"/>
          </a:xfrm>
          <a:prstGeom prst="rect">
            <a:avLst/>
          </a:prstGeom>
        </p:spPr>
      </p:pic>
      <p:sp>
        <p:nvSpPr>
          <p:cNvPr id="25" name="Freeform 7"/>
          <p:cNvSpPr/>
          <p:nvPr/>
        </p:nvSpPr>
        <p:spPr>
          <a:xfrm rot="519631">
            <a:off x="9551002" y="1629469"/>
            <a:ext cx="1519802" cy="2022382"/>
          </a:xfrm>
          <a:custGeom>
            <a:avLst/>
            <a:gdLst/>
            <a:ahLst/>
            <a:cxnLst/>
            <a:rect l="l" t="t" r="r" b="b"/>
            <a:pathLst>
              <a:path w="6338628" h="8373078">
                <a:moveTo>
                  <a:pt x="0" y="0"/>
                </a:moveTo>
                <a:lnTo>
                  <a:pt x="6338628" y="0"/>
                </a:lnTo>
                <a:lnTo>
                  <a:pt x="6338628" y="8373079"/>
                </a:lnTo>
                <a:lnTo>
                  <a:pt x="0" y="8373079"/>
                </a:lnTo>
                <a:lnTo>
                  <a:pt x="0" y="0"/>
                </a:lnTo>
                <a:close/>
              </a:path>
            </a:pathLst>
          </a:custGeom>
          <a:blipFill>
            <a:blip r:embed="rId9"/>
            <a:stretch>
              <a:fillRect/>
            </a:stretch>
          </a:blipFill>
        </p:spPr>
        <p:txBody>
          <a:bodyPr/>
          <a:lstStyle/>
          <a:p>
            <a:endParaRPr lang="en-US"/>
          </a:p>
        </p:txBody>
      </p:sp>
      <p:pic>
        <p:nvPicPr>
          <p:cNvPr id="24" name="Picture 23">
            <a:extLst>
              <a:ext uri="{FF2B5EF4-FFF2-40B4-BE49-F238E27FC236}">
                <a16:creationId xmlns:a16="http://schemas.microsoft.com/office/drawing/2014/main" id="{44125F53-F484-439A-B7AF-999058BF3F07}"/>
              </a:ext>
            </a:extLst>
          </p:cNvPr>
          <p:cNvPicPr>
            <a:picLocks noChangeAspect="1"/>
          </p:cNvPicPr>
          <p:nvPr/>
        </p:nvPicPr>
        <p:blipFill>
          <a:blip r:embed="rId10"/>
          <a:stretch>
            <a:fillRect/>
          </a:stretch>
        </p:blipFill>
        <p:spPr>
          <a:xfrm rot="417045">
            <a:off x="8441695" y="3023558"/>
            <a:ext cx="1760246" cy="2325029"/>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11"/>
          <a:stretch>
            <a:fillRect/>
          </a:stretch>
        </p:blipFill>
        <p:spPr>
          <a:xfrm rot="20985071">
            <a:off x="10456599" y="3394942"/>
            <a:ext cx="2399586" cy="1852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5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11201400" y="1"/>
            <a:ext cx="7162800" cy="10286999"/>
          </a:xfrm>
          <a:prstGeom prst="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Flowchart: Off-page Connector 2"/>
          <p:cNvSpPr/>
          <p:nvPr/>
        </p:nvSpPr>
        <p:spPr>
          <a:xfrm>
            <a:off x="12611744" y="29564"/>
            <a:ext cx="3794417" cy="3034464"/>
          </a:xfrm>
          <a:prstGeom prst="flowChartOffpageConnector">
            <a:avLst/>
          </a:prstGeom>
          <a:solidFill>
            <a:srgbClr val="008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Slide Number Placeholder 3"/>
          <p:cNvSpPr>
            <a:spLocks noGrp="1"/>
          </p:cNvSpPr>
          <p:nvPr>
            <p:ph type="sldNum" sz="quarter" idx="12"/>
          </p:nvPr>
        </p:nvSpPr>
        <p:spPr>
          <a:xfrm>
            <a:off x="15159008" y="9439600"/>
            <a:ext cx="1854995" cy="548640"/>
          </a:xfrm>
        </p:spPr>
        <p:txBody>
          <a:bodyPr/>
          <a:lstStyle/>
          <a:p>
            <a:pPr defTabSz="1371567"/>
            <a:fld id="{189CB434-591C-46E0-AC43-29A15677F0BE}" type="slidenum">
              <a:rPr lang="en-US" smtClean="0"/>
              <a:pPr defTabSz="1371567"/>
              <a:t>31</a:t>
            </a:fld>
            <a:endParaRPr lang="en-US" dirty="0"/>
          </a:p>
        </p:txBody>
      </p:sp>
      <p:sp>
        <p:nvSpPr>
          <p:cNvPr id="6" name="Slide Number Placeholder 3"/>
          <p:cNvSpPr txBox="1">
            <a:spLocks/>
          </p:cNvSpPr>
          <p:nvPr/>
        </p:nvSpPr>
        <p:spPr>
          <a:xfrm>
            <a:off x="15159008" y="9439600"/>
            <a:ext cx="1854995" cy="548640"/>
          </a:xfrm>
          <a:prstGeom prst="rect">
            <a:avLst/>
          </a:prstGeom>
          <a:noFill/>
          <a:ln>
            <a:noFill/>
          </a:ln>
        </p:spPr>
        <p:txBody>
          <a:bodyPr spcFirstLastPara="1" wrap="square" lIns="102863" tIns="102863" rIns="102863" bIns="102863"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lang="en-US" sz="800" b="0" i="0" u="none" strike="noStrike" cap="none">
                <a:solidFill>
                  <a:srgbClr val="3F3F3F"/>
                </a:solidFill>
                <a:latin typeface="Barlow" panose="020B0604020202020204" charset="0"/>
                <a:ea typeface="Barlow"/>
                <a:cs typeface="Barlow"/>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567"/>
            <a:fld id="{189CB434-591C-46E0-AC43-29A15677F0BE}" type="slidenum">
              <a:rPr lang="en-US" sz="1200"/>
              <a:pPr defTabSz="1371567"/>
              <a:t>31</a:t>
            </a:fld>
            <a:endParaRPr lang="en-US" sz="1200" dirty="0"/>
          </a:p>
        </p:txBody>
      </p:sp>
      <p:sp>
        <p:nvSpPr>
          <p:cNvPr id="7" name="TextBox 6">
            <a:extLst>
              <a:ext uri="{FF2B5EF4-FFF2-40B4-BE49-F238E27FC236}">
                <a16:creationId xmlns:a16="http://schemas.microsoft.com/office/drawing/2014/main" id="{AF2002D1-79FD-6E41-B380-7E2A6B54BD4E}"/>
              </a:ext>
            </a:extLst>
          </p:cNvPr>
          <p:cNvSpPr txBox="1"/>
          <p:nvPr/>
        </p:nvSpPr>
        <p:spPr>
          <a:xfrm>
            <a:off x="11915892" y="4496044"/>
            <a:ext cx="3289893" cy="1154162"/>
          </a:xfrm>
          <a:prstGeom prst="rect">
            <a:avLst/>
          </a:prstGeom>
          <a:noFill/>
        </p:spPr>
        <p:txBody>
          <a:bodyPr wrap="square" rtlCol="0">
            <a:spAutoFit/>
          </a:bodyPr>
          <a:lstStyle/>
          <a:p>
            <a:pPr algn="ctr"/>
            <a:r>
              <a:rPr lang="en-US" sz="2100" b="1" dirty="0">
                <a:ea typeface="Microsoft Sans Serif" panose="020B0604020202020204" pitchFamily="34" charset="0"/>
                <a:cs typeface="Microsoft Sans Serif" panose="020B0604020202020204" pitchFamily="34" charset="0"/>
              </a:rPr>
              <a:t>SMART COOKIES</a:t>
            </a:r>
          </a:p>
          <a:p>
            <a:pPr algn="ctr"/>
            <a:r>
              <a:rPr lang="en-US" sz="2700" b="1" dirty="0">
                <a:ea typeface="Microsoft Sans Serif" panose="020B0604020202020204" pitchFamily="34" charset="0"/>
                <a:cs typeface="Microsoft Sans Serif" panose="020B0604020202020204" pitchFamily="34" charset="0"/>
              </a:rPr>
              <a:t>ONLINE TRAINING</a:t>
            </a:r>
            <a:endParaRPr lang="en-US" sz="2100" b="1" dirty="0">
              <a:ea typeface="Microsoft Sans Serif" panose="020B0604020202020204" pitchFamily="34" charset="0"/>
              <a:cs typeface="Microsoft Sans Serif" panose="020B0604020202020204" pitchFamily="34" charset="0"/>
            </a:endParaRPr>
          </a:p>
          <a:p>
            <a:pPr algn="ctr"/>
            <a:endParaRPr lang="en-US" sz="2100" dirty="0">
              <a:ea typeface="Microsoft Sans Serif" panose="020B0604020202020204" pitchFamily="34" charset="0"/>
              <a:cs typeface="Microsoft Sans Serif" panose="020B0604020202020204" pitchFamily="34" charset="0"/>
            </a:endParaRPr>
          </a:p>
        </p:txBody>
      </p:sp>
      <p:sp>
        <p:nvSpPr>
          <p:cNvPr id="8" name="TextBox 7">
            <a:extLst>
              <a:ext uri="{FF2B5EF4-FFF2-40B4-BE49-F238E27FC236}">
                <a16:creationId xmlns:a16="http://schemas.microsoft.com/office/drawing/2014/main" id="{41E6FFB1-36DE-884C-8E47-2FC564ADB134}"/>
              </a:ext>
            </a:extLst>
          </p:cNvPr>
          <p:cNvSpPr txBox="1"/>
          <p:nvPr/>
        </p:nvSpPr>
        <p:spPr>
          <a:xfrm>
            <a:off x="12439275" y="7976044"/>
            <a:ext cx="1869536" cy="738664"/>
          </a:xfrm>
          <a:prstGeom prst="rect">
            <a:avLst/>
          </a:prstGeom>
          <a:noFill/>
        </p:spPr>
        <p:txBody>
          <a:bodyPr wrap="square" rtlCol="0">
            <a:spAutoFit/>
          </a:bodyPr>
          <a:lstStyle/>
          <a:p>
            <a:pPr algn="ctr"/>
            <a:r>
              <a:rPr lang="en-US" sz="2100" b="1" dirty="0">
                <a:ea typeface="Microsoft Sans Serif" panose="020B0604020202020204" pitchFamily="34" charset="0"/>
                <a:cs typeface="Microsoft Sans Serif" panose="020B0604020202020204" pitchFamily="34" charset="0"/>
              </a:rPr>
              <a:t>ABC CHANNEL</a:t>
            </a:r>
          </a:p>
          <a:p>
            <a:pPr algn="ctr"/>
            <a:endParaRPr lang="en-US" sz="2100" dirty="0">
              <a:ea typeface="Microsoft Sans Serif" panose="020B0604020202020204" pitchFamily="34" charset="0"/>
              <a:cs typeface="Microsoft Sans Serif" panose="020B0604020202020204" pitchFamily="34" charset="0"/>
            </a:endParaRPr>
          </a:p>
        </p:txBody>
      </p:sp>
      <p:sp>
        <p:nvSpPr>
          <p:cNvPr id="9" name="TextBox 8">
            <a:extLst>
              <a:ext uri="{FF2B5EF4-FFF2-40B4-BE49-F238E27FC236}">
                <a16:creationId xmlns:a16="http://schemas.microsoft.com/office/drawing/2014/main" id="{D0D15290-02A6-AA4D-8774-8FB9D3D9BCD5}"/>
              </a:ext>
            </a:extLst>
          </p:cNvPr>
          <p:cNvSpPr txBox="1"/>
          <p:nvPr/>
        </p:nvSpPr>
        <p:spPr>
          <a:xfrm>
            <a:off x="14691522" y="7963545"/>
            <a:ext cx="2052576" cy="1061829"/>
          </a:xfrm>
          <a:prstGeom prst="rect">
            <a:avLst/>
          </a:prstGeom>
          <a:noFill/>
        </p:spPr>
        <p:txBody>
          <a:bodyPr wrap="square" rtlCol="0">
            <a:spAutoFit/>
          </a:bodyPr>
          <a:lstStyle/>
          <a:p>
            <a:pPr algn="ctr"/>
            <a:r>
              <a:rPr lang="en-US" sz="2100" b="1" dirty="0">
                <a:ea typeface="Microsoft Sans Serif" panose="020B0604020202020204" pitchFamily="34" charset="0"/>
                <a:cs typeface="Microsoft Sans Serif" panose="020B0604020202020204" pitchFamily="34" charset="0"/>
              </a:rPr>
              <a:t>VOLUNTEER PAGE </a:t>
            </a:r>
          </a:p>
          <a:p>
            <a:pPr algn="ctr"/>
            <a:endParaRPr lang="en-US" sz="2100" dirty="0">
              <a:ea typeface="Microsoft Sans Serif" panose="020B0604020202020204" pitchFamily="34" charset="0"/>
              <a:cs typeface="Microsoft Sans Serif" panose="020B0604020202020204" pitchFamily="34" charset="0"/>
            </a:endParaRPr>
          </a:p>
        </p:txBody>
      </p:sp>
      <p:sp>
        <p:nvSpPr>
          <p:cNvPr id="10" name="TextBox 9">
            <a:extLst>
              <a:ext uri="{FF2B5EF4-FFF2-40B4-BE49-F238E27FC236}">
                <a16:creationId xmlns:a16="http://schemas.microsoft.com/office/drawing/2014/main" id="{C6F4DEE9-F927-824B-A729-19BA5D075331}"/>
              </a:ext>
            </a:extLst>
          </p:cNvPr>
          <p:cNvSpPr txBox="1"/>
          <p:nvPr/>
        </p:nvSpPr>
        <p:spPr>
          <a:xfrm>
            <a:off x="14177710" y="4466850"/>
            <a:ext cx="3289893" cy="1061829"/>
          </a:xfrm>
          <a:prstGeom prst="rect">
            <a:avLst/>
          </a:prstGeom>
          <a:noFill/>
        </p:spPr>
        <p:txBody>
          <a:bodyPr wrap="square" rtlCol="0">
            <a:spAutoFit/>
          </a:bodyPr>
          <a:lstStyle/>
          <a:p>
            <a:pPr algn="ctr"/>
            <a:r>
              <a:rPr lang="en-US" sz="2100" b="1" dirty="0">
                <a:ea typeface="Microsoft Sans Serif" panose="020B0604020202020204" pitchFamily="34" charset="0"/>
                <a:cs typeface="Microsoft Sans Serif" panose="020B0604020202020204" pitchFamily="34" charset="0"/>
              </a:rPr>
              <a:t>ABC IMAGE</a:t>
            </a:r>
          </a:p>
          <a:p>
            <a:pPr algn="ctr"/>
            <a:r>
              <a:rPr lang="en-US" sz="2100" b="1" dirty="0">
                <a:ea typeface="Microsoft Sans Serif" panose="020B0604020202020204" pitchFamily="34" charset="0"/>
                <a:cs typeface="Microsoft Sans Serif" panose="020B0604020202020204" pitchFamily="34" charset="0"/>
              </a:rPr>
              <a:t>LIBRARY</a:t>
            </a:r>
          </a:p>
          <a:p>
            <a:pPr algn="ctr"/>
            <a:endParaRPr lang="en-US" sz="2100" dirty="0">
              <a:ea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DDEF1317-CD62-2946-8E58-F86A68C4F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150" y="3259046"/>
            <a:ext cx="1167011" cy="1167011"/>
          </a:xfrm>
          <a:prstGeom prst="rect">
            <a:avLst/>
          </a:prstGeom>
        </p:spPr>
      </p:pic>
      <p:pic>
        <p:nvPicPr>
          <p:cNvPr id="12" name="Picture 11">
            <a:extLst>
              <a:ext uri="{FF2B5EF4-FFF2-40B4-BE49-F238E27FC236}">
                <a16:creationId xmlns:a16="http://schemas.microsoft.com/office/drawing/2014/main" id="{67C0D928-D74F-7743-A356-7DD57587CC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1976" y="6604015"/>
            <a:ext cx="1247832" cy="1247832"/>
          </a:xfrm>
          <a:prstGeom prst="rect">
            <a:avLst/>
          </a:prstGeom>
        </p:spPr>
      </p:pic>
      <p:pic>
        <p:nvPicPr>
          <p:cNvPr id="13" name="Picture 12">
            <a:extLst>
              <a:ext uri="{FF2B5EF4-FFF2-40B4-BE49-F238E27FC236}">
                <a16:creationId xmlns:a16="http://schemas.microsoft.com/office/drawing/2014/main" id="{D3D7FB43-BCF5-F641-BD51-8FC1D953CA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87339" y="3498661"/>
            <a:ext cx="1021835" cy="1021835"/>
          </a:xfrm>
          <a:prstGeom prst="rect">
            <a:avLst/>
          </a:prstGeom>
        </p:spPr>
      </p:pic>
      <p:pic>
        <p:nvPicPr>
          <p:cNvPr id="14" name="Picture 13">
            <a:extLst>
              <a:ext uri="{FF2B5EF4-FFF2-40B4-BE49-F238E27FC236}">
                <a16:creationId xmlns:a16="http://schemas.microsoft.com/office/drawing/2014/main" id="{0CAA7F7D-9097-5340-8A8D-77EE47F290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8619" y="6858411"/>
            <a:ext cx="1029479" cy="102947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5335" y="8523536"/>
            <a:ext cx="2157413" cy="48577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0415" y="8798859"/>
            <a:ext cx="1794789" cy="61807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96812" y="5241715"/>
            <a:ext cx="1559685" cy="779843"/>
          </a:xfrm>
          <a:prstGeom prst="rect">
            <a:avLst/>
          </a:prstGeom>
        </p:spPr>
      </p:pic>
      <p:pic>
        <p:nvPicPr>
          <p:cNvPr id="18" name="Picture 17">
            <a:extLst>
              <a:ext uri="{FF2B5EF4-FFF2-40B4-BE49-F238E27FC236}">
                <a16:creationId xmlns:a16="http://schemas.microsoft.com/office/drawing/2014/main" id="{EE60B651-4F4A-3D4F-B9AF-225AD44AB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104861" y="5283645"/>
            <a:ext cx="952961" cy="695213"/>
          </a:xfrm>
          <a:prstGeom prst="rect">
            <a:avLst/>
          </a:prstGeom>
        </p:spPr>
      </p:pic>
      <p:sp>
        <p:nvSpPr>
          <p:cNvPr id="20" name="TextBox 19">
            <a:extLst>
              <a:ext uri="{FF2B5EF4-FFF2-40B4-BE49-F238E27FC236}">
                <a16:creationId xmlns:a16="http://schemas.microsoft.com/office/drawing/2014/main" id="{8508C18C-6448-454C-9626-A5126139541D}"/>
              </a:ext>
            </a:extLst>
          </p:cNvPr>
          <p:cNvSpPr txBox="1"/>
          <p:nvPr/>
        </p:nvSpPr>
        <p:spPr>
          <a:xfrm>
            <a:off x="12572507" y="295433"/>
            <a:ext cx="3847994" cy="2169825"/>
          </a:xfrm>
          <a:prstGeom prst="rect">
            <a:avLst/>
          </a:prstGeom>
          <a:noFill/>
        </p:spPr>
        <p:txBody>
          <a:bodyPr wrap="square" rtlCol="0">
            <a:spAutoFit/>
          </a:bodyPr>
          <a:lstStyle/>
          <a:p>
            <a:pPr algn="ctr">
              <a:spcAft>
                <a:spcPts val="900"/>
              </a:spcAft>
            </a:pPr>
            <a:r>
              <a:rPr lang="en-US" sz="2400" dirty="0">
                <a:solidFill>
                  <a:schemeClr val="bg1"/>
                </a:solidFill>
              </a:rPr>
              <a:t>Watch your Emails for the</a:t>
            </a:r>
          </a:p>
          <a:p>
            <a:pPr algn="ctr"/>
            <a:r>
              <a:rPr lang="en-US" sz="2400" b="1" dirty="0">
                <a:solidFill>
                  <a:schemeClr val="bg1"/>
                </a:solidFill>
              </a:rPr>
              <a:t>Cookie Connection and </a:t>
            </a:r>
          </a:p>
          <a:p>
            <a:pPr algn="ctr">
              <a:spcAft>
                <a:spcPts val="900"/>
              </a:spcAft>
            </a:pPr>
            <a:r>
              <a:rPr lang="en-US" sz="2400" b="1" dirty="0">
                <a:solidFill>
                  <a:schemeClr val="bg1"/>
                </a:solidFill>
              </a:rPr>
              <a:t>Member Essentials </a:t>
            </a:r>
          </a:p>
          <a:p>
            <a:pPr algn="ctr"/>
            <a:r>
              <a:rPr lang="en-US" sz="2400" dirty="0">
                <a:solidFill>
                  <a:schemeClr val="bg1"/>
                </a:solidFill>
              </a:rPr>
              <a:t>to stay up to date with the Cookie Program!</a:t>
            </a:r>
          </a:p>
        </p:txBody>
      </p:sp>
      <p:sp>
        <p:nvSpPr>
          <p:cNvPr id="22" name="Title 4"/>
          <p:cNvSpPr txBox="1">
            <a:spLocks/>
          </p:cNvSpPr>
          <p:nvPr/>
        </p:nvSpPr>
        <p:spPr>
          <a:xfrm>
            <a:off x="4156358" y="1187594"/>
            <a:ext cx="4444599" cy="685800"/>
          </a:xfrm>
          <a:prstGeom prst="rect">
            <a:avLst/>
          </a:prstGeom>
        </p:spPr>
        <p:txBody>
          <a:bodyPr vert="horz" lIns="0" tIns="54864" rIns="109728" bIns="54864"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sz="4200" dirty="0">
                <a:latin typeface="Girl Scout" panose="020B0604020202020204" charset="0"/>
                <a:cs typeface="Girl Scout" panose="020B0604020202020204" charset="0"/>
              </a:rPr>
              <a:t>Troop Guide</a:t>
            </a:r>
          </a:p>
        </p:txBody>
      </p:sp>
      <p:sp>
        <p:nvSpPr>
          <p:cNvPr id="31" name="Rounded Rectangle 30"/>
          <p:cNvSpPr/>
          <p:nvPr/>
        </p:nvSpPr>
        <p:spPr>
          <a:xfrm>
            <a:off x="7391400" y="6362700"/>
            <a:ext cx="3188278" cy="3733800"/>
          </a:xfrm>
          <a:prstGeom prst="round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08C18C-6448-454C-9626-A5126139541D}"/>
              </a:ext>
            </a:extLst>
          </p:cNvPr>
          <p:cNvSpPr txBox="1"/>
          <p:nvPr/>
        </p:nvSpPr>
        <p:spPr>
          <a:xfrm>
            <a:off x="3845061" y="2097449"/>
            <a:ext cx="6888549" cy="2242409"/>
          </a:xfrm>
          <a:prstGeom prst="rect">
            <a:avLst/>
          </a:prstGeom>
          <a:noFill/>
        </p:spPr>
        <p:txBody>
          <a:bodyPr wrap="square" rtlCol="0">
            <a:spAutoFit/>
          </a:bodyPr>
          <a:lstStyle/>
          <a:p>
            <a:pPr marL="428625" indent="-428625">
              <a:lnSpc>
                <a:spcPct val="150000"/>
              </a:lnSpc>
              <a:buFont typeface="Arial" panose="020B0604020202020204" pitchFamily="34" charset="0"/>
              <a:buChar char="•"/>
            </a:pPr>
            <a:r>
              <a:rPr lang="en-US" sz="2400" dirty="0">
                <a:latin typeface="Girl Scout Text Book" panose="02020003000000000000" pitchFamily="18" charset="0"/>
                <a:cs typeface="Girl Scout" panose="020B0604020202020204" charset="0"/>
              </a:rPr>
              <a:t>Important Dates to Remember</a:t>
            </a:r>
          </a:p>
          <a:p>
            <a:pPr marL="428625" indent="-428625">
              <a:lnSpc>
                <a:spcPct val="150000"/>
              </a:lnSpc>
              <a:buFont typeface="Arial" panose="020B0604020202020204" pitchFamily="34" charset="0"/>
              <a:buChar char="•"/>
            </a:pPr>
            <a:r>
              <a:rPr lang="en-US" sz="2400" dirty="0">
                <a:latin typeface="Girl Scout Text Book" panose="02020003000000000000" pitchFamily="18" charset="0"/>
                <a:cs typeface="Girl Scout" panose="020B0604020202020204" charset="0"/>
              </a:rPr>
              <a:t>Troop Recognitions and Initial Rewards</a:t>
            </a:r>
          </a:p>
          <a:p>
            <a:pPr marL="428625" indent="-428625">
              <a:lnSpc>
                <a:spcPct val="150000"/>
              </a:lnSpc>
              <a:buFont typeface="Arial" panose="020B0604020202020204" pitchFamily="34" charset="0"/>
              <a:buChar char="•"/>
            </a:pPr>
            <a:r>
              <a:rPr lang="en-US" sz="2400" dirty="0">
                <a:latin typeface="Girl Scout Text Book" panose="02020003000000000000" pitchFamily="18" charset="0"/>
                <a:cs typeface="Girl Scout" panose="020B0604020202020204" charset="0"/>
              </a:rPr>
              <a:t>Tips for Success &amp; Program Guidance</a:t>
            </a:r>
          </a:p>
          <a:p>
            <a:pPr marL="428625" indent="-428625">
              <a:lnSpc>
                <a:spcPct val="150000"/>
              </a:lnSpc>
              <a:buFont typeface="Arial" panose="020B0604020202020204" pitchFamily="34" charset="0"/>
              <a:buChar char="•"/>
            </a:pPr>
            <a:r>
              <a:rPr lang="en-US" sz="2400" dirty="0">
                <a:latin typeface="Girl Scout Text Book" panose="02020003000000000000" pitchFamily="18" charset="0"/>
                <a:cs typeface="Girl Scout" panose="020B0604020202020204" charset="0"/>
              </a:rPr>
              <a:t>QR codes to key resources</a:t>
            </a:r>
          </a:p>
        </p:txBody>
      </p:sp>
      <p:sp>
        <p:nvSpPr>
          <p:cNvPr id="27" name="TextBox 26"/>
          <p:cNvSpPr txBox="1"/>
          <p:nvPr/>
        </p:nvSpPr>
        <p:spPr>
          <a:xfrm>
            <a:off x="7488236" y="6980735"/>
            <a:ext cx="3091442" cy="784830"/>
          </a:xfrm>
          <a:prstGeom prst="rect">
            <a:avLst/>
          </a:prstGeom>
          <a:noFill/>
        </p:spPr>
        <p:txBody>
          <a:bodyPr wrap="square" rtlCol="0">
            <a:spAutoFit/>
          </a:bodyPr>
          <a:lstStyle/>
          <a:p>
            <a:pPr algn="ctr">
              <a:spcAft>
                <a:spcPts val="600"/>
              </a:spcAft>
            </a:pPr>
            <a:r>
              <a:rPr lang="en-US" sz="2000" b="1" dirty="0"/>
              <a:t>GSWNY.org</a:t>
            </a:r>
          </a:p>
          <a:p>
            <a:pPr algn="ctr"/>
            <a:r>
              <a:rPr lang="en-US" sz="2000" b="1" dirty="0"/>
              <a:t>Volunteer Resources</a:t>
            </a:r>
            <a:endParaRPr lang="en-US" sz="1600" dirty="0"/>
          </a:p>
        </p:txBody>
      </p:sp>
      <p:sp>
        <p:nvSpPr>
          <p:cNvPr id="28" name="Title 4"/>
          <p:cNvSpPr txBox="1">
            <a:spLocks/>
          </p:cNvSpPr>
          <p:nvPr/>
        </p:nvSpPr>
        <p:spPr>
          <a:xfrm>
            <a:off x="796290" y="5432787"/>
            <a:ext cx="6201533" cy="685800"/>
          </a:xfrm>
          <a:prstGeom prst="rect">
            <a:avLst/>
          </a:prstGeom>
        </p:spPr>
        <p:txBody>
          <a:bodyPr vert="horz" lIns="0" tIns="54864" rIns="109728" bIns="54864"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sz="4200" dirty="0">
                <a:latin typeface="Girl Scout" panose="020B0604020202020204" charset="0"/>
                <a:cs typeface="Girl Scout" panose="020B0604020202020204" charset="0"/>
              </a:rPr>
              <a:t>GSWNY.org Resources</a:t>
            </a:r>
          </a:p>
        </p:txBody>
      </p:sp>
      <p:sp>
        <p:nvSpPr>
          <p:cNvPr id="29" name="TextBox 28">
            <a:extLst>
              <a:ext uri="{FF2B5EF4-FFF2-40B4-BE49-F238E27FC236}">
                <a16:creationId xmlns:a16="http://schemas.microsoft.com/office/drawing/2014/main" id="{8508C18C-6448-454C-9626-A5126139541D}"/>
              </a:ext>
            </a:extLst>
          </p:cNvPr>
          <p:cNvSpPr txBox="1"/>
          <p:nvPr/>
        </p:nvSpPr>
        <p:spPr>
          <a:xfrm>
            <a:off x="587896" y="6181670"/>
            <a:ext cx="6581717" cy="4470455"/>
          </a:xfrm>
          <a:prstGeom prst="rect">
            <a:avLst/>
          </a:prstGeom>
          <a:noFill/>
        </p:spPr>
        <p:txBody>
          <a:bodyPr wrap="square" rtlCol="0">
            <a:spAutoFit/>
          </a:bodyPr>
          <a:lstStyle/>
          <a:p>
            <a:pPr marL="428625" indent="-428625">
              <a:spcAft>
                <a:spcPts val="300"/>
              </a:spcAft>
              <a:buFont typeface="Arial" panose="020B0604020202020204" pitchFamily="34" charset="0"/>
              <a:buChar char="•"/>
            </a:pPr>
            <a:r>
              <a:rPr lang="en-US" sz="2400" dirty="0">
                <a:latin typeface="Girl Scout Text Book" panose="02020003000000000000" pitchFamily="18" charset="0"/>
              </a:rPr>
              <a:t>Cookie Timeline</a:t>
            </a:r>
          </a:p>
          <a:p>
            <a:pPr marL="428625" indent="-428625">
              <a:spcAft>
                <a:spcPts val="300"/>
              </a:spcAft>
              <a:buFont typeface="Arial" panose="020B0604020202020204" pitchFamily="34" charset="0"/>
              <a:buChar char="•"/>
            </a:pPr>
            <a:r>
              <a:rPr lang="en-US" sz="2400" dirty="0">
                <a:latin typeface="Girl Scout Text Book" panose="02020003000000000000" pitchFamily="18" charset="0"/>
              </a:rPr>
              <a:t>Family Cookie Meeting Slide Deck</a:t>
            </a:r>
          </a:p>
          <a:p>
            <a:pPr marL="428625" indent="-428625">
              <a:spcAft>
                <a:spcPts val="300"/>
              </a:spcAft>
              <a:buFont typeface="Arial" panose="020B0604020202020204" pitchFamily="34" charset="0"/>
              <a:buChar char="•"/>
            </a:pPr>
            <a:r>
              <a:rPr lang="en-US" sz="2400" dirty="0">
                <a:latin typeface="Girl Scout Text Book" panose="02020003000000000000" pitchFamily="18" charset="0"/>
              </a:rPr>
              <a:t>Cookie University LIVE &amp; Recorded Training Videos</a:t>
            </a:r>
          </a:p>
          <a:p>
            <a:pPr marL="428625" indent="-428625">
              <a:spcAft>
                <a:spcPts val="300"/>
              </a:spcAft>
              <a:buFont typeface="Arial" panose="020B0604020202020204" pitchFamily="34" charset="0"/>
              <a:buChar char="•"/>
            </a:pPr>
            <a:r>
              <a:rPr lang="en-US" sz="2400" dirty="0">
                <a:latin typeface="Girl Scout Text Book" panose="02020003000000000000" pitchFamily="18" charset="0"/>
              </a:rPr>
              <a:t>Smart Cookies &amp; Digital Cookie videos</a:t>
            </a:r>
          </a:p>
          <a:p>
            <a:pPr marL="428625" indent="-428625">
              <a:spcAft>
                <a:spcPts val="300"/>
              </a:spcAft>
              <a:buFont typeface="Arial" panose="020B0604020202020204" pitchFamily="34" charset="0"/>
              <a:buChar char="•"/>
            </a:pPr>
            <a:r>
              <a:rPr lang="en-US" sz="2400" dirty="0">
                <a:latin typeface="Girl Scout Text Book" panose="02020003000000000000" pitchFamily="18" charset="0"/>
              </a:rPr>
              <a:t>Digital Materials, Forms, and Guides</a:t>
            </a:r>
          </a:p>
          <a:p>
            <a:pPr marL="428625" indent="-428625">
              <a:spcAft>
                <a:spcPts val="300"/>
              </a:spcAft>
              <a:buFont typeface="Arial" panose="020B0604020202020204" pitchFamily="34" charset="0"/>
              <a:buChar char="•"/>
            </a:pPr>
            <a:r>
              <a:rPr lang="en-US" sz="2400" dirty="0">
                <a:latin typeface="Girl Scout Text Book" panose="02020003000000000000" pitchFamily="18" charset="0"/>
              </a:rPr>
              <a:t>Cookie Booth &amp; Meeting Resources</a:t>
            </a:r>
          </a:p>
          <a:p>
            <a:pPr marL="257175" indent="-257175">
              <a:spcAft>
                <a:spcPts val="300"/>
              </a:spcAft>
              <a:buFont typeface="Arial" panose="020B0604020202020204" pitchFamily="34" charset="0"/>
              <a:buChar char="•"/>
            </a:pPr>
            <a:r>
              <a:rPr lang="en-US" sz="2400" dirty="0">
                <a:latin typeface="Girl Scout Text Book" panose="02020003000000000000" pitchFamily="18" charset="0"/>
              </a:rPr>
              <a:t>  Glossary of Frequently Used Reports</a:t>
            </a:r>
          </a:p>
          <a:p>
            <a:pPr marL="428625" indent="-428625">
              <a:buFont typeface="Arial" panose="020B0604020202020204" pitchFamily="34" charset="0"/>
              <a:buChar char="•"/>
            </a:pPr>
            <a:r>
              <a:rPr lang="en-US" sz="2400" dirty="0">
                <a:latin typeface="Girl Scout Text Book" panose="02020003000000000000" pitchFamily="18" charset="0"/>
              </a:rPr>
              <a:t>Promotional Flyers </a:t>
            </a:r>
          </a:p>
          <a:p>
            <a:r>
              <a:rPr lang="en-US" sz="2400" dirty="0">
                <a:latin typeface="Girl Scout Text Book" panose="02020003000000000000" pitchFamily="18" charset="0"/>
              </a:rPr>
              <a:t>		and MORE!!!</a:t>
            </a:r>
          </a:p>
          <a:p>
            <a:pPr marL="428625" indent="-428625">
              <a:buFont typeface="Arial" panose="020B0604020202020204" pitchFamily="34" charset="0"/>
              <a:buChar char="•"/>
            </a:pPr>
            <a:endParaRPr lang="en-US" sz="2700" dirty="0">
              <a:latin typeface="Girl Scout Display Light" panose="02020003000000000000" pitchFamily="18" charset="0"/>
            </a:endParaRPr>
          </a:p>
        </p:txBody>
      </p:sp>
      <p:pic>
        <p:nvPicPr>
          <p:cNvPr id="30" name="Picture 29"/>
          <p:cNvPicPr>
            <a:picLocks noChangeAspect="1"/>
          </p:cNvPicPr>
          <p:nvPr/>
        </p:nvPicPr>
        <p:blipFill rotWithShape="1">
          <a:blip r:embed="rId11" cstate="print">
            <a:extLst>
              <a:ext uri="{28A0092B-C50C-407E-A947-70E740481C1C}">
                <a14:useLocalDpi xmlns:a14="http://schemas.microsoft.com/office/drawing/2010/main" val="0"/>
              </a:ext>
            </a:extLst>
          </a:blip>
          <a:srcRect l="6437" t="1034" r="5976" b="11954"/>
          <a:stretch/>
        </p:blipFill>
        <p:spPr>
          <a:xfrm>
            <a:off x="8081720" y="7856822"/>
            <a:ext cx="1917719" cy="1905135"/>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7711" y="3963506"/>
            <a:ext cx="3802059" cy="3802059"/>
          </a:xfrm>
          <a:prstGeom prst="rect">
            <a:avLst/>
          </a:prstGeom>
        </p:spPr>
      </p:pic>
      <p:sp>
        <p:nvSpPr>
          <p:cNvPr id="34" name="Rectangle 33">
            <a:extLst>
              <a:ext uri="{FF2B5EF4-FFF2-40B4-BE49-F238E27FC236}">
                <a16:creationId xmlns:a16="http://schemas.microsoft.com/office/drawing/2014/main" id="{E4BA44F0-1131-4E88-C4E8-E2922AF43E09}"/>
              </a:ext>
            </a:extLst>
          </p:cNvPr>
          <p:cNvSpPr/>
          <p:nvPr/>
        </p:nvSpPr>
        <p:spPr>
          <a:xfrm>
            <a:off x="-10175" y="25818"/>
            <a:ext cx="8683243" cy="904734"/>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TextBox 5"/>
          <p:cNvSpPr txBox="1"/>
          <p:nvPr/>
        </p:nvSpPr>
        <p:spPr>
          <a:xfrm>
            <a:off x="460212" y="-118596"/>
            <a:ext cx="8074188" cy="904735"/>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Volunteer Resources</a:t>
            </a:r>
          </a:p>
        </p:txBody>
      </p:sp>
      <p:pic>
        <p:nvPicPr>
          <p:cNvPr id="33" name="Picture 32"/>
          <p:cNvPicPr>
            <a:picLocks noChangeAspect="1"/>
          </p:cNvPicPr>
          <p:nvPr/>
        </p:nvPicPr>
        <p:blipFill>
          <a:blip r:embed="rId13"/>
          <a:stretch>
            <a:fillRect/>
          </a:stretch>
        </p:blipFill>
        <p:spPr>
          <a:xfrm>
            <a:off x="952204" y="1424597"/>
            <a:ext cx="2535611" cy="3195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6101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BA44F0-1131-4E88-C4E8-E2922AF43E09}"/>
              </a:ext>
            </a:extLst>
          </p:cNvPr>
          <p:cNvSpPr/>
          <p:nvPr/>
        </p:nvSpPr>
        <p:spPr>
          <a:xfrm>
            <a:off x="-10175" y="25818"/>
            <a:ext cx="9992375" cy="904734"/>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TextBox 5"/>
          <p:cNvSpPr txBox="1"/>
          <p:nvPr/>
        </p:nvSpPr>
        <p:spPr>
          <a:xfrm>
            <a:off x="460212" y="-118596"/>
            <a:ext cx="9140988" cy="1077218"/>
          </a:xfrm>
          <a:prstGeom prst="rect">
            <a:avLst/>
          </a:prstGeom>
        </p:spPr>
        <p:txBody>
          <a:bodyPr wrap="square"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GSWNY Cookie University Volunteer Trainings</a:t>
            </a:r>
          </a:p>
        </p:txBody>
      </p:sp>
      <p:sp>
        <p:nvSpPr>
          <p:cNvPr id="3" name="Text Placeholder 2"/>
          <p:cNvSpPr txBox="1">
            <a:spLocks/>
          </p:cNvSpPr>
          <p:nvPr/>
        </p:nvSpPr>
        <p:spPr>
          <a:xfrm>
            <a:off x="533401" y="1790700"/>
            <a:ext cx="8643241" cy="47224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latin typeface="Girl Scout Display Light" panose="02020003000000000000" pitchFamily="18" charset="0"/>
              </a:rPr>
              <a:t>After Service Unit Training Support</a:t>
            </a:r>
          </a:p>
          <a:p>
            <a:pPr marL="0" indent="0">
              <a:buNone/>
            </a:pPr>
            <a:endParaRPr lang="en-US" sz="1400" dirty="0">
              <a:latin typeface="Girl Scout Text Book" panose="02020003000000000000" pitchFamily="18" charset="0"/>
            </a:endParaRPr>
          </a:p>
          <a:p>
            <a:pPr marL="0" indent="0">
              <a:buNone/>
            </a:pPr>
            <a:r>
              <a:rPr lang="en-US" sz="2800" dirty="0">
                <a:latin typeface="Girl Scout Text Book" panose="02020003000000000000" pitchFamily="18" charset="0"/>
              </a:rPr>
              <a:t>Cookie University is a series of webinars designed to help volunteers during the cookie program. These webinars are meant to supplement, not replace the training offered by Service Unit Product Program Managers.</a:t>
            </a:r>
          </a:p>
          <a:p>
            <a:pPr marL="0" indent="0">
              <a:buNone/>
            </a:pPr>
            <a:endParaRPr lang="en-US" sz="2800" dirty="0">
              <a:latin typeface="Girl Scout Text Book" panose="02020003000000000000" pitchFamily="18" charset="0"/>
            </a:endParaRPr>
          </a:p>
          <a:p>
            <a:pPr marL="0" indent="0">
              <a:buNone/>
            </a:pPr>
            <a:r>
              <a:rPr lang="en-US" sz="2800" dirty="0">
                <a:latin typeface="Girl Scout Text Book" panose="02020003000000000000" pitchFamily="18" charset="0"/>
              </a:rPr>
              <a:t>Each session provides topic focused instruction on using online platforms like Digital Cookie and Smart Cookies, as well as guidance on goal-setting, sales techniques, and managing logistics like initial orders and inventory.</a:t>
            </a:r>
          </a:p>
          <a:p>
            <a:pPr marL="0" indent="0">
              <a:buNone/>
            </a:pPr>
            <a:endParaRPr lang="en-US" sz="2800" dirty="0">
              <a:latin typeface="Girl Scout Text Book" panose="02020003000000000000" pitchFamily="18" charset="0"/>
            </a:endParaRPr>
          </a:p>
          <a:p>
            <a:pPr marL="0" indent="0">
              <a:buNone/>
            </a:pPr>
            <a:r>
              <a:rPr lang="en-US" sz="2800" dirty="0">
                <a:latin typeface="Girl Scout Text Book" panose="02020003000000000000" pitchFamily="18" charset="0"/>
              </a:rPr>
              <a:t>Pre-registration for the webinars is required. Links to do so can be found on the Cookie Volunteer Resources page of gswny.org</a:t>
            </a:r>
          </a:p>
        </p:txBody>
      </p:sp>
      <p:pic>
        <p:nvPicPr>
          <p:cNvPr id="4" name="Picture 3"/>
          <p:cNvPicPr>
            <a:picLocks noChangeAspect="1"/>
          </p:cNvPicPr>
          <p:nvPr/>
        </p:nvPicPr>
        <p:blipFill>
          <a:blip r:embed="rId3"/>
          <a:stretch>
            <a:fillRect/>
          </a:stretch>
        </p:blipFill>
        <p:spPr>
          <a:xfrm>
            <a:off x="10071586" y="190500"/>
            <a:ext cx="7683013" cy="10005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349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9892810" y="0"/>
            <a:ext cx="8471390" cy="10287000"/>
          </a:xfrm>
          <a:prstGeom prst="rect">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itle 1"/>
          <p:cNvSpPr txBox="1">
            <a:spLocks/>
          </p:cNvSpPr>
          <p:nvPr/>
        </p:nvSpPr>
        <p:spPr>
          <a:xfrm>
            <a:off x="905577" y="342900"/>
            <a:ext cx="8581695" cy="10173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a:latin typeface="Girl Scout Text Medium" panose="02020003000000000000" pitchFamily="18" charset="0"/>
              </a:rPr>
              <a:t>Help Desk for Volunteers</a:t>
            </a:r>
          </a:p>
        </p:txBody>
      </p:sp>
      <p:pic>
        <p:nvPicPr>
          <p:cNvPr id="4" name="Picture 8" descr="A picture containing text, vector graphics&#10;&#10;Description automatically generated">
            <a:extLst>
              <a:ext uri="{FF2B5EF4-FFF2-40B4-BE49-F238E27FC236}">
                <a16:creationId xmlns:a16="http://schemas.microsoft.com/office/drawing/2014/main" id="{0D38613F-B272-484D-BBF8-D2043584858D}"/>
              </a:ext>
            </a:extLst>
          </p:cNvPr>
          <p:cNvPicPr>
            <a:picLocks noChangeAspect="1"/>
          </p:cNvPicPr>
          <p:nvPr/>
        </p:nvPicPr>
        <p:blipFill>
          <a:blip r:embed="rId3"/>
          <a:stretch>
            <a:fillRect/>
          </a:stretch>
        </p:blipFill>
        <p:spPr>
          <a:xfrm>
            <a:off x="11695630" y="231553"/>
            <a:ext cx="4865750" cy="2029068"/>
          </a:xfrm>
          <a:prstGeom prst="rect">
            <a:avLst/>
          </a:prstGeom>
        </p:spPr>
      </p:pic>
      <p:sp>
        <p:nvSpPr>
          <p:cNvPr id="5" name="TextBox 4"/>
          <p:cNvSpPr txBox="1"/>
          <p:nvPr/>
        </p:nvSpPr>
        <p:spPr>
          <a:xfrm>
            <a:off x="10741131" y="5060230"/>
            <a:ext cx="4993305" cy="334707"/>
          </a:xfrm>
          <a:prstGeom prst="rect">
            <a:avLst/>
          </a:prstGeom>
          <a:noFill/>
        </p:spPr>
        <p:txBody>
          <a:bodyPr wrap="square" rtlCol="0">
            <a:spAutoFit/>
          </a:bodyPr>
          <a:lstStyle/>
          <a:p>
            <a:pPr algn="r"/>
            <a:r>
              <a:rPr lang="en-US" sz="1575" dirty="0">
                <a:solidFill>
                  <a:schemeClr val="bg1"/>
                </a:solidFill>
                <a:latin typeface="Girl Scout Display Light" panose="02020003000000000000" pitchFamily="18" charset="0"/>
              </a:rPr>
              <a:t>.</a:t>
            </a:r>
          </a:p>
        </p:txBody>
      </p:sp>
      <p:sp>
        <p:nvSpPr>
          <p:cNvPr id="6" name="Rectangle 5"/>
          <p:cNvSpPr/>
          <p:nvPr/>
        </p:nvSpPr>
        <p:spPr>
          <a:xfrm>
            <a:off x="2121052" y="1616064"/>
            <a:ext cx="6150743" cy="553998"/>
          </a:xfrm>
          <a:prstGeom prst="rect">
            <a:avLst/>
          </a:prstGeom>
        </p:spPr>
        <p:txBody>
          <a:bodyPr wrap="square">
            <a:spAutoFit/>
          </a:bodyPr>
          <a:lstStyle/>
          <a:p>
            <a:r>
              <a:rPr lang="en-US" sz="3000" dirty="0">
                <a:latin typeface="Girl Scout Text Medium" panose="02020003000000000000" pitchFamily="18" charset="0"/>
              </a:rPr>
              <a:t>Cookie Team Circles of Support</a:t>
            </a:r>
          </a:p>
        </p:txBody>
      </p:sp>
      <p:sp>
        <p:nvSpPr>
          <p:cNvPr id="9" name="Rectangle 8"/>
          <p:cNvSpPr/>
          <p:nvPr/>
        </p:nvSpPr>
        <p:spPr>
          <a:xfrm>
            <a:off x="10100578" y="5652432"/>
            <a:ext cx="5955915" cy="1092607"/>
          </a:xfrm>
          <a:prstGeom prst="rect">
            <a:avLst/>
          </a:prstGeom>
        </p:spPr>
        <p:txBody>
          <a:bodyPr wrap="square">
            <a:spAutoFit/>
          </a:bodyPr>
          <a:lstStyle/>
          <a:p>
            <a:pPr>
              <a:spcAft>
                <a:spcPts val="600"/>
              </a:spcAft>
            </a:pPr>
            <a:r>
              <a:rPr lang="en-US" sz="2700" dirty="0">
                <a:latin typeface="Girl Scout Text Medium" panose="02020003000000000000" pitchFamily="18" charset="0"/>
              </a:rPr>
              <a:t>Digital Cookie</a:t>
            </a:r>
          </a:p>
          <a:p>
            <a:pPr>
              <a:spcAft>
                <a:spcPts val="600"/>
              </a:spcAft>
            </a:pPr>
            <a:r>
              <a:rPr lang="en-US" sz="1650" dirty="0">
                <a:latin typeface="Girl Scout Text Medium" panose="02020003000000000000" pitchFamily="18" charset="0"/>
              </a:rPr>
              <a:t>Look for the Help buttons on the Login Screen and in your account.</a:t>
            </a:r>
          </a:p>
        </p:txBody>
      </p:sp>
      <p:grpSp>
        <p:nvGrpSpPr>
          <p:cNvPr id="10" name="Group 9"/>
          <p:cNvGrpSpPr/>
          <p:nvPr/>
        </p:nvGrpSpPr>
        <p:grpSpPr>
          <a:xfrm>
            <a:off x="10059671" y="6750329"/>
            <a:ext cx="8078167" cy="3290984"/>
            <a:chOff x="5910973" y="2543636"/>
            <a:chExt cx="5981812" cy="2581275"/>
          </a:xfrm>
        </p:grpSpPr>
        <p:pic>
          <p:nvPicPr>
            <p:cNvPr id="11" name="Picture 10">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5910973" y="2595229"/>
              <a:ext cx="5981812" cy="2478088"/>
            </a:xfrm>
            <a:prstGeom prst="rect">
              <a:avLst/>
            </a:prstGeom>
            <a:ln>
              <a:solidFill>
                <a:schemeClr val="tx1"/>
              </a:solidFill>
            </a:ln>
          </p:spPr>
        </p:pic>
        <p:sp>
          <p:nvSpPr>
            <p:cNvPr id="12" name="Oval 11">
              <a:extLst>
                <a:ext uri="{FF2B5EF4-FFF2-40B4-BE49-F238E27FC236}">
                  <a16:creationId xmlns:a16="http://schemas.microsoft.com/office/drawing/2014/main" id="{4B61EE56-A962-982E-18A4-8B40DA7B172A}"/>
                </a:ext>
              </a:extLst>
            </p:cNvPr>
            <p:cNvSpPr/>
            <p:nvPr/>
          </p:nvSpPr>
          <p:spPr>
            <a:xfrm>
              <a:off x="10495784" y="254363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FC3838CB-7136-A02C-3405-D2D7ABCBE645}"/>
                </a:ext>
              </a:extLst>
            </p:cNvPr>
            <p:cNvSpPr/>
            <p:nvPr/>
          </p:nvSpPr>
          <p:spPr>
            <a:xfrm>
              <a:off x="10495784" y="440418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4" name="Group 13"/>
          <p:cNvGrpSpPr/>
          <p:nvPr/>
        </p:nvGrpSpPr>
        <p:grpSpPr>
          <a:xfrm>
            <a:off x="2286000" y="2776786"/>
            <a:ext cx="5985795" cy="5490913"/>
            <a:chOff x="-943336" y="1405002"/>
            <a:chExt cx="4372164" cy="3287703"/>
          </a:xfrm>
        </p:grpSpPr>
        <p:sp>
          <p:nvSpPr>
            <p:cNvPr id="15" name="Oval 14"/>
            <p:cNvSpPr/>
            <p:nvPr/>
          </p:nvSpPr>
          <p:spPr>
            <a:xfrm>
              <a:off x="-943336" y="1405002"/>
              <a:ext cx="4372164" cy="3261655"/>
            </a:xfrm>
            <a:prstGeom prst="ellipse">
              <a:avLst/>
            </a:prstGeom>
            <a:solidFill>
              <a:srgbClr val="21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rl Scout Display Light" panose="02020003000000000000" pitchFamily="18" charset="0"/>
                  <a:cs typeface="Girl Scout" panose="020B0604020202020204" charset="0"/>
                </a:rPr>
                <a:t>Council Product Program Manager</a:t>
              </a:r>
            </a:p>
          </p:txBody>
        </p:sp>
        <p:sp>
          <p:nvSpPr>
            <p:cNvPr id="16" name="Oval 15"/>
            <p:cNvSpPr/>
            <p:nvPr/>
          </p:nvSpPr>
          <p:spPr>
            <a:xfrm>
              <a:off x="-432761" y="2149660"/>
              <a:ext cx="3353948" cy="2543045"/>
            </a:xfrm>
            <a:prstGeom prst="ellipse">
              <a:avLst/>
            </a:prstGeom>
            <a:solidFill>
              <a:srgbClr val="E83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rl Scout Display Light" panose="02020003000000000000" pitchFamily="18" charset="0"/>
                  <a:cs typeface="Girl Scout" panose="020B0604020202020204" charset="0"/>
                </a:rPr>
                <a:t>Service Unit Cookie Manager</a:t>
              </a:r>
            </a:p>
          </p:txBody>
        </p:sp>
        <p:sp>
          <p:nvSpPr>
            <p:cNvPr id="17" name="Oval 16"/>
            <p:cNvSpPr/>
            <p:nvPr/>
          </p:nvSpPr>
          <p:spPr>
            <a:xfrm>
              <a:off x="-74673" y="2798445"/>
              <a:ext cx="2563230" cy="1894260"/>
            </a:xfrm>
            <a:prstGeom prst="ellipse">
              <a:avLst/>
            </a:prstGeom>
            <a:solidFill>
              <a:srgbClr val="8A6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Girl Scout Display Light" panose="02020003000000000000" pitchFamily="18" charset="0"/>
                  <a:cs typeface="Girl Scout" panose="020B0604020202020204" charset="0"/>
                </a:rPr>
                <a:t>Troop Cookie Manager</a:t>
              </a:r>
            </a:p>
          </p:txBody>
        </p:sp>
        <p:sp>
          <p:nvSpPr>
            <p:cNvPr id="18" name="Oval 17"/>
            <p:cNvSpPr/>
            <p:nvPr/>
          </p:nvSpPr>
          <p:spPr>
            <a:xfrm>
              <a:off x="282978" y="3553409"/>
              <a:ext cx="1846763" cy="1139295"/>
            </a:xfrm>
            <a:prstGeom prst="ellipse">
              <a:avLst/>
            </a:prstGeom>
            <a:solidFill>
              <a:srgbClr val="28A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50" dirty="0">
                  <a:latin typeface="Girl Scout Display Light" panose="02020003000000000000" pitchFamily="18" charset="0"/>
                  <a:cs typeface="Girl Scout" panose="020B0604020202020204" charset="0"/>
                </a:rPr>
                <a:t>Girls, Parents/ Guardians</a:t>
              </a:r>
            </a:p>
          </p:txBody>
        </p:sp>
      </p:grpSp>
      <p:sp>
        <p:nvSpPr>
          <p:cNvPr id="19" name="Rectangle 18"/>
          <p:cNvSpPr/>
          <p:nvPr/>
        </p:nvSpPr>
        <p:spPr>
          <a:xfrm>
            <a:off x="2667000" y="8427286"/>
            <a:ext cx="5987391" cy="1754326"/>
          </a:xfrm>
          <a:prstGeom prst="rect">
            <a:avLst/>
          </a:prstGeom>
        </p:spPr>
        <p:txBody>
          <a:bodyPr wrap="square">
            <a:spAutoFit/>
          </a:bodyPr>
          <a:lstStyle/>
          <a:p>
            <a:r>
              <a:rPr lang="en-US" sz="2700" dirty="0">
                <a:latin typeface="Girl Scout Text Medium" panose="02020003000000000000" pitchFamily="18" charset="0"/>
              </a:rPr>
              <a:t>GSWNY Customer Care:</a:t>
            </a:r>
          </a:p>
          <a:p>
            <a:r>
              <a:rPr lang="en-US" sz="2700" dirty="0">
                <a:latin typeface="Girl Scout Text Medium" panose="02020003000000000000" pitchFamily="18" charset="0"/>
              </a:rPr>
              <a:t> 1-888-837-6410 </a:t>
            </a:r>
          </a:p>
          <a:p>
            <a:r>
              <a:rPr lang="en-US" sz="2700" dirty="0">
                <a:latin typeface="Girl Scout Text Medium" panose="02020003000000000000" pitchFamily="18" charset="0"/>
                <a:hlinkClick r:id="rId5"/>
              </a:rPr>
              <a:t>customercare@gswny.org</a:t>
            </a:r>
            <a:endParaRPr lang="en-US" sz="2700" dirty="0">
              <a:latin typeface="Girl Scout Text Medium" panose="02020003000000000000" pitchFamily="18" charset="0"/>
            </a:endParaRPr>
          </a:p>
          <a:p>
            <a:endParaRPr lang="en-US" sz="2700" dirty="0">
              <a:latin typeface="Girl Scout Text Medium" panose="02020003000000000000" pitchFamily="18" charset="0"/>
            </a:endParaRPr>
          </a:p>
        </p:txBody>
      </p:sp>
      <p:sp>
        <p:nvSpPr>
          <p:cNvPr id="20" name="Rectangle 19"/>
          <p:cNvSpPr/>
          <p:nvPr/>
        </p:nvSpPr>
        <p:spPr>
          <a:xfrm>
            <a:off x="10143506" y="2630043"/>
            <a:ext cx="8144494" cy="1192634"/>
          </a:xfrm>
          <a:prstGeom prst="rect">
            <a:avLst/>
          </a:prstGeom>
        </p:spPr>
        <p:txBody>
          <a:bodyPr wrap="square">
            <a:spAutoFit/>
          </a:bodyPr>
          <a:lstStyle/>
          <a:p>
            <a:pPr>
              <a:spcAft>
                <a:spcPts val="600"/>
              </a:spcAft>
            </a:pPr>
            <a:r>
              <a:rPr lang="en-US" sz="2700" dirty="0" smtClean="0">
                <a:latin typeface="Girl Scout Text Medium" panose="02020003000000000000" pitchFamily="18" charset="0"/>
              </a:rPr>
              <a:t>Smart Cookies Platform Technical Support</a:t>
            </a:r>
            <a:endParaRPr lang="en-US" sz="2700" dirty="0">
              <a:latin typeface="Girl Scout Text Medium" panose="02020003000000000000" pitchFamily="18" charset="0"/>
            </a:endParaRPr>
          </a:p>
          <a:p>
            <a:pPr>
              <a:spcAft>
                <a:spcPts val="600"/>
              </a:spcAft>
            </a:pPr>
            <a:r>
              <a:rPr lang="en-US" i="1" dirty="0" smtClean="0">
                <a:latin typeface="Girl Scout Text Medium" panose="02020003000000000000" pitchFamily="18" charset="0"/>
              </a:rPr>
              <a:t>855-444-6682 (9am to 12am EST) </a:t>
            </a:r>
            <a:endParaRPr lang="en-US" sz="1650" dirty="0">
              <a:latin typeface="Girl Scout Text Medium" panose="02020003000000000000" pitchFamily="18" charset="0"/>
            </a:endParaRPr>
          </a:p>
          <a:p>
            <a:r>
              <a:rPr lang="en-US" sz="1650" dirty="0" smtClean="0">
                <a:latin typeface="Girl Scout Text Medium" panose="02020003000000000000" pitchFamily="18" charset="0"/>
                <a:hlinkClick r:id="rId6"/>
              </a:rPr>
              <a:t>ABCSmartCookieTechSupport@makerspride.com</a:t>
            </a:r>
            <a:endParaRPr lang="en-US" sz="1650" dirty="0">
              <a:latin typeface="Girl Scout Text Medium" panose="02020003000000000000" pitchFamily="18" charset="0"/>
            </a:endParaRPr>
          </a:p>
        </p:txBody>
      </p:sp>
      <p:sp>
        <p:nvSpPr>
          <p:cNvPr id="21" name="Rectangle 20"/>
          <p:cNvSpPr/>
          <p:nvPr/>
        </p:nvSpPr>
        <p:spPr>
          <a:xfrm>
            <a:off x="10118833" y="4318209"/>
            <a:ext cx="5955915" cy="1092607"/>
          </a:xfrm>
          <a:prstGeom prst="rect">
            <a:avLst/>
          </a:prstGeom>
        </p:spPr>
        <p:txBody>
          <a:bodyPr wrap="square">
            <a:spAutoFit/>
          </a:bodyPr>
          <a:lstStyle/>
          <a:p>
            <a:pPr>
              <a:spcAft>
                <a:spcPts val="600"/>
              </a:spcAft>
            </a:pPr>
            <a:r>
              <a:rPr lang="en-US" sz="2700" dirty="0">
                <a:latin typeface="Girl Scout Text Medium" panose="02020003000000000000" pitchFamily="18" charset="0"/>
              </a:rPr>
              <a:t>Questions about Cookies</a:t>
            </a:r>
          </a:p>
          <a:p>
            <a:r>
              <a:rPr lang="en-US" sz="1650" dirty="0">
                <a:latin typeface="Girl Scout Text Medium" panose="02020003000000000000" pitchFamily="18" charset="0"/>
                <a:hlinkClick r:id="rId7"/>
              </a:rPr>
              <a:t>Cookie FAQ’s </a:t>
            </a:r>
            <a:endParaRPr lang="en-US" sz="1650" dirty="0">
              <a:latin typeface="Girl Scout Text Medium" panose="02020003000000000000" pitchFamily="18" charset="0"/>
            </a:endParaRPr>
          </a:p>
          <a:p>
            <a:r>
              <a:rPr lang="en-US" sz="1650" dirty="0" smtClean="0">
                <a:latin typeface="Girl Scout Text Medium" panose="02020003000000000000" pitchFamily="18" charset="0"/>
                <a:hlinkClick r:id="rId8"/>
              </a:rPr>
              <a:t>ABCSmartCookieBakers@makerspride.com</a:t>
            </a:r>
            <a:endParaRPr lang="en-US" sz="1650" dirty="0">
              <a:latin typeface="Girl Scout Text Medium" panose="02020003000000000000" pitchFamily="18" charset="0"/>
            </a:endParaRPr>
          </a:p>
        </p:txBody>
      </p:sp>
    </p:spTree>
    <p:extLst>
      <p:ext uri="{BB962C8B-B14F-4D97-AF65-F5344CB8AC3E}">
        <p14:creationId xmlns:p14="http://schemas.microsoft.com/office/powerpoint/2010/main" val="268760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81A3"/>
        </a:solidFill>
        <a:effectLst/>
      </p:bgPr>
    </p:bg>
    <p:spTree>
      <p:nvGrpSpPr>
        <p:cNvPr id="1" name=""/>
        <p:cNvGrpSpPr/>
        <p:nvPr/>
      </p:nvGrpSpPr>
      <p:grpSpPr>
        <a:xfrm>
          <a:off x="0" y="0"/>
          <a:ext cx="0" cy="0"/>
          <a:chOff x="0" y="0"/>
          <a:chExt cx="0" cy="0"/>
        </a:xfrm>
      </p:grpSpPr>
      <p:sp>
        <p:nvSpPr>
          <p:cNvPr id="21" name="Rectangle 20"/>
          <p:cNvSpPr/>
          <p:nvPr/>
        </p:nvSpPr>
        <p:spPr>
          <a:xfrm>
            <a:off x="0" y="12700"/>
            <a:ext cx="13944600" cy="8304820"/>
          </a:xfrm>
          <a:prstGeom prst="rect">
            <a:avLst/>
          </a:prstGeom>
          <a:solidFill>
            <a:srgbClr val="B98A53"/>
          </a:solidFill>
          <a:ln w="19050">
            <a:solidFill>
              <a:srgbClr val="B98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3716000" cy="8077200"/>
          </a:xfrm>
          <a:prstGeom prst="rect">
            <a:avLst/>
          </a:prstGeom>
          <a:solidFill>
            <a:srgbClr val="F5E3C9"/>
          </a:solidFill>
          <a:ln w="19050">
            <a:solidFill>
              <a:srgbClr val="B98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799" y="273734"/>
            <a:ext cx="12192001" cy="969496"/>
          </a:xfrm>
          <a:prstGeom prst="rect">
            <a:avLst/>
          </a:prstGeom>
        </p:spPr>
        <p:txBody>
          <a:bodyPr wrap="square">
            <a:spAutoFit/>
          </a:bodyPr>
          <a:lstStyle/>
          <a:p>
            <a:pPr>
              <a:spcAft>
                <a:spcPts val="600"/>
              </a:spcAft>
            </a:pPr>
            <a:r>
              <a:rPr lang="en-US" sz="3200" dirty="0">
                <a:latin typeface="Girl Scout Display Light" panose="02020003000000000000" pitchFamily="18" charset="0"/>
              </a:rPr>
              <a:t>Recipe: </a:t>
            </a:r>
            <a:r>
              <a:rPr lang="en-US" sz="3200" b="1" u="sng" dirty="0">
                <a:latin typeface="Girl Scout Display Light" panose="02020003000000000000" pitchFamily="18" charset="0"/>
              </a:rPr>
              <a:t>The Perfect Batch of Troop Cookie Manager Cookies!</a:t>
            </a:r>
          </a:p>
          <a:p>
            <a:pPr>
              <a:spcAft>
                <a:spcPts val="600"/>
              </a:spcAft>
            </a:pPr>
            <a:r>
              <a:rPr lang="en-US" sz="2000" dirty="0">
                <a:latin typeface="Girl Scout Display Light" panose="02020003000000000000" pitchFamily="18" charset="0"/>
              </a:rPr>
              <a:t>From the Kitchen of: </a:t>
            </a:r>
            <a:r>
              <a:rPr lang="en-US" sz="2000" b="1" u="sng" dirty="0">
                <a:latin typeface="Girl Scout Display Light" panose="02020003000000000000" pitchFamily="18" charset="0"/>
              </a:rPr>
              <a:t>GSWNY Product Program Team</a:t>
            </a:r>
          </a:p>
        </p:txBody>
      </p:sp>
      <p:sp>
        <p:nvSpPr>
          <p:cNvPr id="17" name="Rectangle 16"/>
          <p:cNvSpPr/>
          <p:nvPr/>
        </p:nvSpPr>
        <p:spPr>
          <a:xfrm>
            <a:off x="292100" y="1381969"/>
            <a:ext cx="9907068" cy="1292662"/>
          </a:xfrm>
          <a:prstGeom prst="rect">
            <a:avLst/>
          </a:prstGeom>
        </p:spPr>
        <p:txBody>
          <a:bodyPr wrap="square">
            <a:spAutoFit/>
          </a:bodyPr>
          <a:lstStyle/>
          <a:p>
            <a:pPr>
              <a:spcAft>
                <a:spcPts val="600"/>
              </a:spcAft>
            </a:pPr>
            <a:r>
              <a:rPr lang="en-US" sz="2000" dirty="0">
                <a:latin typeface="Girl Scout Display Light" panose="02020003000000000000" pitchFamily="18" charset="0"/>
              </a:rPr>
              <a:t>Ingredients:</a:t>
            </a:r>
          </a:p>
          <a:p>
            <a:pPr>
              <a:spcAft>
                <a:spcPts val="600"/>
              </a:spcAft>
            </a:pPr>
            <a:r>
              <a:rPr lang="en-US" sz="2400" b="1" dirty="0">
                <a:latin typeface="Girl Scout Display Light" panose="02020003000000000000" pitchFamily="18" charset="0"/>
              </a:rPr>
              <a:t>Excitement		     Communication		Training</a:t>
            </a:r>
          </a:p>
          <a:p>
            <a:pPr>
              <a:spcAft>
                <a:spcPts val="600"/>
              </a:spcAft>
            </a:pPr>
            <a:r>
              <a:rPr lang="en-US" sz="2400" b="1" dirty="0">
                <a:latin typeface="Girl Scout Display Light" panose="02020003000000000000" pitchFamily="18" charset="0"/>
              </a:rPr>
              <a:t>Organization	     Support			Leadership</a:t>
            </a:r>
          </a:p>
        </p:txBody>
      </p:sp>
      <p:sp>
        <p:nvSpPr>
          <p:cNvPr id="32" name="Rectangle 31"/>
          <p:cNvSpPr/>
          <p:nvPr/>
        </p:nvSpPr>
        <p:spPr>
          <a:xfrm>
            <a:off x="292100" y="2987425"/>
            <a:ext cx="10591800" cy="707886"/>
          </a:xfrm>
          <a:prstGeom prst="rect">
            <a:avLst/>
          </a:prstGeom>
        </p:spPr>
        <p:txBody>
          <a:bodyPr wrap="square">
            <a:spAutoFit/>
          </a:bodyPr>
          <a:lstStyle/>
          <a:p>
            <a:pPr>
              <a:spcAft>
                <a:spcPts val="600"/>
              </a:spcAft>
            </a:pPr>
            <a:r>
              <a:rPr lang="en-US" sz="4000" b="1" dirty="0">
                <a:latin typeface="Girl Scout Display Light" panose="02020003000000000000" pitchFamily="18" charset="0"/>
              </a:rPr>
              <a:t>Next Steps: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16555">
            <a:off x="10262525" y="1276819"/>
            <a:ext cx="1166603" cy="1199269"/>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422477">
            <a:off x="11842294" y="851079"/>
            <a:ext cx="2050747" cy="20507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28372">
            <a:off x="9678677" y="1989881"/>
            <a:ext cx="2019713" cy="195508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8495">
            <a:off x="13022651" y="2434461"/>
            <a:ext cx="2156839" cy="2087263"/>
          </a:xfrm>
          <a:prstGeom prst="rect">
            <a:avLst/>
          </a:prstGeom>
        </p:spPr>
      </p:pic>
      <p:sp>
        <p:nvSpPr>
          <p:cNvPr id="33" name="Oval 32"/>
          <p:cNvSpPr/>
          <p:nvPr/>
        </p:nvSpPr>
        <p:spPr>
          <a:xfrm>
            <a:off x="12268201" y="350829"/>
            <a:ext cx="228600" cy="2286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089128" y="2225368"/>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228961" y="1132625"/>
            <a:ext cx="191870" cy="191870"/>
          </a:xfrm>
          <a:prstGeom prst="ellipse">
            <a:avLst/>
          </a:prstGeom>
          <a:solidFill>
            <a:srgbClr val="7BC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736840" y="4198054"/>
            <a:ext cx="191870" cy="1918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01600" y="6681404"/>
            <a:ext cx="4837265" cy="3224843"/>
          </a:xfrm>
          <a:prstGeom prst="rect">
            <a:avLst/>
          </a:prstGeom>
          <a:ln>
            <a:noFill/>
          </a:ln>
          <a:effectLst>
            <a:outerShdw blurRad="292100" dist="139700" dir="2700000" algn="tl" rotWithShape="0">
              <a:srgbClr val="333333">
                <a:alpha val="65000"/>
              </a:srgbClr>
            </a:outerShdw>
          </a:effectLst>
        </p:spPr>
      </p:pic>
      <p:sp>
        <p:nvSpPr>
          <p:cNvPr id="20" name="Content Placeholder 2"/>
          <p:cNvSpPr txBox="1">
            <a:spLocks/>
          </p:cNvSpPr>
          <p:nvPr/>
        </p:nvSpPr>
        <p:spPr>
          <a:xfrm>
            <a:off x="341126" y="3622166"/>
            <a:ext cx="12887835" cy="44897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50000"/>
              </a:lnSpc>
              <a:spcBef>
                <a:spcPts val="900"/>
              </a:spcBef>
              <a:buFont typeface="+mj-lt"/>
              <a:buAutoNum type="arabicPeriod"/>
            </a:pPr>
            <a:r>
              <a:rPr lang="en-US" sz="2000" dirty="0">
                <a:latin typeface="Girl Scout Text Medium" panose="02020003000000000000" pitchFamily="18" charset="0"/>
              </a:rPr>
              <a:t>Attend Service Unit Training &amp; Cookie Rally</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Plan your troop’s Cookie Program experience with your Girl Scouts &amp; Troop Cookie Team</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Schedule a family cookie meeting/training</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Ensure your have signed permission to participate for each Girl Scout either on the Troop Information form or via a Caregiver Cookie Agreement.</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Distribute Materials</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Review troop roster in Smart Cookies &amp; Digital Cookie</a:t>
            </a:r>
          </a:p>
          <a:p>
            <a:pPr marL="514350" indent="-514350">
              <a:lnSpc>
                <a:spcPct val="150000"/>
              </a:lnSpc>
              <a:spcBef>
                <a:spcPts val="900"/>
              </a:spcBef>
              <a:buFont typeface="+mj-lt"/>
              <a:buAutoNum type="arabicPeriod"/>
            </a:pPr>
            <a:r>
              <a:rPr lang="en-US" sz="2000" dirty="0">
                <a:latin typeface="Girl Scout Text Medium" panose="02020003000000000000" pitchFamily="18" charset="0"/>
              </a:rPr>
              <a:t>Register for Cookie University Trainings!</a:t>
            </a:r>
          </a:p>
        </p:txBody>
      </p:sp>
    </p:spTree>
    <p:extLst>
      <p:ext uri="{BB962C8B-B14F-4D97-AF65-F5344CB8AC3E}">
        <p14:creationId xmlns:p14="http://schemas.microsoft.com/office/powerpoint/2010/main" val="294380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81A3"/>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66700"/>
            <a:ext cx="9753600" cy="9753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 y="0"/>
            <a:ext cx="348863" cy="10287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9" name="Freeform 9">
            <a:extLst>
              <a:ext uri="{FF2B5EF4-FFF2-40B4-BE49-F238E27FC236}">
                <a16:creationId xmlns:a16="http://schemas.microsoft.com/office/drawing/2014/main" id="{5BD7749D-51AE-4CD0-877C-C7CDE0DB9AE8}"/>
              </a:ext>
            </a:extLst>
          </p:cNvPr>
          <p:cNvSpPr/>
          <p:nvPr/>
        </p:nvSpPr>
        <p:spPr>
          <a:xfrm>
            <a:off x="16764000" y="8801100"/>
            <a:ext cx="1366143" cy="1376801"/>
          </a:xfrm>
          <a:custGeom>
            <a:avLst/>
            <a:gdLst/>
            <a:ahLst/>
            <a:cxnLst/>
            <a:rect l="l" t="t" r="r" b="b"/>
            <a:pathLst>
              <a:path w="1589286" h="1540535">
                <a:moveTo>
                  <a:pt x="0" y="0"/>
                </a:moveTo>
                <a:lnTo>
                  <a:pt x="1589286" y="0"/>
                </a:lnTo>
                <a:lnTo>
                  <a:pt x="1589286" y="1540536"/>
                </a:lnTo>
                <a:lnTo>
                  <a:pt x="0" y="1540536"/>
                </a:lnTo>
                <a:lnTo>
                  <a:pt x="0" y="0"/>
                </a:lnTo>
                <a:close/>
              </a:path>
            </a:pathLst>
          </a:custGeom>
          <a:blipFill>
            <a:blip r:embed="rId3"/>
            <a:stretch>
              <a:fillRect/>
            </a:stretch>
          </a:blipFill>
        </p:spPr>
        <p:txBody>
          <a:bodyPr/>
          <a:lstStyle/>
          <a:p>
            <a:endParaRPr lang="en-US"/>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aturation sat="77000"/>
                    </a14:imgEffect>
                  </a14:imgLayer>
                </a14:imgProps>
              </a:ext>
              <a:ext uri="{28A0092B-C50C-407E-A947-70E740481C1C}">
                <a14:useLocalDpi xmlns:a14="http://schemas.microsoft.com/office/drawing/2010/main" val="0"/>
              </a:ext>
            </a:extLst>
          </a:blip>
          <a:srcRect l="-591" t="19563" r="4300" b="5734"/>
          <a:stretch/>
        </p:blipFill>
        <p:spPr>
          <a:xfrm flipH="1">
            <a:off x="348863" y="886"/>
            <a:ext cx="18050023" cy="1033338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563" t="4501" r="38974" b="26388"/>
          <a:stretch/>
        </p:blipFill>
        <p:spPr>
          <a:xfrm rot="21225568">
            <a:off x="11421793" y="1715429"/>
            <a:ext cx="7009193" cy="756524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6555" y="3212770"/>
            <a:ext cx="6955384" cy="695538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6555" y="9515"/>
            <a:ext cx="6955384" cy="3483238"/>
          </a:xfrm>
          <a:prstGeom prst="rect">
            <a:avLst/>
          </a:prstGeom>
        </p:spPr>
      </p:pic>
      <p:sp>
        <p:nvSpPr>
          <p:cNvPr id="10" name="TextBox 5"/>
          <p:cNvSpPr txBox="1"/>
          <p:nvPr/>
        </p:nvSpPr>
        <p:spPr>
          <a:xfrm>
            <a:off x="4637247" y="679041"/>
            <a:ext cx="5334000" cy="1818447"/>
          </a:xfrm>
          <a:prstGeom prst="rect">
            <a:avLst/>
          </a:prstGeom>
        </p:spPr>
        <p:txBody>
          <a:bodyPr wrap="square" lIns="0" tIns="0" rIns="0" bIns="0" rtlCol="0" anchor="t">
            <a:spAutoFit/>
          </a:bodyPr>
          <a:lstStyle/>
          <a:p>
            <a:pPr marL="0" lvl="0" indent="0" algn="ctr">
              <a:lnSpc>
                <a:spcPts val="7700"/>
              </a:lnSpc>
              <a:spcBef>
                <a:spcPct val="0"/>
              </a:spcBef>
            </a:pPr>
            <a:r>
              <a:rPr lang="en-US" sz="4000" dirty="0">
                <a:latin typeface="Girl Scout Text Medium" panose="02020003000000000000" pitchFamily="18" charset="0"/>
                <a:ea typeface="Source Sans Pro"/>
                <a:cs typeface="Source Sans Pro"/>
                <a:sym typeface="Source Sans Pro"/>
              </a:rPr>
              <a:t>Say Hello to</a:t>
            </a:r>
          </a:p>
          <a:p>
            <a:pPr marL="0" lvl="0" indent="0" algn="ctr">
              <a:spcBef>
                <a:spcPct val="0"/>
              </a:spcBef>
            </a:pPr>
            <a:r>
              <a:rPr lang="en-US" sz="5400" dirty="0" err="1">
                <a:latin typeface="Girl Scout Text Medium" panose="02020003000000000000" pitchFamily="18" charset="0"/>
                <a:ea typeface="Source Sans Pro"/>
                <a:cs typeface="Source Sans Pro"/>
                <a:sym typeface="Source Sans Pro"/>
              </a:rPr>
              <a:t>Exploremores</a:t>
            </a:r>
            <a:r>
              <a:rPr lang="en-US" sz="5400" dirty="0">
                <a:latin typeface="Girl Scout Text Medium" panose="02020003000000000000" pitchFamily="18" charset="0"/>
                <a:ea typeface="Source Sans Pro"/>
                <a:cs typeface="Source Sans Pro"/>
                <a:sym typeface="Source Sans Pro"/>
              </a:rPr>
              <a:t>!</a:t>
            </a:r>
          </a:p>
        </p:txBody>
      </p:sp>
      <p:sp>
        <p:nvSpPr>
          <p:cNvPr id="14" name="Rectangle 13"/>
          <p:cNvSpPr/>
          <p:nvPr/>
        </p:nvSpPr>
        <p:spPr>
          <a:xfrm>
            <a:off x="4637246" y="2857500"/>
            <a:ext cx="5605799" cy="4401205"/>
          </a:xfrm>
          <a:prstGeom prst="rect">
            <a:avLst/>
          </a:prstGeom>
        </p:spPr>
        <p:txBody>
          <a:bodyPr wrap="square">
            <a:spAutoFit/>
          </a:bodyPr>
          <a:lstStyle/>
          <a:p>
            <a:r>
              <a:rPr lang="en-US" sz="2800" dirty="0">
                <a:latin typeface="Girl Scout Display Light" panose="02020003000000000000" pitchFamily="18" charset="0"/>
              </a:rPr>
              <a:t>Get the scoop on </a:t>
            </a:r>
            <a:r>
              <a:rPr lang="en-US" sz="2800" dirty="0" err="1">
                <a:latin typeface="Girl Scout Display Light" panose="02020003000000000000" pitchFamily="18" charset="0"/>
              </a:rPr>
              <a:t>Exploremores</a:t>
            </a:r>
            <a:r>
              <a:rPr lang="en-US" sz="2800" dirty="0">
                <a:latin typeface="Girl Scout Display Light" panose="02020003000000000000" pitchFamily="18" charset="0"/>
              </a:rPr>
              <a:t>™, the latest in Girl Scout Cookies! </a:t>
            </a:r>
          </a:p>
          <a:p>
            <a:endParaRPr lang="en-US" sz="2800" dirty="0">
              <a:latin typeface="Girl Scout Display Light" panose="02020003000000000000" pitchFamily="18" charset="0"/>
            </a:endParaRPr>
          </a:p>
          <a:p>
            <a:r>
              <a:rPr lang="en-US" sz="2800" dirty="0">
                <a:latin typeface="Girl Scout Display Light" panose="02020003000000000000" pitchFamily="18" charset="0"/>
              </a:rPr>
              <a:t>These rocky road ice cream-inspired sandwich cookies—filled with the delicious flavors of chocolate, marshmallow, and toasted almond flavored crème—reflect the spirit of exploration at the heart of every Girl Scout. </a:t>
            </a: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4049357"/>
            <a:ext cx="7836781" cy="7836781"/>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55308" t="39202" r="15119" b="22515"/>
          <a:stretch/>
        </p:blipFill>
        <p:spPr>
          <a:xfrm>
            <a:off x="5105833" y="8240156"/>
            <a:ext cx="1600200" cy="1600200"/>
          </a:xfrm>
          <a:prstGeom prst="rect">
            <a:avLst/>
          </a:prstGeom>
        </p:spPr>
      </p:pic>
      <p:sp>
        <p:nvSpPr>
          <p:cNvPr id="23" name="Rectangle 22"/>
          <p:cNvSpPr/>
          <p:nvPr/>
        </p:nvSpPr>
        <p:spPr>
          <a:xfrm>
            <a:off x="6935045" y="8396579"/>
            <a:ext cx="3617840" cy="1477328"/>
          </a:xfrm>
          <a:prstGeom prst="rect">
            <a:avLst/>
          </a:prstGeom>
        </p:spPr>
        <p:txBody>
          <a:bodyPr wrap="square">
            <a:spAutoFit/>
          </a:bodyPr>
          <a:lstStyle/>
          <a:p>
            <a:r>
              <a:rPr lang="en-US" dirty="0">
                <a:latin typeface="Girl Scout Display Light" panose="02020003000000000000" pitchFamily="18" charset="0"/>
              </a:rPr>
              <a:t>Scan here to view full nutrition facts.</a:t>
            </a:r>
          </a:p>
          <a:p>
            <a:endParaRPr lang="en-US" dirty="0">
              <a:latin typeface="Girl Scout Display Light" panose="02020003000000000000" pitchFamily="18" charset="0"/>
            </a:endParaRPr>
          </a:p>
          <a:p>
            <a:r>
              <a:rPr lang="en-US" dirty="0">
                <a:latin typeface="Girl Scout Display Light" panose="02020003000000000000" pitchFamily="18" charset="0"/>
              </a:rPr>
              <a:t>Please note, </a:t>
            </a:r>
            <a:r>
              <a:rPr lang="en-US" b="1" dirty="0"/>
              <a:t>Contains: </a:t>
            </a:r>
            <a:r>
              <a:rPr lang="en-US" dirty="0"/>
              <a:t>MILK, SOY, WHEAT, PEANUT. </a:t>
            </a:r>
            <a:endParaRPr lang="en-US" dirty="0">
              <a:latin typeface="Girl Scout Display Light" panose="02020003000000000000" pitchFamily="18" charset="0"/>
            </a:endParaRPr>
          </a:p>
        </p:txBody>
      </p:sp>
    </p:spTree>
    <p:extLst>
      <p:ext uri="{BB962C8B-B14F-4D97-AF65-F5344CB8AC3E}">
        <p14:creationId xmlns:p14="http://schemas.microsoft.com/office/powerpoint/2010/main" val="145978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374904" cy="10287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6" name="Freeform 6"/>
          <p:cNvSpPr/>
          <p:nvPr/>
        </p:nvSpPr>
        <p:spPr>
          <a:xfrm>
            <a:off x="716280" y="1027574"/>
            <a:ext cx="6338628" cy="8618867"/>
          </a:xfrm>
          <a:custGeom>
            <a:avLst/>
            <a:gdLst/>
            <a:ahLst/>
            <a:cxnLst/>
            <a:rect l="l" t="t" r="r" b="b"/>
            <a:pathLst>
              <a:path w="6186080" h="8373078">
                <a:moveTo>
                  <a:pt x="0" y="0"/>
                </a:moveTo>
                <a:lnTo>
                  <a:pt x="6186080" y="0"/>
                </a:lnTo>
                <a:lnTo>
                  <a:pt x="6186080" y="8373079"/>
                </a:lnTo>
                <a:lnTo>
                  <a:pt x="0" y="8373079"/>
                </a:lnTo>
                <a:lnTo>
                  <a:pt x="0" y="0"/>
                </a:lnTo>
                <a:close/>
              </a:path>
            </a:pathLst>
          </a:custGeom>
          <a:blipFill>
            <a:blip r:embed="rId3"/>
            <a:stretch>
              <a:fillRect/>
            </a:stretch>
          </a:blipFill>
        </p:spPr>
        <p:txBody>
          <a:bodyPr/>
          <a:lstStyle/>
          <a:p>
            <a:endParaRPr lang="en-US"/>
          </a:p>
        </p:txBody>
      </p:sp>
      <p:sp>
        <p:nvSpPr>
          <p:cNvPr id="7" name="Freeform 7"/>
          <p:cNvSpPr/>
          <p:nvPr/>
        </p:nvSpPr>
        <p:spPr>
          <a:xfrm>
            <a:off x="10976998" y="1027575"/>
            <a:ext cx="6477000" cy="8618867"/>
          </a:xfrm>
          <a:custGeom>
            <a:avLst/>
            <a:gdLst/>
            <a:ahLst/>
            <a:cxnLst/>
            <a:rect l="l" t="t" r="r" b="b"/>
            <a:pathLst>
              <a:path w="6338628" h="8373078">
                <a:moveTo>
                  <a:pt x="0" y="0"/>
                </a:moveTo>
                <a:lnTo>
                  <a:pt x="6338628" y="0"/>
                </a:lnTo>
                <a:lnTo>
                  <a:pt x="6338628" y="8373079"/>
                </a:lnTo>
                <a:lnTo>
                  <a:pt x="0" y="8373079"/>
                </a:lnTo>
                <a:lnTo>
                  <a:pt x="0" y="0"/>
                </a:lnTo>
                <a:close/>
              </a:path>
            </a:pathLst>
          </a:custGeom>
          <a:blipFill>
            <a:blip r:embed="rId4"/>
            <a:stretch>
              <a:fillRect/>
            </a:stretch>
          </a:blipFill>
        </p:spPr>
        <p:txBody>
          <a:bodyPr/>
          <a:lstStyle/>
          <a:p>
            <a:endParaRPr lang="en-US"/>
          </a:p>
        </p:txBody>
      </p:sp>
      <p:sp>
        <p:nvSpPr>
          <p:cNvPr id="9" name="Freeform 9">
            <a:extLst>
              <a:ext uri="{FF2B5EF4-FFF2-40B4-BE49-F238E27FC236}">
                <a16:creationId xmlns:a16="http://schemas.microsoft.com/office/drawing/2014/main" id="{5BD7749D-51AE-4CD0-877C-C7CDE0DB9AE8}"/>
              </a:ext>
            </a:extLst>
          </p:cNvPr>
          <p:cNvSpPr/>
          <p:nvPr/>
        </p:nvSpPr>
        <p:spPr>
          <a:xfrm>
            <a:off x="16764000" y="8801100"/>
            <a:ext cx="1366143" cy="1376801"/>
          </a:xfrm>
          <a:custGeom>
            <a:avLst/>
            <a:gdLst/>
            <a:ahLst/>
            <a:cxnLst/>
            <a:rect l="l" t="t" r="r" b="b"/>
            <a:pathLst>
              <a:path w="1589286" h="1540535">
                <a:moveTo>
                  <a:pt x="0" y="0"/>
                </a:moveTo>
                <a:lnTo>
                  <a:pt x="1589286" y="0"/>
                </a:lnTo>
                <a:lnTo>
                  <a:pt x="1589286" y="1540536"/>
                </a:lnTo>
                <a:lnTo>
                  <a:pt x="0" y="1540536"/>
                </a:lnTo>
                <a:lnTo>
                  <a:pt x="0" y="0"/>
                </a:lnTo>
                <a:close/>
              </a:path>
            </a:pathLst>
          </a:custGeom>
          <a:blipFill>
            <a:blip r:embed="rId5"/>
            <a:stretch>
              <a:fillRect/>
            </a:stretch>
          </a:blipFill>
        </p:spPr>
        <p:txBody>
          <a:bodyPr/>
          <a:lstStyle/>
          <a:p>
            <a:endParaRPr lang="en-US"/>
          </a:p>
        </p:txBody>
      </p:sp>
      <p:sp>
        <p:nvSpPr>
          <p:cNvPr id="10" name="TextBox 5"/>
          <p:cNvSpPr txBox="1"/>
          <p:nvPr/>
        </p:nvSpPr>
        <p:spPr>
          <a:xfrm>
            <a:off x="685800" y="40125"/>
            <a:ext cx="9576744" cy="987450"/>
          </a:xfrm>
          <a:prstGeom prst="rect">
            <a:avLst/>
          </a:prstGeom>
        </p:spPr>
        <p:txBody>
          <a:bodyPr wrap="square" lIns="0" tIns="0" rIns="0" bIns="0" rtlCol="0" anchor="t">
            <a:spAutoFit/>
          </a:bodyPr>
          <a:lstStyle/>
          <a:p>
            <a:pPr marL="0" lvl="0" indent="0" algn="l">
              <a:lnSpc>
                <a:spcPts val="7700"/>
              </a:lnSpc>
              <a:spcBef>
                <a:spcPct val="0"/>
              </a:spcBef>
            </a:pPr>
            <a:r>
              <a:rPr lang="en-US" sz="4000" dirty="0">
                <a:solidFill>
                  <a:srgbClr val="365B6D"/>
                </a:solidFill>
                <a:latin typeface="Girl Scout Text Medium" panose="02020003000000000000" pitchFamily="18" charset="0"/>
                <a:ea typeface="Source Sans Pro"/>
                <a:cs typeface="Source Sans Pro"/>
                <a:sym typeface="Source Sans Pro"/>
              </a:rPr>
              <a:t>Your ABC 2026 Season Cookie Lineup</a:t>
            </a:r>
          </a:p>
        </p:txBody>
      </p:sp>
      <p:sp>
        <p:nvSpPr>
          <p:cNvPr id="11" name="Freeform 7"/>
          <p:cNvSpPr/>
          <p:nvPr/>
        </p:nvSpPr>
        <p:spPr>
          <a:xfrm>
            <a:off x="7369960" y="4762500"/>
            <a:ext cx="2973927" cy="5189867"/>
          </a:xfrm>
          <a:custGeom>
            <a:avLst/>
            <a:gdLst/>
            <a:ahLst/>
            <a:cxnLst/>
            <a:rect l="l" t="t" r="r" b="b"/>
            <a:pathLst>
              <a:path w="3349039" h="6768958">
                <a:moveTo>
                  <a:pt x="0" y="0"/>
                </a:moveTo>
                <a:lnTo>
                  <a:pt x="3349040" y="0"/>
                </a:lnTo>
                <a:lnTo>
                  <a:pt x="3349040" y="6768959"/>
                </a:lnTo>
                <a:lnTo>
                  <a:pt x="0" y="6768959"/>
                </a:lnTo>
                <a:lnTo>
                  <a:pt x="0" y="0"/>
                </a:lnTo>
                <a:close/>
              </a:path>
            </a:pathLst>
          </a:custGeom>
          <a:blipFill>
            <a:blip r:embed="rId6"/>
            <a:stretch>
              <a:fillRect/>
            </a:stretch>
          </a:blipFill>
        </p:spPr>
        <p:txBody>
          <a:bodyPr/>
          <a:lstStyle/>
          <a:p>
            <a:endParaRPr lang="en-US"/>
          </a:p>
        </p:txBody>
      </p:sp>
      <p:sp>
        <p:nvSpPr>
          <p:cNvPr id="12" name="TextBox 8"/>
          <p:cNvSpPr txBox="1"/>
          <p:nvPr/>
        </p:nvSpPr>
        <p:spPr>
          <a:xfrm>
            <a:off x="7189623" y="2019300"/>
            <a:ext cx="3581400" cy="2708434"/>
          </a:xfrm>
          <a:prstGeom prst="rect">
            <a:avLst/>
          </a:prstGeom>
        </p:spPr>
        <p:txBody>
          <a:bodyPr wrap="square" lIns="0" tIns="0" rIns="0" bIns="0" rtlCol="0" anchor="t">
            <a:spAutoFit/>
          </a:bodyPr>
          <a:lstStyle/>
          <a:p>
            <a:pPr marL="0" lvl="0" indent="0" algn="ctr">
              <a:spcBef>
                <a:spcPct val="0"/>
              </a:spcBef>
            </a:pPr>
            <a:r>
              <a:rPr lang="en-US" sz="4400" dirty="0">
                <a:solidFill>
                  <a:srgbClr val="365B6D"/>
                </a:solidFill>
                <a:latin typeface="Citrus Gothic" panose="00000500000000000000" pitchFamily="2" charset="0"/>
                <a:ea typeface="Source Sans Pro"/>
                <a:cs typeface="Source Sans Pro"/>
                <a:sym typeface="Source Sans Pro"/>
              </a:rPr>
              <a:t>No changes in size or quantity</a:t>
            </a:r>
          </a:p>
          <a:p>
            <a:pPr marL="0" lvl="0" indent="0" algn="ctr">
              <a:spcBef>
                <a:spcPct val="0"/>
              </a:spcBef>
            </a:pPr>
            <a:r>
              <a:rPr lang="en-US" sz="4400" dirty="0">
                <a:solidFill>
                  <a:srgbClr val="365B6D"/>
                </a:solidFill>
                <a:latin typeface="Citrus Gothic" panose="00000500000000000000" pitchFamily="2" charset="0"/>
                <a:ea typeface="Source Sans Pro"/>
                <a:cs typeface="Source Sans Pro"/>
                <a:sym typeface="Source Sans Pro"/>
              </a:rPr>
              <a:t> in over a decade!</a:t>
            </a:r>
          </a:p>
        </p:txBody>
      </p:sp>
      <p:sp>
        <p:nvSpPr>
          <p:cNvPr id="13" name="Rectangle 12"/>
          <p:cNvSpPr/>
          <p:nvPr/>
        </p:nvSpPr>
        <p:spPr>
          <a:xfrm>
            <a:off x="13506272" y="9716236"/>
            <a:ext cx="3266551" cy="461665"/>
          </a:xfrm>
          <a:prstGeom prst="rect">
            <a:avLst/>
          </a:prstGeom>
        </p:spPr>
        <p:txBody>
          <a:bodyPr wrap="square">
            <a:spAutoFit/>
          </a:bodyPr>
          <a:lstStyle/>
          <a:p>
            <a:pPr algn="r"/>
            <a:r>
              <a:rPr lang="en-US" sz="1200" dirty="0">
                <a:latin typeface="Girl Scout Display Light" panose="02020003000000000000" pitchFamily="18" charset="0"/>
              </a:rPr>
              <a:t>Find these flyers and more on the cookie Troop Resources page on gswny.org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543" y="734639"/>
            <a:ext cx="8881609" cy="8873491"/>
          </a:xfrm>
          <a:prstGeom prst="rect">
            <a:avLst/>
          </a:prstGeom>
        </p:spPr>
      </p:pic>
      <p:grpSp>
        <p:nvGrpSpPr>
          <p:cNvPr id="2" name="Group 2"/>
          <p:cNvGrpSpPr/>
          <p:nvPr/>
        </p:nvGrpSpPr>
        <p:grpSpPr>
          <a:xfrm rot="-10800000">
            <a:off x="0" y="0"/>
            <a:ext cx="383956" cy="10164104"/>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latin typeface="Girl Scout Text Medium" panose="02020003000000000000" pitchFamily="18" charset="0"/>
              </a:endParaRPr>
            </a:p>
          </p:txBody>
        </p:sp>
      </p:grpSp>
      <p:sp>
        <p:nvSpPr>
          <p:cNvPr id="11" name="Freeform 9">
            <a:extLst>
              <a:ext uri="{FF2B5EF4-FFF2-40B4-BE49-F238E27FC236}">
                <a16:creationId xmlns:a16="http://schemas.microsoft.com/office/drawing/2014/main" id="{81D8FF81-1377-4834-A1E7-C17D6B92AF20}"/>
              </a:ext>
            </a:extLst>
          </p:cNvPr>
          <p:cNvSpPr/>
          <p:nvPr/>
        </p:nvSpPr>
        <p:spPr>
          <a:xfrm>
            <a:off x="16764000" y="8801100"/>
            <a:ext cx="1366143" cy="1376801"/>
          </a:xfrm>
          <a:custGeom>
            <a:avLst/>
            <a:gdLst/>
            <a:ahLst/>
            <a:cxnLst/>
            <a:rect l="l" t="t" r="r" b="b"/>
            <a:pathLst>
              <a:path w="1589286" h="1540535">
                <a:moveTo>
                  <a:pt x="0" y="0"/>
                </a:moveTo>
                <a:lnTo>
                  <a:pt x="1589286" y="0"/>
                </a:lnTo>
                <a:lnTo>
                  <a:pt x="1589286" y="1540536"/>
                </a:lnTo>
                <a:lnTo>
                  <a:pt x="0" y="1540536"/>
                </a:lnTo>
                <a:lnTo>
                  <a:pt x="0" y="0"/>
                </a:lnTo>
                <a:close/>
              </a:path>
            </a:pathLst>
          </a:custGeom>
          <a:blipFill>
            <a:blip r:embed="rId4"/>
            <a:stretch>
              <a:fillRect/>
            </a:stretch>
          </a:blipFill>
        </p:spPr>
        <p:txBody>
          <a:bodyPr/>
          <a:lstStyle/>
          <a:p>
            <a:endParaRPr lang="en-US"/>
          </a:p>
        </p:txBody>
      </p:sp>
      <p:sp>
        <p:nvSpPr>
          <p:cNvPr id="23" name="Freeform 9"/>
          <p:cNvSpPr/>
          <p:nvPr/>
        </p:nvSpPr>
        <p:spPr>
          <a:xfrm>
            <a:off x="2057400" y="5596016"/>
            <a:ext cx="5943600" cy="4672409"/>
          </a:xfrm>
          <a:custGeom>
            <a:avLst/>
            <a:gdLst/>
            <a:ahLst/>
            <a:cxnLst/>
            <a:rect l="l" t="t" r="r" b="b"/>
            <a:pathLst>
              <a:path w="7971974" h="6623041">
                <a:moveTo>
                  <a:pt x="0" y="0"/>
                </a:moveTo>
                <a:lnTo>
                  <a:pt x="7971974" y="0"/>
                </a:lnTo>
                <a:lnTo>
                  <a:pt x="7971974" y="6623041"/>
                </a:lnTo>
                <a:lnTo>
                  <a:pt x="0" y="6623041"/>
                </a:lnTo>
                <a:lnTo>
                  <a:pt x="0" y="0"/>
                </a:lnTo>
                <a:close/>
              </a:path>
            </a:pathLst>
          </a:custGeom>
          <a:blipFill>
            <a:blip r:embed="rId5"/>
            <a:stretch>
              <a:fillRect/>
            </a:stretch>
          </a:blipFill>
        </p:spPr>
        <p:txBody>
          <a:bodyPr/>
          <a:lstStyle/>
          <a:p>
            <a:endParaRPr lang="en-US"/>
          </a:p>
        </p:txBody>
      </p:sp>
      <p:grpSp>
        <p:nvGrpSpPr>
          <p:cNvPr id="24" name="Group 23"/>
          <p:cNvGrpSpPr/>
          <p:nvPr/>
        </p:nvGrpSpPr>
        <p:grpSpPr>
          <a:xfrm>
            <a:off x="685800" y="266700"/>
            <a:ext cx="8153400" cy="5080863"/>
            <a:chOff x="1013356" y="4313018"/>
            <a:chExt cx="6662476" cy="4126203"/>
          </a:xfrm>
        </p:grpSpPr>
        <p:sp>
          <p:nvSpPr>
            <p:cNvPr id="25" name="Freeform 6"/>
            <p:cNvSpPr/>
            <p:nvPr/>
          </p:nvSpPr>
          <p:spPr>
            <a:xfrm>
              <a:off x="1013356" y="4313018"/>
              <a:ext cx="6662476" cy="4126203"/>
            </a:xfrm>
            <a:custGeom>
              <a:avLst/>
              <a:gdLst/>
              <a:ahLst/>
              <a:cxnLst/>
              <a:rect l="l" t="t" r="r" b="b"/>
              <a:pathLst>
                <a:path w="13033371" h="8605314">
                  <a:moveTo>
                    <a:pt x="0" y="0"/>
                  </a:moveTo>
                  <a:lnTo>
                    <a:pt x="13033371" y="0"/>
                  </a:lnTo>
                  <a:lnTo>
                    <a:pt x="13033371" y="8605314"/>
                  </a:lnTo>
                  <a:lnTo>
                    <a:pt x="0" y="8605314"/>
                  </a:lnTo>
                  <a:lnTo>
                    <a:pt x="0" y="0"/>
                  </a:lnTo>
                  <a:close/>
                </a:path>
              </a:pathLst>
            </a:custGeom>
            <a:blipFill>
              <a:blip r:embed="rId6"/>
              <a:stretch>
                <a:fillRect t="-4903" b="-4903"/>
              </a:stretch>
            </a:blipFill>
          </p:spPr>
          <p:txBody>
            <a:bodyPr/>
            <a:lstStyle/>
            <a:p>
              <a:endParaRPr lang="en-US"/>
            </a:p>
          </p:txBody>
        </p:sp>
        <p:sp>
          <p:nvSpPr>
            <p:cNvPr id="26" name="Freeform 7"/>
            <p:cNvSpPr/>
            <p:nvPr/>
          </p:nvSpPr>
          <p:spPr>
            <a:xfrm>
              <a:off x="1348624" y="4581484"/>
              <a:ext cx="1083352" cy="490268"/>
            </a:xfrm>
            <a:custGeom>
              <a:avLst/>
              <a:gdLst/>
              <a:ahLst/>
              <a:cxnLst/>
              <a:rect l="l" t="t" r="r" b="b"/>
              <a:pathLst>
                <a:path w="2119292" h="1022469">
                  <a:moveTo>
                    <a:pt x="0" y="0"/>
                  </a:moveTo>
                  <a:lnTo>
                    <a:pt x="2119292" y="0"/>
                  </a:lnTo>
                  <a:lnTo>
                    <a:pt x="2119292" y="1022469"/>
                  </a:lnTo>
                  <a:lnTo>
                    <a:pt x="0" y="1022469"/>
                  </a:lnTo>
                  <a:lnTo>
                    <a:pt x="0" y="0"/>
                  </a:lnTo>
                  <a:close/>
                </a:path>
              </a:pathLst>
            </a:custGeom>
            <a:blipFill>
              <a:blip r:embed="rId7"/>
              <a:stretch>
                <a:fillRect t="-10339" b="-10339"/>
              </a:stretch>
            </a:blipFill>
          </p:spPr>
          <p:txBody>
            <a:bodyPr/>
            <a:lstStyle/>
            <a:p>
              <a:endParaRPr lang="en-US"/>
            </a:p>
          </p:txBody>
        </p:sp>
        <p:sp>
          <p:nvSpPr>
            <p:cNvPr id="27" name="Freeform 8"/>
            <p:cNvSpPr/>
            <p:nvPr/>
          </p:nvSpPr>
          <p:spPr>
            <a:xfrm>
              <a:off x="5998330" y="4479482"/>
              <a:ext cx="1190869" cy="694272"/>
            </a:xfrm>
            <a:custGeom>
              <a:avLst/>
              <a:gdLst/>
              <a:ahLst/>
              <a:cxnLst/>
              <a:rect l="l" t="t" r="r" b="b"/>
              <a:pathLst>
                <a:path w="2329620" h="1447924">
                  <a:moveTo>
                    <a:pt x="0" y="0"/>
                  </a:moveTo>
                  <a:lnTo>
                    <a:pt x="2329620" y="0"/>
                  </a:lnTo>
                  <a:lnTo>
                    <a:pt x="2329620" y="1447923"/>
                  </a:lnTo>
                  <a:lnTo>
                    <a:pt x="0" y="1447923"/>
                  </a:lnTo>
                  <a:lnTo>
                    <a:pt x="0" y="0"/>
                  </a:lnTo>
                  <a:close/>
                </a:path>
              </a:pathLst>
            </a:custGeom>
            <a:blipFill>
              <a:blip r:embed="rId8"/>
              <a:stretch>
                <a:fillRect/>
              </a:stretch>
            </a:blipFill>
          </p:spPr>
          <p:txBody>
            <a:bodyPr/>
            <a:lstStyle/>
            <a:p>
              <a:endParaRPr lang="en-US"/>
            </a:p>
          </p:txBody>
        </p:sp>
        <p:sp>
          <p:nvSpPr>
            <p:cNvPr id="28" name="Freeform 9"/>
            <p:cNvSpPr/>
            <p:nvPr/>
          </p:nvSpPr>
          <p:spPr>
            <a:xfrm>
              <a:off x="6274085" y="7725291"/>
              <a:ext cx="1063696" cy="522822"/>
            </a:xfrm>
            <a:custGeom>
              <a:avLst/>
              <a:gdLst/>
              <a:ahLst/>
              <a:cxnLst/>
              <a:rect l="l" t="t" r="r" b="b"/>
              <a:pathLst>
                <a:path w="2080842" h="1090361">
                  <a:moveTo>
                    <a:pt x="0" y="0"/>
                  </a:moveTo>
                  <a:lnTo>
                    <a:pt x="2080842" y="0"/>
                  </a:lnTo>
                  <a:lnTo>
                    <a:pt x="2080842" y="1090361"/>
                  </a:lnTo>
                  <a:lnTo>
                    <a:pt x="0" y="1090361"/>
                  </a:lnTo>
                  <a:lnTo>
                    <a:pt x="0" y="0"/>
                  </a:lnTo>
                  <a:close/>
                </a:path>
              </a:pathLst>
            </a:custGeom>
            <a:blipFill>
              <a:blip r:embed="rId9"/>
              <a:stretch>
                <a:fillRect/>
              </a:stretch>
            </a:blipFill>
          </p:spPr>
          <p:txBody>
            <a:bodyPr/>
            <a:lstStyle/>
            <a:p>
              <a:endParaRPr lang="en-US"/>
            </a:p>
          </p:txBody>
        </p:sp>
        <p:sp>
          <p:nvSpPr>
            <p:cNvPr id="29" name="Freeform 10"/>
            <p:cNvSpPr/>
            <p:nvPr/>
          </p:nvSpPr>
          <p:spPr>
            <a:xfrm>
              <a:off x="1298153" y="7519918"/>
              <a:ext cx="1184295" cy="466784"/>
            </a:xfrm>
            <a:custGeom>
              <a:avLst/>
              <a:gdLst/>
              <a:ahLst/>
              <a:cxnLst/>
              <a:rect l="l" t="t" r="r" b="b"/>
              <a:pathLst>
                <a:path w="2316758" h="973491">
                  <a:moveTo>
                    <a:pt x="0" y="0"/>
                  </a:moveTo>
                  <a:lnTo>
                    <a:pt x="2316757" y="0"/>
                  </a:lnTo>
                  <a:lnTo>
                    <a:pt x="2316757" y="973491"/>
                  </a:lnTo>
                  <a:lnTo>
                    <a:pt x="0" y="973491"/>
                  </a:lnTo>
                  <a:lnTo>
                    <a:pt x="0" y="0"/>
                  </a:lnTo>
                  <a:close/>
                </a:path>
              </a:pathLst>
            </a:custGeom>
            <a:blipFill>
              <a:blip r:embed="rId10"/>
              <a:stretch>
                <a:fillRect/>
              </a:stretch>
            </a:blipFill>
          </p:spPr>
          <p:txBody>
            <a:bodyPr/>
            <a:lstStyle/>
            <a:p>
              <a:endParaRPr lang="en-US"/>
            </a:p>
          </p:txBody>
        </p:sp>
      </p:grpSp>
      <p:sp>
        <p:nvSpPr>
          <p:cNvPr id="16" name="Freeform 6"/>
          <p:cNvSpPr/>
          <p:nvPr/>
        </p:nvSpPr>
        <p:spPr>
          <a:xfrm>
            <a:off x="9141044" y="3672117"/>
            <a:ext cx="7651638" cy="4443183"/>
          </a:xfrm>
          <a:custGeom>
            <a:avLst/>
            <a:gdLst/>
            <a:ahLst/>
            <a:cxnLst/>
            <a:rect l="l" t="t" r="r" b="b"/>
            <a:pathLst>
              <a:path w="13180944" h="7499005">
                <a:moveTo>
                  <a:pt x="0" y="0"/>
                </a:moveTo>
                <a:lnTo>
                  <a:pt x="13180944" y="0"/>
                </a:lnTo>
                <a:lnTo>
                  <a:pt x="13180944" y="7499006"/>
                </a:lnTo>
                <a:lnTo>
                  <a:pt x="0" y="7499006"/>
                </a:lnTo>
                <a:lnTo>
                  <a:pt x="0" y="0"/>
                </a:lnTo>
                <a:close/>
              </a:path>
            </a:pathLst>
          </a:custGeom>
          <a:blipFill>
            <a:blip r:embed="rId11"/>
            <a:stretch>
              <a:fillRect t="-2010" b="-2010"/>
            </a:stretch>
          </a:blipFill>
        </p:spPr>
        <p:txBody>
          <a:bodyPr/>
          <a:lstStyle/>
          <a:p>
            <a:endParaRPr lang="en-US"/>
          </a:p>
        </p:txBody>
      </p:sp>
      <p:sp>
        <p:nvSpPr>
          <p:cNvPr id="17" name="TextBox 7"/>
          <p:cNvSpPr txBox="1"/>
          <p:nvPr/>
        </p:nvSpPr>
        <p:spPr>
          <a:xfrm>
            <a:off x="10170518" y="2324100"/>
            <a:ext cx="6476999" cy="1292662"/>
          </a:xfrm>
          <a:prstGeom prst="rect">
            <a:avLst/>
          </a:prstGeom>
        </p:spPr>
        <p:txBody>
          <a:bodyPr wrap="square" lIns="0" tIns="0" rIns="0" bIns="0" rtlCol="0" anchor="t">
            <a:spAutoFit/>
          </a:bodyPr>
          <a:lstStyle/>
          <a:p>
            <a:pPr marL="0" lvl="0" indent="0" algn="l">
              <a:spcBef>
                <a:spcPct val="0"/>
              </a:spcBef>
            </a:pPr>
            <a:r>
              <a:rPr lang="en-US" sz="2800" dirty="0">
                <a:solidFill>
                  <a:srgbClr val="365B6D"/>
                </a:solidFill>
                <a:latin typeface="Girl Scout Text Medium" panose="02020003000000000000" pitchFamily="18" charset="0"/>
                <a:ea typeface="Source Sans Pro"/>
                <a:cs typeface="Source Sans Pro"/>
                <a:sym typeface="Source Sans Pro"/>
              </a:rPr>
              <a:t>ABC supports the sustainable production of Palm Oil through RSPO membership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0"/>
            <a:ext cx="383956" cy="10164104"/>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latin typeface="Girl Scout Text Medium" panose="02020003000000000000" pitchFamily="18" charset="0"/>
              </a:endParaRPr>
            </a:p>
          </p:txBody>
        </p:sp>
      </p:grpSp>
      <p:sp>
        <p:nvSpPr>
          <p:cNvPr id="18" name="Title 1">
            <a:extLst>
              <a:ext uri="{FF2B5EF4-FFF2-40B4-BE49-F238E27FC236}">
                <a16:creationId xmlns:a16="http://schemas.microsoft.com/office/drawing/2014/main" id="{BAC2940B-AAC6-4F58-B270-A2F8A2F9128F}"/>
              </a:ext>
            </a:extLst>
          </p:cNvPr>
          <p:cNvSpPr txBox="1">
            <a:spLocks/>
          </p:cNvSpPr>
          <p:nvPr/>
        </p:nvSpPr>
        <p:spPr>
          <a:xfrm>
            <a:off x="1270006" y="567405"/>
            <a:ext cx="16290924"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Girl Scout Text Medium" panose="02020003000000000000" pitchFamily="18" charset="0"/>
              </a:rPr>
              <a:t>GSWNY Subsidized Shipping</a:t>
            </a:r>
            <a:endParaRPr lang="en-US" dirty="0">
              <a:latin typeface="Girl Scout Text Medium" panose="02020003000000000000" pitchFamily="18" charset="0"/>
            </a:endParaRPr>
          </a:p>
        </p:txBody>
      </p:sp>
      <p:sp>
        <p:nvSpPr>
          <p:cNvPr id="19" name="Content Placeholder 2"/>
          <p:cNvSpPr txBox="1">
            <a:spLocks/>
          </p:cNvSpPr>
          <p:nvPr/>
        </p:nvSpPr>
        <p:spPr>
          <a:xfrm>
            <a:off x="3417098" y="1471616"/>
            <a:ext cx="11650529" cy="227861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2800" dirty="0">
                <a:latin typeface="Girl Scout Text Book" panose="02020003000000000000" pitchFamily="18" charset="0"/>
              </a:rPr>
              <a:t>Customers who order 8-24 packages of cookies online for direct ship will receive a $6 OFF their shipping rate, courtesy of GSWNY’s shipping promotion! </a:t>
            </a:r>
          </a:p>
          <a:p>
            <a:pPr marL="0" indent="0">
              <a:buNone/>
            </a:pPr>
            <a:r>
              <a:rPr lang="en-US" sz="2800" dirty="0">
                <a:latin typeface="Girl Scout Text Book" panose="02020003000000000000" pitchFamily="18" charset="0"/>
              </a:rPr>
              <a:t>The customer will see a message at the point of sale indicating the lower shipping rate.</a:t>
            </a:r>
          </a:p>
        </p:txBody>
      </p:sp>
      <p:graphicFrame>
        <p:nvGraphicFramePr>
          <p:cNvPr id="20" name="Table 19"/>
          <p:cNvGraphicFramePr>
            <a:graphicFrameLocks noGrp="1"/>
          </p:cNvGraphicFramePr>
          <p:nvPr>
            <p:extLst/>
          </p:nvPr>
        </p:nvGraphicFramePr>
        <p:xfrm>
          <a:off x="3627577" y="4203834"/>
          <a:ext cx="11440050" cy="4311656"/>
        </p:xfrm>
        <a:graphic>
          <a:graphicData uri="http://schemas.openxmlformats.org/drawingml/2006/table">
            <a:tbl>
              <a:tblPr firstRow="1" bandRow="1">
                <a:tableStyleId>{F5AB1C69-6EDB-4FF4-983F-18BD219EF322}</a:tableStyleId>
              </a:tblPr>
              <a:tblGrid>
                <a:gridCol w="3813350">
                  <a:extLst>
                    <a:ext uri="{9D8B030D-6E8A-4147-A177-3AD203B41FA5}">
                      <a16:colId xmlns:a16="http://schemas.microsoft.com/office/drawing/2014/main" val="2731946295"/>
                    </a:ext>
                  </a:extLst>
                </a:gridCol>
                <a:gridCol w="3813350">
                  <a:extLst>
                    <a:ext uri="{9D8B030D-6E8A-4147-A177-3AD203B41FA5}">
                      <a16:colId xmlns:a16="http://schemas.microsoft.com/office/drawing/2014/main" val="2141464368"/>
                    </a:ext>
                  </a:extLst>
                </a:gridCol>
                <a:gridCol w="3813350">
                  <a:extLst>
                    <a:ext uri="{9D8B030D-6E8A-4147-A177-3AD203B41FA5}">
                      <a16:colId xmlns:a16="http://schemas.microsoft.com/office/drawing/2014/main" val="436822414"/>
                    </a:ext>
                  </a:extLst>
                </a:gridCol>
              </a:tblGrid>
              <a:tr h="960120">
                <a:tc>
                  <a:txBody>
                    <a:bodyPr/>
                    <a:lstStyle/>
                    <a:p>
                      <a:pPr algn="ctr"/>
                      <a:r>
                        <a:rPr lang="en-US" sz="2700" dirty="0">
                          <a:latin typeface="Girl Scout Text Book" panose="02020003000000000000" pitchFamily="18" charset="0"/>
                        </a:rPr>
                        <a:t># of packages</a:t>
                      </a:r>
                      <a:r>
                        <a:rPr lang="en-US" sz="2700" baseline="0" dirty="0">
                          <a:latin typeface="Girl Scout Text Book" panose="02020003000000000000" pitchFamily="18" charset="0"/>
                        </a:rPr>
                        <a:t> ordered</a:t>
                      </a:r>
                      <a:endParaRPr lang="en-US" sz="2700" dirty="0">
                        <a:latin typeface="Girl Scout Text Book" panose="02020003000000000000" pitchFamily="18" charset="0"/>
                      </a:endParaRPr>
                    </a:p>
                  </a:txBody>
                  <a:tcPr marL="137160" marR="137160" marT="68580" marB="68580"/>
                </a:tc>
                <a:tc>
                  <a:txBody>
                    <a:bodyPr/>
                    <a:lstStyle/>
                    <a:p>
                      <a:pPr algn="ctr"/>
                      <a:r>
                        <a:rPr lang="en-US" sz="2700" dirty="0">
                          <a:latin typeface="Girl Scout Text Book" panose="02020003000000000000" pitchFamily="18" charset="0"/>
                        </a:rPr>
                        <a:t>ABC/FedEx Shipping Rate</a:t>
                      </a:r>
                    </a:p>
                  </a:txBody>
                  <a:tcPr marL="137160" marR="137160" marT="68580" marB="68580"/>
                </a:tc>
                <a:tc>
                  <a:txBody>
                    <a:bodyPr/>
                    <a:lstStyle/>
                    <a:p>
                      <a:pPr algn="ctr"/>
                      <a:r>
                        <a:rPr lang="en-US" sz="2700" dirty="0">
                          <a:latin typeface="Girl Scout Text Book" panose="02020003000000000000" pitchFamily="18" charset="0"/>
                        </a:rPr>
                        <a:t>GSWNY</a:t>
                      </a:r>
                      <a:r>
                        <a:rPr lang="en-US" sz="2700" baseline="0" dirty="0">
                          <a:latin typeface="Girl Scout Text Book" panose="02020003000000000000" pitchFamily="18" charset="0"/>
                        </a:rPr>
                        <a:t> Reduced Shipping Rate</a:t>
                      </a:r>
                      <a:endParaRPr lang="en-US" sz="2700" dirty="0">
                        <a:latin typeface="Girl Scout Text Book" panose="02020003000000000000" pitchFamily="18" charset="0"/>
                      </a:endParaRPr>
                    </a:p>
                  </a:txBody>
                  <a:tcPr marL="137160" marR="137160" marT="68580" marB="68580"/>
                </a:tc>
                <a:extLst>
                  <a:ext uri="{0D108BD9-81ED-4DB2-BD59-A6C34878D82A}">
                    <a16:rowId xmlns:a16="http://schemas.microsoft.com/office/drawing/2014/main" val="966070787"/>
                  </a:ext>
                </a:extLst>
              </a:tr>
              <a:tr h="837884">
                <a:tc>
                  <a:txBody>
                    <a:bodyPr/>
                    <a:lstStyle/>
                    <a:p>
                      <a:pPr algn="ctr"/>
                      <a:r>
                        <a:rPr lang="en-US" sz="2700" dirty="0">
                          <a:latin typeface="Girl Scout Text Book" panose="02020003000000000000" pitchFamily="18" charset="0"/>
                        </a:rPr>
                        <a:t>8</a:t>
                      </a:r>
                    </a:p>
                  </a:txBody>
                  <a:tcPr marL="137160" marR="137160" marT="68580" marB="68580"/>
                </a:tc>
                <a:tc>
                  <a:txBody>
                    <a:bodyPr/>
                    <a:lstStyle/>
                    <a:p>
                      <a:pPr algn="ctr"/>
                      <a:r>
                        <a:rPr lang="en-US" sz="2700" dirty="0">
                          <a:latin typeface="Girl Scout Text Book" panose="02020003000000000000" pitchFamily="18" charset="0"/>
                        </a:rPr>
                        <a:t>$11.99</a:t>
                      </a:r>
                    </a:p>
                  </a:txBody>
                  <a:tcPr marL="137160" marR="137160" marT="68580" marB="68580"/>
                </a:tc>
                <a:tc>
                  <a:txBody>
                    <a:bodyPr/>
                    <a:lstStyle/>
                    <a:p>
                      <a:pPr algn="ctr"/>
                      <a:r>
                        <a:rPr lang="en-US" sz="2700" dirty="0">
                          <a:latin typeface="Girl Scout Text Book" panose="02020003000000000000" pitchFamily="18" charset="0"/>
                        </a:rPr>
                        <a:t>$5.99</a:t>
                      </a:r>
                    </a:p>
                  </a:txBody>
                  <a:tcPr marL="137160" marR="137160" marT="68580" marB="68580"/>
                </a:tc>
                <a:extLst>
                  <a:ext uri="{0D108BD9-81ED-4DB2-BD59-A6C34878D82A}">
                    <a16:rowId xmlns:a16="http://schemas.microsoft.com/office/drawing/2014/main" val="147504239"/>
                  </a:ext>
                </a:extLst>
              </a:tr>
              <a:tr h="837884">
                <a:tc>
                  <a:txBody>
                    <a:bodyPr/>
                    <a:lstStyle/>
                    <a:p>
                      <a:pPr algn="ctr"/>
                      <a:r>
                        <a:rPr lang="en-US" sz="2700" dirty="0">
                          <a:latin typeface="Girl Scout Text Book" panose="02020003000000000000" pitchFamily="18" charset="0"/>
                        </a:rPr>
                        <a:t>9-12</a:t>
                      </a:r>
                    </a:p>
                  </a:txBody>
                  <a:tcPr marL="137160" marR="137160" marT="68580" marB="68580"/>
                </a:tc>
                <a:tc>
                  <a:txBody>
                    <a:bodyPr/>
                    <a:lstStyle/>
                    <a:p>
                      <a:pPr algn="ctr"/>
                      <a:r>
                        <a:rPr lang="en-US" sz="2700" dirty="0">
                          <a:latin typeface="Girl Scout Text Book" panose="02020003000000000000" pitchFamily="18" charset="0"/>
                        </a:rPr>
                        <a:t>$13.99</a:t>
                      </a:r>
                    </a:p>
                  </a:txBody>
                  <a:tcPr marL="137160" marR="137160" marT="68580" marB="68580"/>
                </a:tc>
                <a:tc>
                  <a:txBody>
                    <a:bodyPr/>
                    <a:lstStyle/>
                    <a:p>
                      <a:pPr algn="ctr"/>
                      <a:r>
                        <a:rPr lang="en-US" sz="2700" dirty="0">
                          <a:latin typeface="Girl Scout Text Book" panose="02020003000000000000" pitchFamily="18" charset="0"/>
                        </a:rPr>
                        <a:t>$7.99</a:t>
                      </a:r>
                    </a:p>
                  </a:txBody>
                  <a:tcPr marL="137160" marR="137160" marT="68580" marB="68580"/>
                </a:tc>
                <a:extLst>
                  <a:ext uri="{0D108BD9-81ED-4DB2-BD59-A6C34878D82A}">
                    <a16:rowId xmlns:a16="http://schemas.microsoft.com/office/drawing/2014/main" val="1993814950"/>
                  </a:ext>
                </a:extLst>
              </a:tr>
              <a:tr h="837884">
                <a:tc>
                  <a:txBody>
                    <a:bodyPr/>
                    <a:lstStyle/>
                    <a:p>
                      <a:pPr algn="ctr"/>
                      <a:r>
                        <a:rPr lang="en-US" sz="2700" dirty="0">
                          <a:latin typeface="Girl Scout Text Book" panose="02020003000000000000" pitchFamily="18" charset="0"/>
                        </a:rPr>
                        <a:t>13-20</a:t>
                      </a:r>
                    </a:p>
                  </a:txBody>
                  <a:tcPr marL="137160" marR="137160" marT="68580" marB="68580"/>
                </a:tc>
                <a:tc>
                  <a:txBody>
                    <a:bodyPr/>
                    <a:lstStyle/>
                    <a:p>
                      <a:pPr algn="ctr"/>
                      <a:r>
                        <a:rPr lang="en-US" sz="2700" dirty="0">
                          <a:latin typeface="Girl Scout Text Book" panose="02020003000000000000" pitchFamily="18" charset="0"/>
                        </a:rPr>
                        <a:t>$25.98</a:t>
                      </a:r>
                    </a:p>
                  </a:txBody>
                  <a:tcPr marL="137160" marR="137160" marT="68580" marB="68580"/>
                </a:tc>
                <a:tc>
                  <a:txBody>
                    <a:bodyPr/>
                    <a:lstStyle/>
                    <a:p>
                      <a:pPr algn="ctr"/>
                      <a:r>
                        <a:rPr lang="en-US" sz="2700" strike="noStrike" baseline="0" dirty="0">
                          <a:latin typeface="Girl Scout Text Book" panose="02020003000000000000" pitchFamily="18" charset="0"/>
                        </a:rPr>
                        <a:t>$</a:t>
                      </a:r>
                      <a:r>
                        <a:rPr lang="en-US" sz="2700" strike="noStrike" dirty="0">
                          <a:latin typeface="Girl Scout Text Book" panose="02020003000000000000" pitchFamily="18" charset="0"/>
                        </a:rPr>
                        <a:t>19.98</a:t>
                      </a:r>
                    </a:p>
                  </a:txBody>
                  <a:tcPr marL="137160" marR="137160" marT="68580" marB="68580"/>
                </a:tc>
                <a:extLst>
                  <a:ext uri="{0D108BD9-81ED-4DB2-BD59-A6C34878D82A}">
                    <a16:rowId xmlns:a16="http://schemas.microsoft.com/office/drawing/2014/main" val="2043856226"/>
                  </a:ext>
                </a:extLst>
              </a:tr>
              <a:tr h="837884">
                <a:tc>
                  <a:txBody>
                    <a:bodyPr/>
                    <a:lstStyle/>
                    <a:p>
                      <a:pPr algn="ctr"/>
                      <a:r>
                        <a:rPr lang="en-US" sz="2700" dirty="0">
                          <a:latin typeface="Girl Scout Text Book" panose="02020003000000000000" pitchFamily="18" charset="0"/>
                        </a:rPr>
                        <a:t>21-24</a:t>
                      </a:r>
                    </a:p>
                  </a:txBody>
                  <a:tcPr marL="137160" marR="137160" marT="68580" marB="68580"/>
                </a:tc>
                <a:tc>
                  <a:txBody>
                    <a:bodyPr/>
                    <a:lstStyle/>
                    <a:p>
                      <a:pPr algn="ctr"/>
                      <a:r>
                        <a:rPr lang="en-US" sz="2700" dirty="0">
                          <a:latin typeface="Girl Scout Text Book" panose="02020003000000000000" pitchFamily="18" charset="0"/>
                        </a:rPr>
                        <a:t>$27.98</a:t>
                      </a:r>
                    </a:p>
                  </a:txBody>
                  <a:tcPr marL="137160" marR="137160" marT="68580" marB="68580"/>
                </a:tc>
                <a:tc>
                  <a:txBody>
                    <a:bodyPr/>
                    <a:lstStyle/>
                    <a:p>
                      <a:pPr algn="ctr"/>
                      <a:r>
                        <a:rPr lang="en-US" sz="2700" strike="noStrike" dirty="0">
                          <a:latin typeface="Girl Scout Text Book" panose="02020003000000000000" pitchFamily="18" charset="0"/>
                        </a:rPr>
                        <a:t>$21.98</a:t>
                      </a:r>
                    </a:p>
                  </a:txBody>
                  <a:tcPr marL="137160" marR="137160" marT="68580" marB="68580"/>
                </a:tc>
                <a:extLst>
                  <a:ext uri="{0D108BD9-81ED-4DB2-BD59-A6C34878D82A}">
                    <a16:rowId xmlns:a16="http://schemas.microsoft.com/office/drawing/2014/main" val="328702371"/>
                  </a:ext>
                </a:extLst>
              </a:tr>
            </a:tbl>
          </a:graphicData>
        </a:graphic>
      </p:graphicFrame>
      <p:sp>
        <p:nvSpPr>
          <p:cNvPr id="21" name="Explosion 1 20"/>
          <p:cNvSpPr/>
          <p:nvPr/>
        </p:nvSpPr>
        <p:spPr>
          <a:xfrm>
            <a:off x="13944600" y="5219700"/>
            <a:ext cx="2971800" cy="3642782"/>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TextBox 21"/>
          <p:cNvSpPr txBox="1"/>
          <p:nvPr/>
        </p:nvSpPr>
        <p:spPr>
          <a:xfrm>
            <a:off x="14478000" y="6438900"/>
            <a:ext cx="1981200" cy="954107"/>
          </a:xfrm>
          <a:prstGeom prst="rect">
            <a:avLst/>
          </a:prstGeom>
          <a:noFill/>
        </p:spPr>
        <p:txBody>
          <a:bodyPr wrap="square" rtlCol="0">
            <a:spAutoFit/>
          </a:bodyPr>
          <a:lstStyle/>
          <a:p>
            <a:pPr algn="ctr"/>
            <a:r>
              <a:rPr lang="en-US" sz="2400" b="1" dirty="0" smtClean="0"/>
              <a:t>8-24 </a:t>
            </a:r>
            <a:r>
              <a:rPr lang="en-US" sz="2400" b="1" dirty="0"/>
              <a:t>packages</a:t>
            </a:r>
          </a:p>
          <a:p>
            <a:pPr algn="ctr"/>
            <a:r>
              <a:rPr lang="en-US" sz="3200" b="1" dirty="0"/>
              <a:t>$6 OFF !!!</a:t>
            </a:r>
          </a:p>
        </p:txBody>
      </p:sp>
    </p:spTree>
    <p:extLst>
      <p:ext uri="{BB962C8B-B14F-4D97-AF65-F5344CB8AC3E}">
        <p14:creationId xmlns:p14="http://schemas.microsoft.com/office/powerpoint/2010/main" val="377463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18" name="Freeform 6"/>
          <p:cNvSpPr/>
          <p:nvPr/>
        </p:nvSpPr>
        <p:spPr>
          <a:xfrm>
            <a:off x="5252673" y="6580601"/>
            <a:ext cx="1855376" cy="1232221"/>
          </a:xfrm>
          <a:custGeom>
            <a:avLst/>
            <a:gdLst/>
            <a:ahLst/>
            <a:cxnLst/>
            <a:rect l="l" t="t" r="r" b="b"/>
            <a:pathLst>
              <a:path w="4641414" h="3082527">
                <a:moveTo>
                  <a:pt x="0" y="0"/>
                </a:moveTo>
                <a:lnTo>
                  <a:pt x="4641414" y="0"/>
                </a:lnTo>
                <a:lnTo>
                  <a:pt x="4641414" y="3082527"/>
                </a:lnTo>
                <a:lnTo>
                  <a:pt x="0" y="3082527"/>
                </a:lnTo>
                <a:lnTo>
                  <a:pt x="0" y="0"/>
                </a:lnTo>
                <a:close/>
              </a:path>
            </a:pathLst>
          </a:custGeom>
          <a:blipFill>
            <a:blip r:embed="rId3"/>
            <a:stretch>
              <a:fillRect l="-6106" r="-9576" b="-3553"/>
            </a:stretch>
          </a:blipFill>
        </p:spPr>
        <p:txBody>
          <a:bodyPr/>
          <a:lstStyle/>
          <a:p>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1" y="-9613"/>
            <a:ext cx="7684046" cy="9550884"/>
          </a:xfrm>
          <a:prstGeom prst="rect">
            <a:avLst/>
          </a:prstGeom>
          <a:ln>
            <a:noFill/>
          </a:ln>
          <a:effectLst>
            <a:outerShdw blurRad="292100" dist="139700" dir="2700000" algn="tl" rotWithShape="0">
              <a:srgbClr val="333333">
                <a:alpha val="65000"/>
              </a:srgbClr>
            </a:outerShdw>
          </a:effectLst>
        </p:spPr>
      </p:pic>
      <p:grpSp>
        <p:nvGrpSpPr>
          <p:cNvPr id="2" name="Group 2"/>
          <p:cNvGrpSpPr/>
          <p:nvPr/>
        </p:nvGrpSpPr>
        <p:grpSpPr>
          <a:xfrm rot="-10800000">
            <a:off x="0" y="0"/>
            <a:ext cx="374904" cy="10287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5" name="Freeform 5"/>
          <p:cNvSpPr/>
          <p:nvPr/>
        </p:nvSpPr>
        <p:spPr>
          <a:xfrm>
            <a:off x="16464657" y="8488032"/>
            <a:ext cx="1589286" cy="1540535"/>
          </a:xfrm>
          <a:custGeom>
            <a:avLst/>
            <a:gdLst/>
            <a:ahLst/>
            <a:cxnLst/>
            <a:rect l="l" t="t" r="r" b="b"/>
            <a:pathLst>
              <a:path w="1589286" h="1540535">
                <a:moveTo>
                  <a:pt x="0" y="0"/>
                </a:moveTo>
                <a:lnTo>
                  <a:pt x="1589286" y="0"/>
                </a:lnTo>
                <a:lnTo>
                  <a:pt x="1589286" y="1540536"/>
                </a:lnTo>
                <a:lnTo>
                  <a:pt x="0" y="1540536"/>
                </a:lnTo>
                <a:lnTo>
                  <a:pt x="0" y="0"/>
                </a:lnTo>
                <a:close/>
              </a:path>
            </a:pathLst>
          </a:custGeom>
          <a:blipFill>
            <a:blip r:embed="rId5"/>
            <a:stretch>
              <a:fillRect/>
            </a:stretch>
          </a:blipFill>
        </p:spPr>
        <p:txBody>
          <a:bodyPr/>
          <a:lstStyle/>
          <a:p>
            <a:endParaRPr lang="en-US"/>
          </a:p>
        </p:txBody>
      </p:sp>
      <p:sp>
        <p:nvSpPr>
          <p:cNvPr id="6" name="Freeform 6"/>
          <p:cNvSpPr/>
          <p:nvPr/>
        </p:nvSpPr>
        <p:spPr>
          <a:xfrm>
            <a:off x="10990998" y="1090996"/>
            <a:ext cx="6258238" cy="6064222"/>
          </a:xfrm>
          <a:custGeom>
            <a:avLst/>
            <a:gdLst/>
            <a:ahLst/>
            <a:cxnLst/>
            <a:rect l="l" t="t" r="r" b="b"/>
            <a:pathLst>
              <a:path w="9230527" h="5746003">
                <a:moveTo>
                  <a:pt x="0" y="0"/>
                </a:moveTo>
                <a:lnTo>
                  <a:pt x="9230527" y="0"/>
                </a:lnTo>
                <a:lnTo>
                  <a:pt x="9230527" y="5746003"/>
                </a:lnTo>
                <a:lnTo>
                  <a:pt x="0" y="5746003"/>
                </a:lnTo>
                <a:lnTo>
                  <a:pt x="0" y="0"/>
                </a:lnTo>
                <a:close/>
              </a:path>
            </a:pathLst>
          </a:custGeom>
          <a:blipFill>
            <a:blip r:embed="rId6"/>
            <a:srcRect/>
            <a:stretch>
              <a:fillRect l="-29914" r="-25748"/>
            </a:stretch>
          </a:blipFill>
        </p:spPr>
        <p:txBody>
          <a:bodyPr/>
          <a:lstStyle/>
          <a:p>
            <a:endParaRPr lang="en-US"/>
          </a:p>
        </p:txBody>
      </p:sp>
      <p:sp>
        <p:nvSpPr>
          <p:cNvPr id="9" name="TextBox 9"/>
          <p:cNvSpPr txBox="1"/>
          <p:nvPr/>
        </p:nvSpPr>
        <p:spPr>
          <a:xfrm>
            <a:off x="733997" y="446664"/>
            <a:ext cx="8550215" cy="1533433"/>
          </a:xfrm>
          <a:prstGeom prst="rect">
            <a:avLst/>
          </a:prstGeom>
        </p:spPr>
        <p:txBody>
          <a:bodyPr wrap="square" lIns="0" tIns="0" rIns="0" bIns="0" rtlCol="0" anchor="t">
            <a:spAutoFit/>
          </a:bodyPr>
          <a:lstStyle/>
          <a:p>
            <a:pPr>
              <a:lnSpc>
                <a:spcPct val="200000"/>
              </a:lnSpc>
              <a:spcBef>
                <a:spcPct val="0"/>
              </a:spcBef>
            </a:pPr>
            <a:r>
              <a:rPr lang="en-US" sz="3600" b="1" dirty="0">
                <a:solidFill>
                  <a:srgbClr val="365B6D"/>
                </a:solidFill>
                <a:latin typeface="Citrus Gothic" panose="00000500000000000000" pitchFamily="2" charset="0"/>
                <a:ea typeface="Source Sans Pro"/>
                <a:cs typeface="Source Sans Pro"/>
                <a:sym typeface="Source Sans Pro"/>
              </a:rPr>
              <a:t>The Black Footed Ferret </a:t>
            </a:r>
          </a:p>
          <a:p>
            <a:pPr>
              <a:lnSpc>
                <a:spcPts val="3323"/>
              </a:lnSpc>
              <a:spcBef>
                <a:spcPct val="0"/>
              </a:spcBef>
            </a:pPr>
            <a:r>
              <a:rPr lang="en-US" sz="3600" b="1" dirty="0">
                <a:solidFill>
                  <a:srgbClr val="365B6D"/>
                </a:solidFill>
                <a:latin typeface="Citrus Gothic" panose="00000500000000000000" pitchFamily="2" charset="0"/>
                <a:ea typeface="Source Sans Pro"/>
                <a:cs typeface="Source Sans Pro"/>
                <a:sym typeface="Source Sans Pro"/>
              </a:rPr>
              <a:t>is ready to be your new BFF!</a:t>
            </a:r>
          </a:p>
        </p:txBody>
      </p:sp>
      <p:sp>
        <p:nvSpPr>
          <p:cNvPr id="11" name="TextBox 10">
            <a:extLst>
              <a:ext uri="{FF2B5EF4-FFF2-40B4-BE49-F238E27FC236}">
                <a16:creationId xmlns:a16="http://schemas.microsoft.com/office/drawing/2014/main" id="{F46B9012-B7DE-43DF-BD61-879F4DC30569}"/>
              </a:ext>
            </a:extLst>
          </p:cNvPr>
          <p:cNvSpPr txBox="1"/>
          <p:nvPr/>
        </p:nvSpPr>
        <p:spPr>
          <a:xfrm>
            <a:off x="685801" y="8825490"/>
            <a:ext cx="5257799" cy="938719"/>
          </a:xfrm>
          <a:prstGeom prst="rect">
            <a:avLst/>
          </a:prstGeom>
          <a:noFill/>
        </p:spPr>
        <p:txBody>
          <a:bodyPr wrap="square">
            <a:spAutoFit/>
          </a:bodyPr>
          <a:lstStyle/>
          <a:p>
            <a:pPr>
              <a:lnSpc>
                <a:spcPts val="3323"/>
              </a:lnSpc>
              <a:spcBef>
                <a:spcPct val="0"/>
              </a:spcBef>
            </a:pPr>
            <a:r>
              <a:rPr lang="en-US" sz="2000" dirty="0">
                <a:solidFill>
                  <a:srgbClr val="365B6D"/>
                </a:solidFill>
                <a:latin typeface="Source Sans Pro"/>
                <a:ea typeface="Source Sans Pro"/>
                <a:cs typeface="Source Sans Pro"/>
                <a:sym typeface="Source Sans Pro"/>
              </a:rPr>
              <a:t>All 2026 seasonal assets are available for volunteers on </a:t>
            </a:r>
            <a:r>
              <a:rPr lang="en-US" sz="2000" u="sng" dirty="0">
                <a:solidFill>
                  <a:srgbClr val="365B6D"/>
                </a:solidFill>
                <a:latin typeface="Source Sans Pro"/>
                <a:ea typeface="Source Sans Pro"/>
                <a:cs typeface="Source Sans Pro"/>
                <a:sym typeface="Source Sans Pro"/>
                <a:hlinkClick r:id="rId7" tooltip="https://www.flickr.com/photos/abcbakersvolunteergallery/albums/"/>
              </a:rPr>
              <a:t>ABC’s Volunteer Flickr Art Gallery</a:t>
            </a:r>
          </a:p>
        </p:txBody>
      </p:sp>
      <p:sp>
        <p:nvSpPr>
          <p:cNvPr id="10" name="Rectangle 9"/>
          <p:cNvSpPr/>
          <p:nvPr/>
        </p:nvSpPr>
        <p:spPr>
          <a:xfrm>
            <a:off x="685800" y="2112672"/>
            <a:ext cx="8762999" cy="1361911"/>
          </a:xfrm>
          <a:prstGeom prst="rect">
            <a:avLst/>
          </a:prstGeom>
        </p:spPr>
        <p:txBody>
          <a:bodyPr wrap="square">
            <a:spAutoFit/>
          </a:bodyPr>
          <a:lstStyle/>
          <a:p>
            <a:pPr>
              <a:lnSpc>
                <a:spcPts val="3323"/>
              </a:lnSpc>
              <a:spcBef>
                <a:spcPct val="0"/>
              </a:spcBef>
            </a:pPr>
            <a:r>
              <a:rPr lang="en-US" sz="2400" dirty="0">
                <a:solidFill>
                  <a:srgbClr val="365B6D"/>
                </a:solidFill>
                <a:latin typeface="Girl Scout Display Light" panose="02020003000000000000" pitchFamily="18" charset="0"/>
                <a:ea typeface="Source Sans Pro"/>
                <a:cs typeface="Source Sans Pro"/>
                <a:sym typeface="Source Sans Pro"/>
              </a:rPr>
              <a:t>The Girl Scout Cookie sale has endless possibilities for Girl Scouts to continue building on the five skills, let’s make it fun together and support these brave and fierce Girl Scouts!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31" y="4290508"/>
            <a:ext cx="5609485" cy="4033734"/>
          </a:xfrm>
          <a:prstGeom prst="rect">
            <a:avLst/>
          </a:prstGeom>
        </p:spPr>
      </p:pic>
      <p:sp>
        <p:nvSpPr>
          <p:cNvPr id="14" name="Freeform 8"/>
          <p:cNvSpPr/>
          <p:nvPr/>
        </p:nvSpPr>
        <p:spPr>
          <a:xfrm rot="1081261">
            <a:off x="7451553" y="3869773"/>
            <a:ext cx="980872" cy="884066"/>
          </a:xfrm>
          <a:custGeom>
            <a:avLst/>
            <a:gdLst/>
            <a:ahLst/>
            <a:cxnLst/>
            <a:rect l="l" t="t" r="r" b="b"/>
            <a:pathLst>
              <a:path w="3967031" h="3792382">
                <a:moveTo>
                  <a:pt x="0" y="0"/>
                </a:moveTo>
                <a:lnTo>
                  <a:pt x="3967031" y="0"/>
                </a:lnTo>
                <a:lnTo>
                  <a:pt x="3967031" y="3792382"/>
                </a:lnTo>
                <a:lnTo>
                  <a:pt x="0" y="3792382"/>
                </a:lnTo>
                <a:lnTo>
                  <a:pt x="0" y="0"/>
                </a:lnTo>
                <a:close/>
              </a:path>
            </a:pathLst>
          </a:custGeom>
          <a:blipFill>
            <a:blip r:embed="rId9"/>
            <a:stretch>
              <a:fillRect/>
            </a:stretch>
          </a:blipFill>
        </p:spPr>
        <p:txBody>
          <a:bodyPr/>
          <a:lstStyle/>
          <a:p>
            <a:endParaRPr lang="en-US"/>
          </a:p>
        </p:txBody>
      </p:sp>
      <p:sp>
        <p:nvSpPr>
          <p:cNvPr id="15" name="Freeform 10"/>
          <p:cNvSpPr/>
          <p:nvPr/>
        </p:nvSpPr>
        <p:spPr>
          <a:xfrm>
            <a:off x="5834781" y="5581260"/>
            <a:ext cx="1525987" cy="342384"/>
          </a:xfrm>
          <a:custGeom>
            <a:avLst/>
            <a:gdLst/>
            <a:ahLst/>
            <a:cxnLst/>
            <a:rect l="l" t="t" r="r" b="b"/>
            <a:pathLst>
              <a:path w="4578873" h="1027355">
                <a:moveTo>
                  <a:pt x="0" y="0"/>
                </a:moveTo>
                <a:lnTo>
                  <a:pt x="4578873" y="0"/>
                </a:lnTo>
                <a:lnTo>
                  <a:pt x="4578873" y="1027355"/>
                </a:lnTo>
                <a:lnTo>
                  <a:pt x="0" y="1027355"/>
                </a:lnTo>
                <a:lnTo>
                  <a:pt x="0" y="0"/>
                </a:lnTo>
                <a:close/>
              </a:path>
            </a:pathLst>
          </a:custGeom>
          <a:blipFill>
            <a:blip r:embed="rId10"/>
            <a:stretch>
              <a:fillRect/>
            </a:stretch>
          </a:blipFill>
        </p:spPr>
        <p:txBody>
          <a:bodyPr/>
          <a:lstStyle/>
          <a:p>
            <a:endParaRPr lang="en-US"/>
          </a:p>
        </p:txBody>
      </p:sp>
      <p:sp>
        <p:nvSpPr>
          <p:cNvPr id="16" name="Freeform 12"/>
          <p:cNvSpPr/>
          <p:nvPr/>
        </p:nvSpPr>
        <p:spPr>
          <a:xfrm rot="911793">
            <a:off x="7122564" y="4793142"/>
            <a:ext cx="1181162" cy="995652"/>
          </a:xfrm>
          <a:custGeom>
            <a:avLst/>
            <a:gdLst/>
            <a:ahLst/>
            <a:cxnLst/>
            <a:rect l="l" t="t" r="r" b="b"/>
            <a:pathLst>
              <a:path w="4385316" h="3696569">
                <a:moveTo>
                  <a:pt x="0" y="0"/>
                </a:moveTo>
                <a:lnTo>
                  <a:pt x="4385316" y="0"/>
                </a:lnTo>
                <a:lnTo>
                  <a:pt x="4385316" y="3696569"/>
                </a:lnTo>
                <a:lnTo>
                  <a:pt x="0" y="3696569"/>
                </a:lnTo>
                <a:lnTo>
                  <a:pt x="0" y="0"/>
                </a:lnTo>
                <a:close/>
              </a:path>
            </a:pathLst>
          </a:custGeom>
          <a:blipFill>
            <a:blip r:embed="rId11"/>
            <a:stretch>
              <a:fillRect/>
            </a:stretch>
          </a:blipFill>
        </p:spPr>
        <p:txBody>
          <a:bodyPr/>
          <a:lstStyle/>
          <a:p>
            <a:endParaRPr lang="en-US"/>
          </a:p>
        </p:txBody>
      </p:sp>
      <p:sp>
        <p:nvSpPr>
          <p:cNvPr id="17" name="Freeform 13"/>
          <p:cNvSpPr/>
          <p:nvPr/>
        </p:nvSpPr>
        <p:spPr>
          <a:xfrm rot="20732546">
            <a:off x="6979193" y="5843427"/>
            <a:ext cx="1343669" cy="1397849"/>
          </a:xfrm>
          <a:custGeom>
            <a:avLst/>
            <a:gdLst/>
            <a:ahLst/>
            <a:cxnLst/>
            <a:rect l="l" t="t" r="r" b="b"/>
            <a:pathLst>
              <a:path w="3719156" h="3869122">
                <a:moveTo>
                  <a:pt x="0" y="0"/>
                </a:moveTo>
                <a:lnTo>
                  <a:pt x="3719155" y="0"/>
                </a:lnTo>
                <a:lnTo>
                  <a:pt x="3719155" y="3869122"/>
                </a:lnTo>
                <a:lnTo>
                  <a:pt x="0" y="3869122"/>
                </a:lnTo>
                <a:lnTo>
                  <a:pt x="0" y="0"/>
                </a:lnTo>
                <a:close/>
              </a:path>
            </a:pathLst>
          </a:custGeom>
          <a:blipFill>
            <a:blip r:embed="rId12"/>
            <a:stretch>
              <a:fillRect/>
            </a:stretch>
          </a:blipFill>
        </p:spPr>
        <p:txBody>
          <a:bodyPr/>
          <a:lstStyle/>
          <a:p>
            <a:endParaRPr lang="en-US"/>
          </a:p>
        </p:txBody>
      </p:sp>
      <p:sp>
        <p:nvSpPr>
          <p:cNvPr id="19" name="Freeform 11"/>
          <p:cNvSpPr/>
          <p:nvPr/>
        </p:nvSpPr>
        <p:spPr>
          <a:xfrm rot="21224088">
            <a:off x="5263668" y="4395958"/>
            <a:ext cx="2117393" cy="636649"/>
          </a:xfrm>
          <a:custGeom>
            <a:avLst/>
            <a:gdLst/>
            <a:ahLst/>
            <a:cxnLst/>
            <a:rect l="l" t="t" r="r" b="b"/>
            <a:pathLst>
              <a:path w="5095822" h="1532190">
                <a:moveTo>
                  <a:pt x="0" y="0"/>
                </a:moveTo>
                <a:lnTo>
                  <a:pt x="5095822" y="0"/>
                </a:lnTo>
                <a:lnTo>
                  <a:pt x="5095822" y="1532190"/>
                </a:lnTo>
                <a:lnTo>
                  <a:pt x="0" y="1532190"/>
                </a:lnTo>
                <a:lnTo>
                  <a:pt x="0" y="0"/>
                </a:lnTo>
                <a:close/>
              </a:path>
            </a:pathLst>
          </a:custGeom>
          <a:blipFill>
            <a:blip r:embed="rId13"/>
            <a:stretch>
              <a:fillRect/>
            </a:stretch>
          </a:blipFill>
        </p:spPr>
        <p:txBody>
          <a:bodyPr/>
          <a:lstStyle/>
          <a:p>
            <a:endParaRPr lang="en-US"/>
          </a:p>
        </p:txBody>
      </p:sp>
      <p:pic>
        <p:nvPicPr>
          <p:cNvPr id="20" name="Picture 19">
            <a:extLst>
              <a:ext uri="{FF2B5EF4-FFF2-40B4-BE49-F238E27FC236}">
                <a16:creationId xmlns:a16="http://schemas.microsoft.com/office/drawing/2014/main" id="{44125F53-F484-439A-B7AF-999058BF3F07}"/>
              </a:ext>
            </a:extLst>
          </p:cNvPr>
          <p:cNvPicPr>
            <a:picLocks noChangeAspect="1"/>
          </p:cNvPicPr>
          <p:nvPr/>
        </p:nvPicPr>
        <p:blipFill>
          <a:blip r:embed="rId14"/>
          <a:stretch>
            <a:fillRect/>
          </a:stretch>
        </p:blipFill>
        <p:spPr>
          <a:xfrm rot="417045">
            <a:off x="6626643" y="7484841"/>
            <a:ext cx="1760246" cy="23250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175" y="0"/>
            <a:ext cx="374904" cy="1014984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4"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73" name="Rectangle 72">
            <a:extLst>
              <a:ext uri="{FF2B5EF4-FFF2-40B4-BE49-F238E27FC236}">
                <a16:creationId xmlns:a16="http://schemas.microsoft.com/office/drawing/2014/main" id="{E4BA44F0-1131-4E88-C4E8-E2922AF43E09}"/>
              </a:ext>
            </a:extLst>
          </p:cNvPr>
          <p:cNvSpPr/>
          <p:nvPr/>
        </p:nvSpPr>
        <p:spPr>
          <a:xfrm>
            <a:off x="-10175" y="25818"/>
            <a:ext cx="8392176" cy="846333"/>
          </a:xfrm>
          <a:prstGeom prst="rect">
            <a:avLst/>
          </a:prstGeom>
          <a:solidFill>
            <a:srgbClr val="0081A3"/>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5"/>
          <p:cNvSpPr txBox="1"/>
          <p:nvPr/>
        </p:nvSpPr>
        <p:spPr>
          <a:xfrm>
            <a:off x="360788" y="-286931"/>
            <a:ext cx="16623442" cy="916789"/>
          </a:xfrm>
          <a:prstGeom prst="rect">
            <a:avLst/>
          </a:prstGeom>
        </p:spPr>
        <p:txBody>
          <a:bodyPr lIns="0" tIns="0" rIns="0" bIns="0" rtlCol="0" anchor="t">
            <a:spAutoFit/>
          </a:bodyPr>
          <a:lstStyle/>
          <a:p>
            <a:pPr marL="0" lvl="0" indent="0" algn="l">
              <a:lnSpc>
                <a:spcPts val="8360"/>
              </a:lnSpc>
              <a:spcBef>
                <a:spcPct val="0"/>
              </a:spcBef>
            </a:pPr>
            <a:r>
              <a:rPr lang="en-US" sz="3200" dirty="0">
                <a:solidFill>
                  <a:schemeClr val="bg1"/>
                </a:solidFill>
                <a:latin typeface="Girl Scout Display Light" panose="02020003000000000000" pitchFamily="18" charset="0"/>
                <a:ea typeface="Source Sans Pro"/>
                <a:cs typeface="Source Sans Pro"/>
                <a:sym typeface="Source Sans Pro"/>
              </a:rPr>
              <a:t>Council Important Cookie Program Dates</a:t>
            </a:r>
          </a:p>
        </p:txBody>
      </p:sp>
      <p:grpSp>
        <p:nvGrpSpPr>
          <p:cNvPr id="9" name="Group 8"/>
          <p:cNvGrpSpPr/>
          <p:nvPr/>
        </p:nvGrpSpPr>
        <p:grpSpPr>
          <a:xfrm>
            <a:off x="2436028" y="1352844"/>
            <a:ext cx="3032500" cy="936539"/>
            <a:chOff x="1667088" y="254811"/>
            <a:chExt cx="3032500" cy="936539"/>
          </a:xfrm>
        </p:grpSpPr>
        <p:sp>
          <p:nvSpPr>
            <p:cNvPr id="8" name="TextBox 7"/>
            <p:cNvSpPr txBox="1"/>
            <p:nvPr/>
          </p:nvSpPr>
          <p:spPr>
            <a:xfrm>
              <a:off x="1667088" y="254811"/>
              <a:ext cx="3032500"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“Soft” Program opening IN DIGITAL COOKIE</a:t>
              </a:r>
            </a:p>
          </p:txBody>
        </p:sp>
        <p:sp>
          <p:nvSpPr>
            <p:cNvPr id="13" name="TextBox 12"/>
            <p:cNvSpPr txBox="1"/>
            <p:nvPr/>
          </p:nvSpPr>
          <p:spPr>
            <a:xfrm>
              <a:off x="1677362" y="914351"/>
              <a:ext cx="2749379" cy="276999"/>
            </a:xfrm>
            <a:prstGeom prst="rect">
              <a:avLst/>
            </a:prstGeom>
            <a:noFill/>
          </p:spPr>
          <p:txBody>
            <a:bodyPr wrap="square" rtlCol="0">
              <a:spAutoFit/>
            </a:bodyPr>
            <a:lstStyle/>
            <a:p>
              <a:r>
                <a:rPr lang="en-US" sz="1200" dirty="0">
                  <a:latin typeface="Girl Scout Text Medium" panose="02020003000000000000" pitchFamily="18" charset="0"/>
                  <a:cs typeface="Girl Scout" panose="020B0604020202020204" charset="0"/>
                </a:rPr>
                <a:t>Girl Online Direct Shipped Only</a:t>
              </a:r>
            </a:p>
          </p:txBody>
        </p:sp>
      </p:grpSp>
      <p:sp>
        <p:nvSpPr>
          <p:cNvPr id="23" name="TextBox 22"/>
          <p:cNvSpPr txBox="1"/>
          <p:nvPr/>
        </p:nvSpPr>
        <p:spPr>
          <a:xfrm>
            <a:off x="2379781" y="7280580"/>
            <a:ext cx="3271876"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Council booth lottery opens IN SMART COOKIES</a:t>
            </a:r>
          </a:p>
        </p:txBody>
      </p:sp>
      <p:sp>
        <p:nvSpPr>
          <p:cNvPr id="24" name="TextBox 23"/>
          <p:cNvSpPr txBox="1"/>
          <p:nvPr/>
        </p:nvSpPr>
        <p:spPr>
          <a:xfrm>
            <a:off x="2361033" y="7860410"/>
            <a:ext cx="2415040" cy="646331"/>
          </a:xfrm>
          <a:prstGeom prst="rect">
            <a:avLst/>
          </a:prstGeom>
          <a:noFill/>
        </p:spPr>
        <p:txBody>
          <a:bodyPr wrap="square" rtlCol="0">
            <a:spAutoFit/>
          </a:bodyPr>
          <a:lstStyle/>
          <a:p>
            <a:r>
              <a:rPr lang="en-US" sz="1200" dirty="0">
                <a:latin typeface="Girl Scout Display Light" panose="02020003000000000000" pitchFamily="18" charset="0"/>
              </a:rPr>
              <a:t>Troops may enter in Smart Cookies for a chance to win a Council Sponsored Booths</a:t>
            </a:r>
          </a:p>
        </p:txBody>
      </p:sp>
      <p:sp>
        <p:nvSpPr>
          <p:cNvPr id="25" name="TextBox 24"/>
          <p:cNvSpPr txBox="1"/>
          <p:nvPr/>
        </p:nvSpPr>
        <p:spPr>
          <a:xfrm>
            <a:off x="7863821" y="1204860"/>
            <a:ext cx="3493204"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Council booth lottery CLOSES IN SMART COOKIES</a:t>
            </a:r>
          </a:p>
        </p:txBody>
      </p:sp>
      <p:sp>
        <p:nvSpPr>
          <p:cNvPr id="26" name="TextBox 25"/>
          <p:cNvSpPr txBox="1"/>
          <p:nvPr/>
        </p:nvSpPr>
        <p:spPr>
          <a:xfrm>
            <a:off x="7854138" y="1818480"/>
            <a:ext cx="2723887" cy="646331"/>
          </a:xfrm>
          <a:prstGeom prst="rect">
            <a:avLst/>
          </a:prstGeom>
          <a:noFill/>
        </p:spPr>
        <p:txBody>
          <a:bodyPr wrap="square" rtlCol="0">
            <a:spAutoFit/>
          </a:bodyPr>
          <a:lstStyle/>
          <a:p>
            <a:r>
              <a:rPr lang="en-US" sz="1200" dirty="0">
                <a:latin typeface="Girl Scout Display Light" panose="02020003000000000000" pitchFamily="18" charset="0"/>
              </a:rPr>
              <a:t>Last day for troops to enter their selections for the Council Sponsored Booth Lottery</a:t>
            </a:r>
          </a:p>
        </p:txBody>
      </p:sp>
      <p:sp>
        <p:nvSpPr>
          <p:cNvPr id="27" name="TextBox 26"/>
          <p:cNvSpPr txBox="1"/>
          <p:nvPr/>
        </p:nvSpPr>
        <p:spPr>
          <a:xfrm>
            <a:off x="7670267" y="7361890"/>
            <a:ext cx="3588981"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INITIAL ORDERS: TROOP REVIEW IN SMART COOKIES</a:t>
            </a:r>
          </a:p>
        </p:txBody>
      </p:sp>
      <p:sp>
        <p:nvSpPr>
          <p:cNvPr id="28" name="TextBox 27"/>
          <p:cNvSpPr txBox="1"/>
          <p:nvPr/>
        </p:nvSpPr>
        <p:spPr>
          <a:xfrm>
            <a:off x="7670267" y="8008221"/>
            <a:ext cx="3096451" cy="646331"/>
          </a:xfrm>
          <a:prstGeom prst="rect">
            <a:avLst/>
          </a:prstGeom>
          <a:noFill/>
        </p:spPr>
        <p:txBody>
          <a:bodyPr wrap="square" rtlCol="0">
            <a:spAutoFit/>
          </a:bodyPr>
          <a:lstStyle/>
          <a:p>
            <a:r>
              <a:rPr lang="en-US" sz="1200" dirty="0">
                <a:latin typeface="Girl Scout Display Light" panose="02020003000000000000" pitchFamily="18" charset="0"/>
              </a:rPr>
              <a:t>Last day for troop volunteers to enter and update the Initial Cookie and Recognition Orders in Smart Cookies</a:t>
            </a:r>
          </a:p>
        </p:txBody>
      </p:sp>
      <p:grpSp>
        <p:nvGrpSpPr>
          <p:cNvPr id="11" name="Group 10"/>
          <p:cNvGrpSpPr/>
          <p:nvPr/>
        </p:nvGrpSpPr>
        <p:grpSpPr>
          <a:xfrm>
            <a:off x="6296793" y="2400447"/>
            <a:ext cx="4551744" cy="3271725"/>
            <a:chOff x="5590904" y="2146609"/>
            <a:chExt cx="4833677" cy="3657563"/>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768" y="2362973"/>
              <a:ext cx="3441199" cy="344119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3360" flipH="1">
              <a:off x="5698785" y="2038728"/>
              <a:ext cx="1466380" cy="1682142"/>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6955100" y="2649537"/>
              <a:ext cx="3469481" cy="1892401"/>
            </a:xfrm>
            <a:prstGeom prst="rect">
              <a:avLst/>
            </a:prstGeom>
            <a:noFill/>
          </p:spPr>
          <p:txBody>
            <a:bodyPr wrap="square" rtlCol="0">
              <a:spAutoFit/>
            </a:bodyPr>
            <a:lstStyle/>
            <a:p>
              <a:pPr algn="ctr"/>
              <a:r>
                <a:rPr lang="en-US" sz="2000" dirty="0">
                  <a:solidFill>
                    <a:schemeClr val="tx1">
                      <a:lumMod val="95000"/>
                      <a:lumOff val="5000"/>
                    </a:schemeClr>
                  </a:solidFill>
                  <a:latin typeface="Girl Scout Text Medium" panose="02020003000000000000" pitchFamily="18" charset="0"/>
                  <a:cs typeface="Girl Scout" panose="020B0604020202020204" charset="0"/>
                </a:rPr>
                <a:t>Jan 31</a:t>
              </a:r>
              <a:r>
                <a:rPr lang="en-US" sz="2000" baseline="30000" dirty="0">
                  <a:solidFill>
                    <a:schemeClr val="tx1">
                      <a:lumMod val="95000"/>
                      <a:lumOff val="5000"/>
                    </a:schemeClr>
                  </a:solidFill>
                  <a:latin typeface="Girl Scout Text Medium" panose="02020003000000000000" pitchFamily="18" charset="0"/>
                  <a:cs typeface="Girl Scout" panose="020B0604020202020204" charset="0"/>
                </a:rPr>
                <a:t>ST</a:t>
              </a:r>
              <a:r>
                <a:rPr lang="en-US" sz="2000" dirty="0">
                  <a:solidFill>
                    <a:schemeClr val="tx1">
                      <a:lumMod val="95000"/>
                      <a:lumOff val="5000"/>
                    </a:schemeClr>
                  </a:solidFill>
                  <a:latin typeface="Girl Scout Text Medium" panose="02020003000000000000" pitchFamily="18" charset="0"/>
                  <a:cs typeface="Girl Scout" panose="020B0604020202020204" charset="0"/>
                </a:rPr>
                <a:t> 11:59pm</a:t>
              </a:r>
            </a:p>
            <a:p>
              <a:pPr algn="ctr"/>
              <a:r>
                <a:rPr lang="en-US" sz="2000" dirty="0">
                  <a:solidFill>
                    <a:schemeClr val="tx1">
                      <a:lumMod val="95000"/>
                      <a:lumOff val="5000"/>
                    </a:schemeClr>
                  </a:solidFill>
                  <a:latin typeface="Girl Scout Text Medium" panose="02020003000000000000" pitchFamily="18" charset="0"/>
                  <a:cs typeface="Girl Scout" panose="020B0604020202020204" charset="0"/>
                </a:rPr>
                <a:t>INITIAL CLOSES in </a:t>
              </a:r>
            </a:p>
            <a:p>
              <a:pPr algn="ctr"/>
              <a:r>
                <a:rPr lang="en-US" sz="2000" dirty="0">
                  <a:solidFill>
                    <a:schemeClr val="tx1">
                      <a:lumMod val="95000"/>
                      <a:lumOff val="5000"/>
                    </a:schemeClr>
                  </a:solidFill>
                  <a:latin typeface="Girl Scout Text Medium" panose="02020003000000000000" pitchFamily="18" charset="0"/>
                  <a:cs typeface="Girl Scout" panose="020B0604020202020204" charset="0"/>
                </a:rPr>
                <a:t>Digital Cookie for Caregiver Entry</a:t>
              </a:r>
            </a:p>
            <a:p>
              <a:pPr algn="ctr"/>
              <a:r>
                <a:rPr lang="en-US" sz="1200" dirty="0">
                  <a:solidFill>
                    <a:schemeClr val="tx1">
                      <a:lumMod val="95000"/>
                      <a:lumOff val="5000"/>
                    </a:schemeClr>
                  </a:solidFill>
                  <a:latin typeface="Girl Scout Text Medium" panose="02020003000000000000" pitchFamily="18" charset="0"/>
                  <a:cs typeface="Girl Scout" panose="020B0604020202020204" charset="0"/>
                </a:rPr>
                <a:t>&amp; TROOP LOTTERY WINNERS ARE NOTIFIED VIA SC EMAIL </a:t>
              </a:r>
            </a:p>
          </p:txBody>
        </p:sp>
        <p:sp>
          <p:nvSpPr>
            <p:cNvPr id="30" name="TextBox 29"/>
            <p:cNvSpPr txBox="1"/>
            <p:nvPr/>
          </p:nvSpPr>
          <p:spPr>
            <a:xfrm>
              <a:off x="7126237" y="4601298"/>
              <a:ext cx="3118431" cy="860182"/>
            </a:xfrm>
            <a:prstGeom prst="rect">
              <a:avLst/>
            </a:prstGeom>
            <a:noFill/>
          </p:spPr>
          <p:txBody>
            <a:bodyPr wrap="square" rtlCol="0">
              <a:spAutoFit/>
            </a:bodyPr>
            <a:lstStyle/>
            <a:p>
              <a:pPr algn="ctr"/>
              <a:r>
                <a:rPr lang="en-US" sz="1100" dirty="0">
                  <a:solidFill>
                    <a:schemeClr val="tx1">
                      <a:lumMod val="95000"/>
                      <a:lumOff val="5000"/>
                    </a:schemeClr>
                  </a:solidFill>
                  <a:latin typeface="Girl Scout Text Medium" panose="02020003000000000000" pitchFamily="18" charset="0"/>
                  <a:cs typeface="Girl Scout" panose="020B0604020202020204" charset="0"/>
                </a:rPr>
                <a:t>Parents must have their offline orders submitted in Digital Cookie. They have up to 5 days to approve online orders taken through Jan 31</a:t>
              </a:r>
              <a:r>
                <a:rPr lang="en-US" sz="1100" baseline="30000" dirty="0">
                  <a:solidFill>
                    <a:schemeClr val="tx1">
                      <a:lumMod val="95000"/>
                      <a:lumOff val="5000"/>
                    </a:schemeClr>
                  </a:solidFill>
                  <a:latin typeface="Girl Scout Text Medium" panose="02020003000000000000" pitchFamily="18" charset="0"/>
                  <a:cs typeface="Girl Scout" panose="020B0604020202020204" charset="0"/>
                </a:rPr>
                <a:t>st</a:t>
              </a:r>
              <a:r>
                <a:rPr lang="en-US" sz="1100" dirty="0">
                  <a:solidFill>
                    <a:schemeClr val="tx1">
                      <a:lumMod val="95000"/>
                      <a:lumOff val="5000"/>
                    </a:schemeClr>
                  </a:solidFill>
                  <a:latin typeface="Girl Scout Text Medium" panose="02020003000000000000" pitchFamily="18" charset="0"/>
                  <a:cs typeface="Girl Scout" panose="020B0604020202020204" charset="0"/>
                </a:rPr>
                <a:t>.</a:t>
              </a: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8479" flipH="1">
            <a:off x="-101464" y="8237268"/>
            <a:ext cx="2516582" cy="2516582"/>
          </a:xfrm>
          <a:prstGeom prst="rect">
            <a:avLst/>
          </a:prstGeom>
        </p:spPr>
      </p:pic>
      <p:sp>
        <p:nvSpPr>
          <p:cNvPr id="33" name="TextBox 32"/>
          <p:cNvSpPr txBox="1"/>
          <p:nvPr/>
        </p:nvSpPr>
        <p:spPr>
          <a:xfrm>
            <a:off x="7662539" y="8959370"/>
            <a:ext cx="3685553"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INITIAL ORDERS: SUPPM REVIEW IN SMART COOKIES</a:t>
            </a:r>
          </a:p>
        </p:txBody>
      </p:sp>
      <p:sp>
        <p:nvSpPr>
          <p:cNvPr id="34" name="TextBox 33"/>
          <p:cNvSpPr txBox="1"/>
          <p:nvPr/>
        </p:nvSpPr>
        <p:spPr>
          <a:xfrm>
            <a:off x="7662704" y="9497251"/>
            <a:ext cx="3588633" cy="646331"/>
          </a:xfrm>
          <a:prstGeom prst="rect">
            <a:avLst/>
          </a:prstGeom>
          <a:noFill/>
        </p:spPr>
        <p:txBody>
          <a:bodyPr wrap="square" rtlCol="0">
            <a:spAutoFit/>
          </a:bodyPr>
          <a:lstStyle/>
          <a:p>
            <a:r>
              <a:rPr lang="en-US" sz="1200" dirty="0">
                <a:latin typeface="Girl Scout Display Light" panose="02020003000000000000" pitchFamily="18" charset="0"/>
              </a:rPr>
              <a:t>Last day for SUPPM volunteers to review and edit Initial Cookie and Recognition Orders in Smart Cookies</a:t>
            </a:r>
          </a:p>
        </p:txBody>
      </p:sp>
      <p:sp>
        <p:nvSpPr>
          <p:cNvPr id="41" name="TextBox 40"/>
          <p:cNvSpPr txBox="1"/>
          <p:nvPr/>
        </p:nvSpPr>
        <p:spPr>
          <a:xfrm>
            <a:off x="7671052" y="5841758"/>
            <a:ext cx="3703448"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KEEP GOALING BEGINS</a:t>
            </a:r>
          </a:p>
          <a:p>
            <a:r>
              <a:rPr lang="en-US" dirty="0">
                <a:latin typeface="Girl Scout Text Medium" panose="02020003000000000000" pitchFamily="18" charset="0"/>
                <a:cs typeface="Girl Scout" panose="020B0604020202020204" charset="0"/>
              </a:rPr>
              <a:t>FCFS COUNCIL BOOTHS OPEN</a:t>
            </a:r>
          </a:p>
        </p:txBody>
      </p:sp>
      <p:sp>
        <p:nvSpPr>
          <p:cNvPr id="42" name="TextBox 41"/>
          <p:cNvSpPr txBox="1"/>
          <p:nvPr/>
        </p:nvSpPr>
        <p:spPr>
          <a:xfrm>
            <a:off x="7670267" y="6414968"/>
            <a:ext cx="3624542" cy="646331"/>
          </a:xfrm>
          <a:prstGeom prst="rect">
            <a:avLst/>
          </a:prstGeom>
          <a:noFill/>
        </p:spPr>
        <p:txBody>
          <a:bodyPr wrap="square" rtlCol="0">
            <a:spAutoFit/>
          </a:bodyPr>
          <a:lstStyle/>
          <a:p>
            <a:r>
              <a:rPr lang="en-US" sz="1200" dirty="0">
                <a:latin typeface="Girl Scout Display Light" panose="02020003000000000000" pitchFamily="18" charset="0"/>
              </a:rPr>
              <a:t>Girls continue to take orders by order card and in Digital Cookie. Girl Delivery orders taken 2/1 -3/31: filled by Troop Extras or the Cookie Cupboard</a:t>
            </a:r>
          </a:p>
        </p:txBody>
      </p:sp>
      <p:sp>
        <p:nvSpPr>
          <p:cNvPr id="43" name="TextBox 42"/>
          <p:cNvSpPr txBox="1"/>
          <p:nvPr/>
        </p:nvSpPr>
        <p:spPr>
          <a:xfrm>
            <a:off x="13866408" y="3271142"/>
            <a:ext cx="3871076"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PLANNED ORDERS DUE IN SMART COOKIES</a:t>
            </a:r>
          </a:p>
        </p:txBody>
      </p:sp>
      <p:sp>
        <p:nvSpPr>
          <p:cNvPr id="44" name="TextBox 43"/>
          <p:cNvSpPr txBox="1"/>
          <p:nvPr/>
        </p:nvSpPr>
        <p:spPr>
          <a:xfrm>
            <a:off x="13855516" y="3782437"/>
            <a:ext cx="3862324" cy="461665"/>
          </a:xfrm>
          <a:prstGeom prst="rect">
            <a:avLst/>
          </a:prstGeom>
          <a:noFill/>
        </p:spPr>
        <p:txBody>
          <a:bodyPr wrap="square" rtlCol="0">
            <a:spAutoFit/>
          </a:bodyPr>
          <a:lstStyle/>
          <a:p>
            <a:r>
              <a:rPr lang="en-US" sz="1200" dirty="0">
                <a:latin typeface="Girl Scout Display Light" panose="02020003000000000000" pitchFamily="18" charset="0"/>
              </a:rPr>
              <a:t>Troops place re-stock orders to be picked up later in the week at the selected Cookie Cupboard</a:t>
            </a:r>
          </a:p>
        </p:txBody>
      </p:sp>
      <p:grpSp>
        <p:nvGrpSpPr>
          <p:cNvPr id="55" name="Group 54"/>
          <p:cNvGrpSpPr/>
          <p:nvPr/>
        </p:nvGrpSpPr>
        <p:grpSpPr>
          <a:xfrm>
            <a:off x="11809118" y="535381"/>
            <a:ext cx="6376217" cy="2461454"/>
            <a:chOff x="12125576" y="4177806"/>
            <a:chExt cx="6070470" cy="2461454"/>
          </a:xfrm>
        </p:grpSpPr>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3119121" y="3801440"/>
              <a:ext cx="2109762" cy="3205671"/>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12125576" y="4550225"/>
              <a:ext cx="3469481" cy="707886"/>
            </a:xfrm>
            <a:prstGeom prst="rect">
              <a:avLst/>
            </a:prstGeom>
            <a:noFill/>
          </p:spPr>
          <p:txBody>
            <a:bodyPr wrap="square" rtlCol="0">
              <a:spAutoFit/>
            </a:bodyPr>
            <a:lstStyle/>
            <a:p>
              <a:pPr algn="ctr"/>
              <a:r>
                <a:rPr lang="en-US" sz="2000" dirty="0">
                  <a:solidFill>
                    <a:schemeClr val="tx1">
                      <a:lumMod val="95000"/>
                      <a:lumOff val="5000"/>
                    </a:schemeClr>
                  </a:solidFill>
                  <a:latin typeface="Girl Scout Text Medium" panose="02020003000000000000" pitchFamily="18" charset="0"/>
                  <a:cs typeface="Girl Scout" panose="020B0604020202020204" charset="0"/>
                </a:rPr>
                <a:t>FEB 25</a:t>
              </a:r>
              <a:r>
                <a:rPr lang="en-US" sz="2000" baseline="30000" dirty="0">
                  <a:solidFill>
                    <a:schemeClr val="tx1">
                      <a:lumMod val="95000"/>
                      <a:lumOff val="5000"/>
                    </a:schemeClr>
                  </a:solidFill>
                  <a:latin typeface="Girl Scout Text Medium" panose="02020003000000000000" pitchFamily="18" charset="0"/>
                  <a:cs typeface="Girl Scout" panose="020B0604020202020204" charset="0"/>
                </a:rPr>
                <a:t>TH</a:t>
              </a:r>
              <a:r>
                <a:rPr lang="en-US" sz="2000" dirty="0">
                  <a:solidFill>
                    <a:schemeClr val="tx1">
                      <a:lumMod val="95000"/>
                      <a:lumOff val="5000"/>
                    </a:schemeClr>
                  </a:solidFill>
                  <a:latin typeface="Girl Scout Text Medium" panose="02020003000000000000" pitchFamily="18" charset="0"/>
                  <a:cs typeface="Girl Scout" panose="020B0604020202020204" charset="0"/>
                </a:rPr>
                <a:t>-28</a:t>
              </a:r>
              <a:r>
                <a:rPr lang="en-US" sz="2000" baseline="30000" dirty="0">
                  <a:solidFill>
                    <a:schemeClr val="tx1">
                      <a:lumMod val="95000"/>
                      <a:lumOff val="5000"/>
                    </a:schemeClr>
                  </a:solidFill>
                  <a:latin typeface="Girl Scout Text Medium" panose="02020003000000000000" pitchFamily="18" charset="0"/>
                  <a:cs typeface="Girl Scout" panose="020B0604020202020204" charset="0"/>
                </a:rPr>
                <a:t>TH</a:t>
              </a:r>
              <a:r>
                <a:rPr lang="en-US" sz="2000" dirty="0">
                  <a:solidFill>
                    <a:schemeClr val="tx1">
                      <a:lumMod val="95000"/>
                      <a:lumOff val="5000"/>
                    </a:schemeClr>
                  </a:solidFill>
                  <a:latin typeface="Girl Scout Text Medium" panose="02020003000000000000" pitchFamily="18" charset="0"/>
                  <a:cs typeface="Girl Scout" panose="020B0604020202020204" charset="0"/>
                </a:rPr>
                <a:t> </a:t>
              </a:r>
            </a:p>
            <a:p>
              <a:pPr algn="ctr"/>
              <a:r>
                <a:rPr lang="en-US" sz="2000" dirty="0">
                  <a:solidFill>
                    <a:schemeClr val="tx1">
                      <a:lumMod val="95000"/>
                      <a:lumOff val="5000"/>
                    </a:schemeClr>
                  </a:solidFill>
                  <a:latin typeface="Girl Scout Text Medium" panose="02020003000000000000" pitchFamily="18" charset="0"/>
                  <a:cs typeface="Girl Scout" panose="020B0604020202020204" charset="0"/>
                </a:rPr>
                <a:t>COOKIE DELIVERY</a:t>
              </a:r>
            </a:p>
          </p:txBody>
        </p:sp>
        <p:sp>
          <p:nvSpPr>
            <p:cNvPr id="38" name="TextBox 37"/>
            <p:cNvSpPr txBox="1"/>
            <p:nvPr/>
          </p:nvSpPr>
          <p:spPr>
            <a:xfrm>
              <a:off x="12555317" y="5330784"/>
              <a:ext cx="2989620" cy="954107"/>
            </a:xfrm>
            <a:prstGeom prst="rect">
              <a:avLst/>
            </a:prstGeom>
            <a:noFill/>
          </p:spPr>
          <p:txBody>
            <a:bodyPr wrap="square" rtlCol="0">
              <a:spAutoFit/>
            </a:bodyPr>
            <a:lstStyle/>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Troops pick up their Initial Cookie Order at their corresponding MEGA Delivery or </a:t>
              </a:r>
            </a:p>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Trailer Drop Location</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86456" y="5045889"/>
              <a:ext cx="2509590" cy="1593371"/>
            </a:xfrm>
            <a:prstGeom prst="rect">
              <a:avLst/>
            </a:prstGeom>
            <a:ln>
              <a:noFill/>
            </a:ln>
            <a:effectLst>
              <a:outerShdw blurRad="292100" dist="139700" dir="2700000" algn="tl" rotWithShape="0">
                <a:srgbClr val="333333">
                  <a:alpha val="65000"/>
                </a:srgbClr>
              </a:outerShdw>
            </a:effectLst>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838" y="4177806"/>
              <a:ext cx="1967824" cy="1187552"/>
            </a:xfrm>
            <a:prstGeom prst="rect">
              <a:avLst/>
            </a:prstGeom>
            <a:ln>
              <a:noFill/>
            </a:ln>
            <a:effectLst>
              <a:outerShdw blurRad="292100" dist="139700" dir="2700000" algn="tl" rotWithShape="0">
                <a:srgbClr val="333333">
                  <a:alpha val="65000"/>
                </a:srgbClr>
              </a:outerShdw>
            </a:effectLst>
          </p:spPr>
        </p:pic>
        <p:sp>
          <p:nvSpPr>
            <p:cNvPr id="47" name="Rectangle 46"/>
            <p:cNvSpPr/>
            <p:nvPr/>
          </p:nvSpPr>
          <p:spPr>
            <a:xfrm>
              <a:off x="16021968" y="4373987"/>
              <a:ext cx="1529494" cy="954107"/>
            </a:xfrm>
            <a:prstGeom prst="rect">
              <a:avLst/>
            </a:prstGeom>
          </p:spPr>
          <p:txBody>
            <a:bodyPr wrap="none">
              <a:spAutoFit/>
            </a:bodyPr>
            <a:lstStyle/>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DIRECT SALES/</a:t>
              </a:r>
            </a:p>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COOKIE </a:t>
              </a:r>
            </a:p>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BOOTHS</a:t>
              </a:r>
            </a:p>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BEGIN FEB 28</a:t>
              </a:r>
              <a:r>
                <a:rPr lang="en-US" sz="1400" baseline="30000" dirty="0">
                  <a:solidFill>
                    <a:schemeClr val="tx1">
                      <a:lumMod val="95000"/>
                      <a:lumOff val="5000"/>
                    </a:schemeClr>
                  </a:solidFill>
                  <a:latin typeface="Girl Scout Text Medium" panose="02020003000000000000" pitchFamily="18" charset="0"/>
                  <a:cs typeface="Girl Scout" panose="020B0604020202020204" charset="0"/>
                </a:rPr>
                <a:t>th</a:t>
              </a:r>
              <a:r>
                <a:rPr lang="en-US" sz="1400" dirty="0">
                  <a:solidFill>
                    <a:schemeClr val="tx1">
                      <a:lumMod val="95000"/>
                      <a:lumOff val="5000"/>
                    </a:schemeClr>
                  </a:solidFill>
                  <a:latin typeface="Girl Scout Text Medium" panose="02020003000000000000" pitchFamily="18" charset="0"/>
                  <a:cs typeface="Girl Scout" panose="020B0604020202020204" charset="0"/>
                </a:rPr>
                <a:t> </a:t>
              </a:r>
              <a:endParaRPr lang="en-US" sz="1400" dirty="0">
                <a:latin typeface="Girl Scout Text Medium" panose="02020003000000000000" pitchFamily="18" charset="0"/>
                <a:cs typeface="Girl Scout" panose="020B0604020202020204" charset="0"/>
              </a:endParaRPr>
            </a:p>
          </p:txBody>
        </p:sp>
        <p:pic>
          <p:nvPicPr>
            <p:cNvPr id="48" name="Picture 47"/>
            <p:cNvPicPr>
              <a:picLocks noChangeAspect="1"/>
            </p:cNvPicPr>
            <p:nvPr/>
          </p:nvPicPr>
          <p:blipFill rotWithShape="1">
            <a:blip r:embed="rId9" cstate="print">
              <a:extLst>
                <a:ext uri="{28A0092B-C50C-407E-A947-70E740481C1C}">
                  <a14:useLocalDpi xmlns:a14="http://schemas.microsoft.com/office/drawing/2010/main" val="0"/>
                </a:ext>
              </a:extLst>
            </a:blip>
            <a:srcRect b="53813"/>
            <a:stretch/>
          </p:blipFill>
          <p:spPr>
            <a:xfrm>
              <a:off x="17164026" y="5647759"/>
              <a:ext cx="361196" cy="272625"/>
            </a:xfrm>
            <a:prstGeom prst="rect">
              <a:avLst/>
            </a:prstGeom>
            <a:ln>
              <a:noFill/>
            </a:ln>
            <a:effectLst>
              <a:outerShdw blurRad="292100" dist="139700" dir="2700000" algn="tl" rotWithShape="0">
                <a:srgbClr val="333333">
                  <a:alpha val="65000"/>
                </a:srgbClr>
              </a:outerShdw>
            </a:effectLst>
          </p:spPr>
        </p:pic>
      </p:grpSp>
      <p:grpSp>
        <p:nvGrpSpPr>
          <p:cNvPr id="10" name="Group 9"/>
          <p:cNvGrpSpPr/>
          <p:nvPr/>
        </p:nvGrpSpPr>
        <p:grpSpPr>
          <a:xfrm>
            <a:off x="531612" y="2155873"/>
            <a:ext cx="5432257" cy="5019230"/>
            <a:chOff x="228416" y="2549692"/>
            <a:chExt cx="4491997" cy="4150460"/>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01318">
              <a:off x="228416" y="2549692"/>
              <a:ext cx="4491997" cy="3889977"/>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510869" y="3557521"/>
              <a:ext cx="3469481" cy="1183833"/>
              <a:chOff x="1066800" y="1943100"/>
              <a:chExt cx="2362200" cy="729456"/>
            </a:xfrm>
          </p:grpSpPr>
          <p:sp>
            <p:nvSpPr>
              <p:cNvPr id="18" name="TextBox 17"/>
              <p:cNvSpPr txBox="1"/>
              <p:nvPr/>
            </p:nvSpPr>
            <p:spPr>
              <a:xfrm>
                <a:off x="1066800" y="1943100"/>
                <a:ext cx="2362200" cy="486144"/>
              </a:xfrm>
              <a:prstGeom prst="rect">
                <a:avLst/>
              </a:prstGeom>
              <a:noFill/>
            </p:spPr>
            <p:txBody>
              <a:bodyPr wrap="square" rtlCol="0">
                <a:spAutoFit/>
              </a:bodyPr>
              <a:lstStyle/>
              <a:p>
                <a:pPr algn="ctr"/>
                <a:r>
                  <a:rPr lang="en-US" sz="2800" dirty="0">
                    <a:solidFill>
                      <a:schemeClr val="tx1">
                        <a:lumMod val="95000"/>
                        <a:lumOff val="5000"/>
                      </a:schemeClr>
                    </a:solidFill>
                    <a:latin typeface="Girl Scout Text Medium" panose="02020003000000000000" pitchFamily="18" charset="0"/>
                    <a:cs typeface="Girl Scout" panose="020B0604020202020204" charset="0"/>
                  </a:rPr>
                  <a:t>JAN 7</a:t>
                </a:r>
                <a:r>
                  <a:rPr lang="en-US" sz="2800" baseline="30000" dirty="0">
                    <a:solidFill>
                      <a:schemeClr val="tx1">
                        <a:lumMod val="95000"/>
                        <a:lumOff val="5000"/>
                      </a:schemeClr>
                    </a:solidFill>
                    <a:latin typeface="Girl Scout Text Medium" panose="02020003000000000000" pitchFamily="18" charset="0"/>
                    <a:cs typeface="Girl Scout" panose="020B0604020202020204" charset="0"/>
                  </a:rPr>
                  <a:t>th</a:t>
                </a:r>
                <a:endParaRPr lang="en-US" sz="2800" dirty="0">
                  <a:solidFill>
                    <a:schemeClr val="tx1">
                      <a:lumMod val="95000"/>
                      <a:lumOff val="5000"/>
                    </a:schemeClr>
                  </a:solidFill>
                  <a:latin typeface="Girl Scout Text Medium" panose="02020003000000000000" pitchFamily="18" charset="0"/>
                  <a:cs typeface="Girl Scout" panose="020B0604020202020204" charset="0"/>
                </a:endParaRPr>
              </a:p>
              <a:p>
                <a:pPr algn="ctr"/>
                <a:r>
                  <a:rPr lang="en-US" sz="2800" dirty="0">
                    <a:solidFill>
                      <a:schemeClr val="tx1">
                        <a:lumMod val="95000"/>
                        <a:lumOff val="5000"/>
                      </a:schemeClr>
                    </a:solidFill>
                    <a:latin typeface="Girl Scout Text Medium" panose="02020003000000000000" pitchFamily="18" charset="0"/>
                    <a:cs typeface="Girl Scout" panose="020B0604020202020204" charset="0"/>
                  </a:rPr>
                  <a:t>Program begins</a:t>
                </a:r>
              </a:p>
            </p:txBody>
          </p:sp>
          <p:sp>
            <p:nvSpPr>
              <p:cNvPr id="19" name="TextBox 18"/>
              <p:cNvSpPr txBox="1"/>
              <p:nvPr/>
            </p:nvSpPr>
            <p:spPr>
              <a:xfrm>
                <a:off x="1278912" y="2405961"/>
                <a:ext cx="1959912" cy="266595"/>
              </a:xfrm>
              <a:prstGeom prst="rect">
                <a:avLst/>
              </a:prstGeom>
              <a:noFill/>
            </p:spPr>
            <p:txBody>
              <a:bodyPr wrap="square" rtlCol="0">
                <a:spAutoFit/>
              </a:bodyPr>
              <a:lstStyle/>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Girl Order Taking begins including Girl Delivery and Direct Shipped</a:t>
                </a:r>
              </a:p>
            </p:txBody>
          </p:sp>
        </p:gr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74254" y="4226524"/>
              <a:ext cx="2473628" cy="2473628"/>
            </a:xfrm>
            <a:prstGeom prst="rect">
              <a:avLst/>
            </a:prstGeom>
            <a:ln>
              <a:noFill/>
            </a:ln>
            <a:effectLst>
              <a:outerShdw blurRad="292100" dist="139700" dir="2700000" algn="tl" rotWithShape="0">
                <a:srgbClr val="333333">
                  <a:alpha val="65000"/>
                </a:srgbClr>
              </a:outerShdw>
            </a:effectLst>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409395" y="5467577"/>
              <a:ext cx="1499929" cy="668063"/>
            </a:xfrm>
            <a:prstGeom prst="rect">
              <a:avLst/>
            </a:prstGeom>
            <a:ln>
              <a:noFill/>
            </a:ln>
            <a:effectLst>
              <a:outerShdw blurRad="292100" dist="139700" dir="2700000" algn="tl" rotWithShape="0">
                <a:srgbClr val="333333">
                  <a:alpha val="65000"/>
                </a:srgbClr>
              </a:outerShdw>
            </a:effectLst>
          </p:spPr>
        </p:pic>
      </p:grpSp>
      <p:sp>
        <p:nvSpPr>
          <p:cNvPr id="51" name="TextBox 50"/>
          <p:cNvSpPr txBox="1"/>
          <p:nvPr/>
        </p:nvSpPr>
        <p:spPr>
          <a:xfrm>
            <a:off x="13817389" y="4399972"/>
            <a:ext cx="4123957" cy="369332"/>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TROOP INITIAL PAYMENT DUE</a:t>
            </a:r>
          </a:p>
        </p:txBody>
      </p:sp>
      <p:sp>
        <p:nvSpPr>
          <p:cNvPr id="53" name="TextBox 52"/>
          <p:cNvSpPr txBox="1"/>
          <p:nvPr/>
        </p:nvSpPr>
        <p:spPr>
          <a:xfrm>
            <a:off x="13817390" y="7289483"/>
            <a:ext cx="4412711" cy="646331"/>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Main recognition order due : </a:t>
            </a:r>
          </a:p>
          <a:p>
            <a:r>
              <a:rPr lang="en-US" dirty="0">
                <a:latin typeface="Girl Scout Text Medium" panose="02020003000000000000" pitchFamily="18" charset="0"/>
                <a:cs typeface="Girl Scout" panose="020B0604020202020204" charset="0"/>
              </a:rPr>
              <a:t>Troop entry in smart cookies</a:t>
            </a:r>
          </a:p>
        </p:txBody>
      </p:sp>
      <p:grpSp>
        <p:nvGrpSpPr>
          <p:cNvPr id="12" name="Group 11"/>
          <p:cNvGrpSpPr/>
          <p:nvPr/>
        </p:nvGrpSpPr>
        <p:grpSpPr>
          <a:xfrm>
            <a:off x="12039600" y="5257170"/>
            <a:ext cx="5901747" cy="1768280"/>
            <a:chOff x="12445437" y="1917475"/>
            <a:chExt cx="5901747" cy="1768280"/>
          </a:xfrm>
        </p:grpSpPr>
        <p:pic>
          <p:nvPicPr>
            <p:cNvPr id="56" name="Picture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98592" y="1917475"/>
              <a:ext cx="5548592" cy="1708272"/>
            </a:xfrm>
            <a:prstGeom prst="rect">
              <a:avLst/>
            </a:prstGeom>
            <a:ln>
              <a:noFill/>
            </a:ln>
            <a:effectLst>
              <a:outerShdw blurRad="292100" dist="139700" dir="2700000" algn="tl" rotWithShape="0">
                <a:srgbClr val="333333">
                  <a:alpha val="65000"/>
                </a:srgbClr>
              </a:outerShdw>
            </a:effectLst>
          </p:spPr>
        </p:pic>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45437" y="2349981"/>
              <a:ext cx="1187856" cy="1335774"/>
            </a:xfrm>
            <a:prstGeom prst="rect">
              <a:avLst/>
            </a:prstGeom>
            <a:ln>
              <a:noFill/>
            </a:ln>
            <a:effectLst>
              <a:outerShdw blurRad="292100" dist="139700" dir="2700000" algn="tl" rotWithShape="0">
                <a:srgbClr val="333333">
                  <a:alpha val="65000"/>
                </a:srgbClr>
              </a:outerShdw>
            </a:effectLst>
          </p:spPr>
        </p:pic>
        <p:sp>
          <p:nvSpPr>
            <p:cNvPr id="60" name="TextBox 59"/>
            <p:cNvSpPr txBox="1"/>
            <p:nvPr/>
          </p:nvSpPr>
          <p:spPr>
            <a:xfrm>
              <a:off x="13406989" y="2058373"/>
              <a:ext cx="3544608" cy="830996"/>
            </a:xfrm>
            <a:prstGeom prst="rect">
              <a:avLst/>
            </a:prstGeom>
            <a:noFill/>
          </p:spPr>
          <p:txBody>
            <a:bodyPr wrap="square" rtlCol="0">
              <a:spAutoFit/>
            </a:bodyPr>
            <a:lstStyle/>
            <a:p>
              <a:pPr algn="ctr"/>
              <a:r>
                <a:rPr lang="en-US" sz="2400" dirty="0">
                  <a:solidFill>
                    <a:schemeClr val="tx1">
                      <a:lumMod val="95000"/>
                      <a:lumOff val="5000"/>
                    </a:schemeClr>
                  </a:solidFill>
                  <a:latin typeface="Girl Scout Text Medium" panose="02020003000000000000" pitchFamily="18" charset="0"/>
                  <a:cs typeface="Girl Scout" panose="020B0604020202020204" charset="0"/>
                </a:rPr>
                <a:t>MAR 29</a:t>
              </a:r>
              <a:r>
                <a:rPr lang="en-US" sz="2400" baseline="30000" dirty="0">
                  <a:solidFill>
                    <a:schemeClr val="tx1">
                      <a:lumMod val="95000"/>
                      <a:lumOff val="5000"/>
                    </a:schemeClr>
                  </a:solidFill>
                  <a:latin typeface="Girl Scout Text Medium" panose="02020003000000000000" pitchFamily="18" charset="0"/>
                  <a:cs typeface="Girl Scout" panose="020B0604020202020204" charset="0"/>
                </a:rPr>
                <a:t>TH</a:t>
              </a:r>
              <a:r>
                <a:rPr lang="en-US" sz="2400" dirty="0">
                  <a:solidFill>
                    <a:schemeClr val="tx1">
                      <a:lumMod val="95000"/>
                      <a:lumOff val="5000"/>
                    </a:schemeClr>
                  </a:solidFill>
                  <a:latin typeface="Girl Scout Text Medium" panose="02020003000000000000" pitchFamily="18" charset="0"/>
                  <a:cs typeface="Girl Scout" panose="020B0604020202020204" charset="0"/>
                </a:rPr>
                <a:t> </a:t>
              </a:r>
            </a:p>
            <a:p>
              <a:pPr algn="ctr"/>
              <a:r>
                <a:rPr lang="en-US" sz="2400" dirty="0">
                  <a:solidFill>
                    <a:schemeClr val="tx1">
                      <a:lumMod val="95000"/>
                      <a:lumOff val="5000"/>
                    </a:schemeClr>
                  </a:solidFill>
                  <a:latin typeface="Girl Scout Text Medium" panose="02020003000000000000" pitchFamily="18" charset="0"/>
                  <a:cs typeface="Girl Scout" panose="020B0604020202020204" charset="0"/>
                </a:rPr>
                <a:t>Program ENDS</a:t>
              </a:r>
            </a:p>
          </p:txBody>
        </p:sp>
        <p:sp>
          <p:nvSpPr>
            <p:cNvPr id="61" name="TextBox 60"/>
            <p:cNvSpPr txBox="1"/>
            <p:nvPr/>
          </p:nvSpPr>
          <p:spPr>
            <a:xfrm>
              <a:off x="13856148" y="2803965"/>
              <a:ext cx="3034694" cy="738664"/>
            </a:xfrm>
            <a:prstGeom prst="rect">
              <a:avLst/>
            </a:prstGeom>
            <a:noFill/>
          </p:spPr>
          <p:txBody>
            <a:bodyPr wrap="square" rtlCol="0">
              <a:spAutoFit/>
            </a:bodyPr>
            <a:lstStyle/>
            <a:p>
              <a:pPr algn="ctr"/>
              <a:r>
                <a:rPr lang="en-US" sz="1400" dirty="0">
                  <a:solidFill>
                    <a:schemeClr val="tx1">
                      <a:lumMod val="95000"/>
                      <a:lumOff val="5000"/>
                    </a:schemeClr>
                  </a:solidFill>
                  <a:latin typeface="Girl Scout Text Medium" panose="02020003000000000000" pitchFamily="18" charset="0"/>
                  <a:cs typeface="Girl Scout" panose="020B0604020202020204" charset="0"/>
                </a:rPr>
                <a:t>Girls make final payments to troops. All recognition choices in digital cookie must be finalized.</a:t>
              </a:r>
            </a:p>
          </p:txBody>
        </p:sp>
      </p:grpSp>
      <p:sp>
        <p:nvSpPr>
          <p:cNvPr id="62" name="TextBox 61"/>
          <p:cNvSpPr txBox="1"/>
          <p:nvPr/>
        </p:nvSpPr>
        <p:spPr>
          <a:xfrm>
            <a:off x="13786071" y="4708327"/>
            <a:ext cx="4623010" cy="276999"/>
          </a:xfrm>
          <a:prstGeom prst="rect">
            <a:avLst/>
          </a:prstGeom>
          <a:noFill/>
        </p:spPr>
        <p:txBody>
          <a:bodyPr wrap="square" rtlCol="0">
            <a:spAutoFit/>
          </a:bodyPr>
          <a:lstStyle/>
          <a:p>
            <a:r>
              <a:rPr lang="en-US" sz="1200" dirty="0">
                <a:latin typeface="Girl Scout Display Light" panose="02020003000000000000" pitchFamily="18" charset="0"/>
              </a:rPr>
              <a:t>Troops pay what they can toward their balance due to council</a:t>
            </a:r>
          </a:p>
        </p:txBody>
      </p:sp>
      <p:sp>
        <p:nvSpPr>
          <p:cNvPr id="63" name="TextBox 62"/>
          <p:cNvSpPr txBox="1"/>
          <p:nvPr/>
        </p:nvSpPr>
        <p:spPr>
          <a:xfrm>
            <a:off x="13774019" y="8118821"/>
            <a:ext cx="4470610" cy="369332"/>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SUPPM REVIEW IN SMART COOKIES</a:t>
            </a:r>
          </a:p>
        </p:txBody>
      </p:sp>
      <p:sp>
        <p:nvSpPr>
          <p:cNvPr id="64" name="TextBox 63"/>
          <p:cNvSpPr txBox="1"/>
          <p:nvPr/>
        </p:nvSpPr>
        <p:spPr>
          <a:xfrm>
            <a:off x="13784288" y="8437184"/>
            <a:ext cx="4402232" cy="461665"/>
          </a:xfrm>
          <a:prstGeom prst="rect">
            <a:avLst/>
          </a:prstGeom>
          <a:noFill/>
        </p:spPr>
        <p:txBody>
          <a:bodyPr wrap="square" rtlCol="0">
            <a:spAutoFit/>
          </a:bodyPr>
          <a:lstStyle/>
          <a:p>
            <a:r>
              <a:rPr lang="en-US" sz="1200" dirty="0">
                <a:latin typeface="Girl Scout Display Light" panose="02020003000000000000" pitchFamily="18" charset="0"/>
              </a:rPr>
              <a:t>SUPPM volunteers review all Main Recognition orders in Smart Cookies as well as all troop balances owed to council</a:t>
            </a:r>
          </a:p>
        </p:txBody>
      </p:sp>
      <p:sp>
        <p:nvSpPr>
          <p:cNvPr id="31" name="Rectangle 30"/>
          <p:cNvSpPr/>
          <p:nvPr/>
        </p:nvSpPr>
        <p:spPr>
          <a:xfrm>
            <a:off x="1223403" y="1479385"/>
            <a:ext cx="1130439"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DEC 12</a:t>
            </a:r>
            <a:r>
              <a:rPr lang="en-US" baseline="30000" dirty="0">
                <a:latin typeface="Girl Scout Text Medium" panose="02020003000000000000" pitchFamily="18" charset="0"/>
                <a:cs typeface="Girl Scout" panose="020B0604020202020204" charset="0"/>
              </a:rPr>
              <a:t>th</a:t>
            </a:r>
            <a:endParaRPr lang="en-US" dirty="0">
              <a:latin typeface="Girl Scout Text Medium" panose="02020003000000000000" pitchFamily="18" charset="0"/>
              <a:cs typeface="Girl Scout" panose="020B0604020202020204" charset="0"/>
            </a:endParaRPr>
          </a:p>
        </p:txBody>
      </p:sp>
      <p:sp>
        <p:nvSpPr>
          <p:cNvPr id="35" name="Rectangle 34"/>
          <p:cNvSpPr/>
          <p:nvPr/>
        </p:nvSpPr>
        <p:spPr>
          <a:xfrm>
            <a:off x="1166155" y="7311516"/>
            <a:ext cx="1127233"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JAN 19</a:t>
            </a:r>
            <a:r>
              <a:rPr lang="en-US" baseline="30000" dirty="0">
                <a:latin typeface="Girl Scout Text Medium" panose="02020003000000000000" pitchFamily="18" charset="0"/>
                <a:cs typeface="Girl Scout" panose="020B0604020202020204" charset="0"/>
              </a:rPr>
              <a:t>th</a:t>
            </a:r>
            <a:endParaRPr lang="en-US" dirty="0">
              <a:latin typeface="Girl Scout Text Medium" panose="02020003000000000000" pitchFamily="18" charset="0"/>
              <a:cs typeface="Girl Scout" panose="020B0604020202020204" charset="0"/>
            </a:endParaRPr>
          </a:p>
        </p:txBody>
      </p:sp>
      <p:sp>
        <p:nvSpPr>
          <p:cNvPr id="36" name="Rectangle 35"/>
          <p:cNvSpPr/>
          <p:nvPr/>
        </p:nvSpPr>
        <p:spPr>
          <a:xfrm>
            <a:off x="6663070" y="1194042"/>
            <a:ext cx="1170513"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JAN 30</a:t>
            </a:r>
            <a:r>
              <a:rPr lang="en-US" baseline="30000" dirty="0">
                <a:latin typeface="Girl Scout Text Medium" panose="02020003000000000000" pitchFamily="18" charset="0"/>
                <a:cs typeface="Girl Scout" panose="020B0604020202020204" charset="0"/>
              </a:rPr>
              <a:t>th</a:t>
            </a:r>
            <a:endParaRPr lang="en-US" dirty="0">
              <a:latin typeface="Girl Scout Text Medium" panose="02020003000000000000" pitchFamily="18" charset="0"/>
              <a:cs typeface="Girl Scout" panose="020B0604020202020204" charset="0"/>
            </a:endParaRPr>
          </a:p>
        </p:txBody>
      </p:sp>
      <p:sp>
        <p:nvSpPr>
          <p:cNvPr id="45" name="Rectangle 44"/>
          <p:cNvSpPr/>
          <p:nvPr/>
        </p:nvSpPr>
        <p:spPr>
          <a:xfrm>
            <a:off x="6704645" y="5870413"/>
            <a:ext cx="946093"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FEB 1</a:t>
            </a:r>
            <a:r>
              <a:rPr lang="en-US" baseline="30000" dirty="0">
                <a:latin typeface="Girl Scout Text Medium" panose="02020003000000000000" pitchFamily="18" charset="0"/>
                <a:cs typeface="Girl Scout" panose="020B0604020202020204" charset="0"/>
              </a:rPr>
              <a:t>st</a:t>
            </a:r>
            <a:endParaRPr lang="en-US" dirty="0">
              <a:latin typeface="Girl Scout Text Medium" panose="02020003000000000000" pitchFamily="18" charset="0"/>
              <a:cs typeface="Girl Scout" panose="020B0604020202020204" charset="0"/>
            </a:endParaRPr>
          </a:p>
        </p:txBody>
      </p:sp>
      <p:sp>
        <p:nvSpPr>
          <p:cNvPr id="49" name="Rectangle 48"/>
          <p:cNvSpPr/>
          <p:nvPr/>
        </p:nvSpPr>
        <p:spPr>
          <a:xfrm>
            <a:off x="6635650" y="7393062"/>
            <a:ext cx="1010213"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FEB 6</a:t>
            </a:r>
            <a:r>
              <a:rPr lang="en-US" baseline="30000" dirty="0">
                <a:latin typeface="Girl Scout Text Medium" panose="02020003000000000000" pitchFamily="18" charset="0"/>
                <a:cs typeface="Girl Scout" panose="020B0604020202020204" charset="0"/>
              </a:rPr>
              <a:t>th</a:t>
            </a:r>
            <a:endParaRPr lang="en-US" dirty="0">
              <a:latin typeface="Girl Scout Text Medium" panose="02020003000000000000" pitchFamily="18" charset="0"/>
              <a:cs typeface="Girl Scout" panose="020B0604020202020204" charset="0"/>
            </a:endParaRPr>
          </a:p>
        </p:txBody>
      </p:sp>
      <p:sp>
        <p:nvSpPr>
          <p:cNvPr id="52" name="Rectangle 51"/>
          <p:cNvSpPr/>
          <p:nvPr/>
        </p:nvSpPr>
        <p:spPr>
          <a:xfrm>
            <a:off x="6528023" y="8947689"/>
            <a:ext cx="1113483" cy="369332"/>
          </a:xfrm>
          <a:prstGeom prst="rect">
            <a:avLst/>
          </a:prstGeom>
        </p:spPr>
        <p:txBody>
          <a:bodyPr wrap="square">
            <a:spAutoFit/>
          </a:bodyPr>
          <a:lstStyle/>
          <a:p>
            <a:pPr algn="ctr"/>
            <a:r>
              <a:rPr lang="en-US" dirty="0">
                <a:latin typeface="Girl Scout Text Medium" panose="02020003000000000000" pitchFamily="18" charset="0"/>
                <a:cs typeface="Girl Scout" panose="020B0604020202020204" charset="0"/>
              </a:rPr>
              <a:t>FEB 7</a:t>
            </a:r>
            <a:r>
              <a:rPr lang="en-US" baseline="30000" dirty="0">
                <a:latin typeface="Girl Scout Text Medium" panose="02020003000000000000" pitchFamily="18" charset="0"/>
                <a:cs typeface="Girl Scout" panose="020B0604020202020204" charset="0"/>
              </a:rPr>
              <a:t>TH</a:t>
            </a:r>
            <a:endParaRPr lang="en-US" dirty="0">
              <a:latin typeface="Girl Scout Text Medium" panose="02020003000000000000" pitchFamily="18" charset="0"/>
              <a:cs typeface="Girl Scout" panose="020B0604020202020204" charset="0"/>
            </a:endParaRPr>
          </a:p>
        </p:txBody>
      </p:sp>
      <p:sp>
        <p:nvSpPr>
          <p:cNvPr id="54" name="Rectangle 53"/>
          <p:cNvSpPr/>
          <p:nvPr/>
        </p:nvSpPr>
        <p:spPr>
          <a:xfrm>
            <a:off x="12191535" y="3288130"/>
            <a:ext cx="1582484" cy="646331"/>
          </a:xfrm>
          <a:prstGeom prst="rect">
            <a:avLst/>
          </a:prstGeom>
        </p:spPr>
        <p:txBody>
          <a:bodyPr wrap="none">
            <a:spAutoFit/>
          </a:bodyPr>
          <a:lstStyle/>
          <a:p>
            <a:r>
              <a:rPr lang="en-US" dirty="0">
                <a:latin typeface="Girl Scout Text Medium" panose="02020003000000000000" pitchFamily="18" charset="0"/>
                <a:cs typeface="Girl Scout" panose="020B0604020202020204" charset="0"/>
              </a:rPr>
              <a:t>MAR 1</a:t>
            </a:r>
            <a:r>
              <a:rPr lang="en-US" baseline="30000" dirty="0">
                <a:latin typeface="Girl Scout Text Medium" panose="02020003000000000000" pitchFamily="18" charset="0"/>
                <a:cs typeface="Girl Scout" panose="020B0604020202020204" charset="0"/>
              </a:rPr>
              <a:t>st</a:t>
            </a:r>
            <a:r>
              <a:rPr lang="en-US" dirty="0">
                <a:latin typeface="Girl Scout Text Medium" panose="02020003000000000000" pitchFamily="18" charset="0"/>
                <a:cs typeface="Girl Scout" panose="020B0604020202020204" charset="0"/>
              </a:rPr>
              <a:t>, 8</a:t>
            </a:r>
            <a:r>
              <a:rPr lang="en-US" baseline="30000" dirty="0">
                <a:latin typeface="Girl Scout Text Medium" panose="02020003000000000000" pitchFamily="18" charset="0"/>
                <a:cs typeface="Girl Scout" panose="020B0604020202020204" charset="0"/>
              </a:rPr>
              <a:t>th</a:t>
            </a:r>
            <a:r>
              <a:rPr lang="en-US" dirty="0">
                <a:latin typeface="Girl Scout Text Medium" panose="02020003000000000000" pitchFamily="18" charset="0"/>
                <a:cs typeface="Girl Scout" panose="020B0604020202020204" charset="0"/>
              </a:rPr>
              <a:t>, </a:t>
            </a:r>
          </a:p>
          <a:p>
            <a:r>
              <a:rPr lang="en-US" dirty="0">
                <a:latin typeface="Girl Scout Text Medium" panose="02020003000000000000" pitchFamily="18" charset="0"/>
                <a:cs typeface="Girl Scout" panose="020B0604020202020204" charset="0"/>
              </a:rPr>
              <a:t>15</a:t>
            </a:r>
            <a:r>
              <a:rPr lang="en-US" baseline="30000" dirty="0">
                <a:latin typeface="Girl Scout Text Medium" panose="02020003000000000000" pitchFamily="18" charset="0"/>
                <a:cs typeface="Girl Scout" panose="020B0604020202020204" charset="0"/>
              </a:rPr>
              <a:t>th</a:t>
            </a:r>
            <a:r>
              <a:rPr lang="en-US" dirty="0">
                <a:latin typeface="Girl Scout Text Medium" panose="02020003000000000000" pitchFamily="18" charset="0"/>
                <a:cs typeface="Girl Scout" panose="020B0604020202020204" charset="0"/>
              </a:rPr>
              <a:t> , 22</a:t>
            </a:r>
            <a:r>
              <a:rPr lang="en-US" baseline="30000" dirty="0">
                <a:latin typeface="Girl Scout Text Medium" panose="02020003000000000000" pitchFamily="18" charset="0"/>
                <a:cs typeface="Girl Scout" panose="020B0604020202020204" charset="0"/>
              </a:rPr>
              <a:t>nd</a:t>
            </a:r>
            <a:endParaRPr lang="en-US" dirty="0">
              <a:latin typeface="Girl Scout Text Medium" panose="02020003000000000000" pitchFamily="18" charset="0"/>
              <a:cs typeface="Girl Scout" panose="020B0604020202020204" charset="0"/>
            </a:endParaRPr>
          </a:p>
        </p:txBody>
      </p:sp>
      <p:sp>
        <p:nvSpPr>
          <p:cNvPr id="58" name="Rectangle 57"/>
          <p:cNvSpPr/>
          <p:nvPr/>
        </p:nvSpPr>
        <p:spPr>
          <a:xfrm>
            <a:off x="12105933" y="4398992"/>
            <a:ext cx="1630576" cy="369332"/>
          </a:xfrm>
          <a:prstGeom prst="rect">
            <a:avLst/>
          </a:prstGeom>
        </p:spPr>
        <p:txBody>
          <a:bodyPr wrap="none">
            <a:spAutoFit/>
          </a:bodyPr>
          <a:lstStyle/>
          <a:p>
            <a:pPr algn="r"/>
            <a:r>
              <a:rPr lang="en-US" dirty="0">
                <a:latin typeface="Girl Scout Text Medium" panose="02020003000000000000" pitchFamily="18" charset="0"/>
                <a:cs typeface="Girl Scout" panose="020B0604020202020204" charset="0"/>
              </a:rPr>
              <a:t>BY MAR 18</a:t>
            </a:r>
            <a:r>
              <a:rPr lang="en-US" baseline="30000" dirty="0">
                <a:latin typeface="Girl Scout Text Medium" panose="02020003000000000000" pitchFamily="18" charset="0"/>
                <a:cs typeface="Girl Scout" panose="020B0604020202020204" charset="0"/>
              </a:rPr>
              <a:t>th</a:t>
            </a:r>
            <a:r>
              <a:rPr lang="en-US" dirty="0">
                <a:latin typeface="Girl Scout Text Medium" panose="02020003000000000000" pitchFamily="18" charset="0"/>
                <a:cs typeface="Girl Scout" panose="020B0604020202020204" charset="0"/>
              </a:rPr>
              <a:t> </a:t>
            </a:r>
          </a:p>
        </p:txBody>
      </p:sp>
      <p:sp>
        <p:nvSpPr>
          <p:cNvPr id="59" name="Rectangle 58"/>
          <p:cNvSpPr/>
          <p:nvPr/>
        </p:nvSpPr>
        <p:spPr>
          <a:xfrm>
            <a:off x="12128487" y="7361890"/>
            <a:ext cx="1295547" cy="369332"/>
          </a:xfrm>
          <a:prstGeom prst="rect">
            <a:avLst/>
          </a:prstGeom>
        </p:spPr>
        <p:txBody>
          <a:bodyPr wrap="none">
            <a:spAutoFit/>
          </a:bodyPr>
          <a:lstStyle/>
          <a:p>
            <a:pPr algn="ctr"/>
            <a:r>
              <a:rPr lang="en-US" dirty="0">
                <a:latin typeface="Girl Scout Text Medium" panose="02020003000000000000" pitchFamily="18" charset="0"/>
                <a:cs typeface="Girl Scout" panose="020B0604020202020204" charset="0"/>
              </a:rPr>
              <a:t>MAR 30</a:t>
            </a:r>
            <a:r>
              <a:rPr lang="en-US" baseline="30000" dirty="0">
                <a:latin typeface="Girl Scout Text Medium" panose="02020003000000000000" pitchFamily="18" charset="0"/>
                <a:cs typeface="Girl Scout" panose="020B0604020202020204" charset="0"/>
              </a:rPr>
              <a:t>th</a:t>
            </a:r>
            <a:r>
              <a:rPr lang="en-US" dirty="0">
                <a:latin typeface="Girl Scout Text Medium" panose="02020003000000000000" pitchFamily="18" charset="0"/>
                <a:cs typeface="Girl Scout" panose="020B0604020202020204" charset="0"/>
              </a:rPr>
              <a:t> </a:t>
            </a:r>
          </a:p>
        </p:txBody>
      </p:sp>
      <p:sp>
        <p:nvSpPr>
          <p:cNvPr id="66" name="Rectangle 65"/>
          <p:cNvSpPr/>
          <p:nvPr/>
        </p:nvSpPr>
        <p:spPr>
          <a:xfrm>
            <a:off x="12105933" y="8103485"/>
            <a:ext cx="1228221" cy="369332"/>
          </a:xfrm>
          <a:prstGeom prst="rect">
            <a:avLst/>
          </a:prstGeom>
        </p:spPr>
        <p:txBody>
          <a:bodyPr wrap="none">
            <a:spAutoFit/>
          </a:bodyPr>
          <a:lstStyle/>
          <a:p>
            <a:pPr algn="r"/>
            <a:r>
              <a:rPr lang="en-US" dirty="0">
                <a:latin typeface="Girl Scout Text Medium" panose="02020003000000000000" pitchFamily="18" charset="0"/>
                <a:cs typeface="Girl Scout" panose="020B0604020202020204" charset="0"/>
              </a:rPr>
              <a:t>MAR 31</a:t>
            </a:r>
            <a:r>
              <a:rPr lang="en-US" baseline="30000" dirty="0">
                <a:latin typeface="Girl Scout Text Medium" panose="02020003000000000000" pitchFamily="18" charset="0"/>
                <a:cs typeface="Girl Scout" panose="020B0604020202020204" charset="0"/>
              </a:rPr>
              <a:t>st</a:t>
            </a:r>
            <a:r>
              <a:rPr lang="en-US" dirty="0">
                <a:latin typeface="Girl Scout Text Medium" panose="02020003000000000000" pitchFamily="18" charset="0"/>
                <a:cs typeface="Girl Scout" panose="020B0604020202020204" charset="0"/>
              </a:rPr>
              <a:t> </a:t>
            </a:r>
          </a:p>
        </p:txBody>
      </p:sp>
      <p:grpSp>
        <p:nvGrpSpPr>
          <p:cNvPr id="87" name="Group 2"/>
          <p:cNvGrpSpPr/>
          <p:nvPr/>
        </p:nvGrpSpPr>
        <p:grpSpPr>
          <a:xfrm rot="-10800000">
            <a:off x="5900294" y="877403"/>
            <a:ext cx="91440" cy="9326880"/>
            <a:chOff x="0" y="0"/>
            <a:chExt cx="98740" cy="2709333"/>
          </a:xfrm>
          <a:solidFill>
            <a:srgbClr val="0081A3"/>
          </a:solidFill>
        </p:grpSpPr>
        <p:sp>
          <p:nvSpPr>
            <p:cNvPr id="88"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89"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grpSp>
        <p:nvGrpSpPr>
          <p:cNvPr id="90" name="Group 2"/>
          <p:cNvGrpSpPr/>
          <p:nvPr/>
        </p:nvGrpSpPr>
        <p:grpSpPr>
          <a:xfrm rot="-10800000">
            <a:off x="11737298" y="-3444"/>
            <a:ext cx="91440" cy="10149840"/>
            <a:chOff x="0" y="0"/>
            <a:chExt cx="98740" cy="2709333"/>
          </a:xfrm>
          <a:solidFill>
            <a:srgbClr val="0081A3"/>
          </a:solidFill>
        </p:grpSpPr>
        <p:sp>
          <p:nvSpPr>
            <p:cNvPr id="91"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a:p>
          </p:txBody>
        </p:sp>
        <p:sp>
          <p:nvSpPr>
            <p:cNvPr id="92" name="TextBox 4"/>
            <p:cNvSpPr txBox="1"/>
            <p:nvPr/>
          </p:nvSpPr>
          <p:spPr>
            <a:xfrm>
              <a:off x="0" y="-47625"/>
              <a:ext cx="98740" cy="2756958"/>
            </a:xfrm>
            <a:prstGeom prst="rect">
              <a:avLst/>
            </a:prstGeom>
            <a:grpFill/>
          </p:spPr>
          <p:txBody>
            <a:bodyPr lIns="50800" tIns="50800" rIns="50800" bIns="50800" rtlCol="0" anchor="ctr"/>
            <a:lstStyle/>
            <a:p>
              <a:pPr algn="ctr">
                <a:lnSpc>
                  <a:spcPts val="3359"/>
                </a:lnSpc>
              </a:pPr>
              <a:endParaRPr dirty="0"/>
            </a:p>
          </p:txBody>
        </p:sp>
      </p:grpSp>
      <p:sp>
        <p:nvSpPr>
          <p:cNvPr id="76" name="TextBox 75"/>
          <p:cNvSpPr txBox="1"/>
          <p:nvPr/>
        </p:nvSpPr>
        <p:spPr>
          <a:xfrm>
            <a:off x="13817389" y="9193768"/>
            <a:ext cx="4055905" cy="369332"/>
          </a:xfrm>
          <a:prstGeom prst="rect">
            <a:avLst/>
          </a:prstGeom>
          <a:noFill/>
        </p:spPr>
        <p:txBody>
          <a:bodyPr wrap="square" rtlCol="0">
            <a:spAutoFit/>
          </a:bodyPr>
          <a:lstStyle/>
          <a:p>
            <a:r>
              <a:rPr lang="en-US" dirty="0">
                <a:latin typeface="Girl Scout Text Medium" panose="02020003000000000000" pitchFamily="18" charset="0"/>
                <a:cs typeface="Girl Scout" panose="020B0604020202020204" charset="0"/>
              </a:rPr>
              <a:t>FINAL TROOP PAYMENT DUE</a:t>
            </a:r>
          </a:p>
        </p:txBody>
      </p:sp>
      <p:sp>
        <p:nvSpPr>
          <p:cNvPr id="77" name="Rectangle 76"/>
          <p:cNvSpPr/>
          <p:nvPr/>
        </p:nvSpPr>
        <p:spPr>
          <a:xfrm>
            <a:off x="12016023" y="9193768"/>
            <a:ext cx="1402949" cy="369332"/>
          </a:xfrm>
          <a:prstGeom prst="rect">
            <a:avLst/>
          </a:prstGeom>
        </p:spPr>
        <p:txBody>
          <a:bodyPr wrap="none">
            <a:spAutoFit/>
          </a:bodyPr>
          <a:lstStyle/>
          <a:p>
            <a:pPr algn="r"/>
            <a:r>
              <a:rPr lang="en-US" dirty="0">
                <a:latin typeface="Girl Scout Text Medium" panose="02020003000000000000" pitchFamily="18" charset="0"/>
                <a:cs typeface="Girl Scout" panose="020B0604020202020204" charset="0"/>
              </a:rPr>
              <a:t>BY APR 1</a:t>
            </a:r>
            <a:r>
              <a:rPr lang="en-US" baseline="30000" dirty="0">
                <a:latin typeface="Girl Scout Text Medium" panose="02020003000000000000" pitchFamily="18" charset="0"/>
                <a:cs typeface="Girl Scout" panose="020B0604020202020204" charset="0"/>
              </a:rPr>
              <a:t>st</a:t>
            </a:r>
            <a:r>
              <a:rPr lang="en-US" dirty="0">
                <a:latin typeface="Girl Scout Text Medium" panose="02020003000000000000" pitchFamily="18" charset="0"/>
                <a:cs typeface="Girl Scout" panose="020B0604020202020204" charset="0"/>
              </a:rPr>
              <a:t> </a:t>
            </a:r>
          </a:p>
        </p:txBody>
      </p:sp>
    </p:spTree>
    <p:extLst>
      <p:ext uri="{BB962C8B-B14F-4D97-AF65-F5344CB8AC3E}">
        <p14:creationId xmlns:p14="http://schemas.microsoft.com/office/powerpoint/2010/main" val="3083755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2679</TotalTime>
  <Words>6911</Words>
  <Application>Microsoft Office PowerPoint</Application>
  <PresentationFormat>Custom</PresentationFormat>
  <Paragraphs>678</Paragraphs>
  <Slides>35</Slides>
  <Notes>35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Girl Scout Display Light</vt:lpstr>
      <vt:lpstr>Girl Scout Text Book</vt:lpstr>
      <vt:lpstr>Aptos</vt:lpstr>
      <vt:lpstr>Cordia New</vt:lpstr>
      <vt:lpstr>Source Sans Pro Bold</vt:lpstr>
      <vt:lpstr>Arial Rounded MT Bold</vt:lpstr>
      <vt:lpstr>Citrus Gothic</vt:lpstr>
      <vt:lpstr>Girl Scout</vt:lpstr>
      <vt:lpstr>Microsoft Sans Serif</vt:lpstr>
      <vt:lpstr>Source Sans Pro</vt:lpstr>
      <vt:lpstr>Barlow</vt:lpstr>
      <vt:lpstr>Calibri</vt:lpstr>
      <vt:lpstr>Girl Scout Text Medium</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Venmo &amp; Paypal Now On ALL Mobile App Orders ALL ORDER TYPES ACCEPTED VIA APP</vt:lpstr>
      <vt:lpstr>New CASH Payment Recording FOR COOKIES-IN-HAND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Training Deck 2026</dc:title>
  <dc:creator>Brandi Sims</dc:creator>
  <dc:description>Presentation - Inventory Management</dc:description>
  <cp:lastModifiedBy>Amber Benoit</cp:lastModifiedBy>
  <cp:revision>183</cp:revision>
  <cp:lastPrinted>2025-12-03T15:43:01Z</cp:lastPrinted>
  <dcterms:created xsi:type="dcterms:W3CDTF">2006-08-16T00:00:00Z</dcterms:created>
  <dcterms:modified xsi:type="dcterms:W3CDTF">2025-12-10T17:38:13Z</dcterms:modified>
  <dc:identifier>DAGvIWBxG4w</dc:identifier>
</cp:coreProperties>
</file>